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8" r:id="rId2"/>
    <p:sldId id="321" r:id="rId3"/>
    <p:sldId id="347" r:id="rId4"/>
    <p:sldId id="319" r:id="rId5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8000"/>
    <a:srgbClr val="0000CC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086" autoAdjust="0"/>
  </p:normalViewPr>
  <p:slideViewPr>
    <p:cSldViewPr snapToGrid="0">
      <p:cViewPr varScale="1">
        <p:scale>
          <a:sx n="82" d="100"/>
          <a:sy n="82" d="100"/>
        </p:scale>
        <p:origin x="-342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CD8C1-C908-4DD9-B328-36E631A05DF4}" type="datetimeFigureOut">
              <a:rPr lang="en-US" smtClean="0"/>
              <a:pPr/>
              <a:t>06-07-2022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65DC6-A612-4426-96CD-CC62AFA0EA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E0D49-5F2B-407F-A5EB-FBF6FC9DF945}" type="datetimeFigureOut">
              <a:rPr lang="en-US" smtClean="0"/>
              <a:pPr/>
              <a:t>06-07-2022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EBBF3-E7AF-4AE6-A772-219464102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8CB31F-9675-489E-A050-19340B825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BE06E7-A1A7-4EA8-8206-154FF3309B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0531BE-F785-4226-9220-3C3175EFA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336E-6A28-4EEA-B34B-64E722A2B00B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0BFA0E-0E78-4D67-AB6E-600E64BD3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E4B1ED-9C38-4A4A-8814-2DD0DF47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2E8-9920-4581-9A2A-6E9F86E9BA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3472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C0F8CD-521D-4D8E-A7E5-86A96B8CA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29ABABC-FA26-4FC5-B935-29C1FBAF5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6BE261-11F0-4675-9BB6-FEF811FAB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336E-6A28-4EEA-B34B-64E722A2B00B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12234F-29D4-4B19-8A0D-ED9AC0DC7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72A943-56DC-46E9-8CB6-FFFFB28AB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2E8-9920-4581-9A2A-6E9F86E9BA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1442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EE2569D-775F-4E64-B873-91F2B2ECD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A09C45-84F2-4B51-B9F1-80F539108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E91F71-D136-4ECB-AA22-769DE225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336E-6A28-4EEA-B34B-64E722A2B00B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BB692E-0494-4399-8E1C-A53ED9191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EB9F6D-531C-42AB-9492-2C097E9A6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2E8-9920-4581-9A2A-6E9F86E9BA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7439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29901A-3A8C-479F-A72C-985B49F0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70EED-5F84-424B-98DC-A0E52106C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65DC2E-8701-4BAC-8F5C-3A8257F96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336E-6A28-4EEA-B34B-64E722A2B00B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E9710C-9A62-4D2C-8523-11A78D17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819CCD-D011-43A4-8291-4EAC4E62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2E8-9920-4581-9A2A-6E9F86E9BA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7198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936A15-C3F0-44CF-82DF-CF6C05E03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F3D2B9-157A-4BBD-9A58-2A043BC06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BF5D33-8AAB-40C6-AB9A-36CAD12CB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336E-6A28-4EEA-B34B-64E722A2B00B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28F380-288F-491B-AC36-4578676F7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F5FC63-17BD-4F40-9BAF-5191966E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2E8-9920-4581-9A2A-6E9F86E9BA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4736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830B1C-7148-4398-BC23-F7C094515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7F7D40-9DA7-4C0C-9B30-41B122E60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730EA22-C589-4C4E-8221-5A19766B9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F2BD33-6B7E-4194-B2D7-1EDFA584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336E-6A28-4EEA-B34B-64E722A2B00B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4285DA-6636-40D4-A805-DB8FFDC69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3AA77DE-C7DE-4E2F-A0AB-7D80086B1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2E8-9920-4581-9A2A-6E9F86E9BA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5797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2A71F-1910-4AEF-8140-E78499F54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4070AA-840E-402D-9FF8-809F5E5CD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41B7CD0-4154-44A4-B344-D007E0B3B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E498235-DB10-4E73-B81F-403CF448B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8F2061C-0DE5-41DB-8326-E81CF60CEF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33E09D9-5844-472C-AEB0-D395FC5A1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336E-6A28-4EEA-B34B-64E722A2B00B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FC5BF7A-5E22-4E43-9679-037E73394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1DA555E-53C4-4A4B-AC03-5615F27C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2E8-9920-4581-9A2A-6E9F86E9BA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9286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8C130B-7A40-4BEE-8A49-0CF9DFD89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11ECA69-188B-4195-BF6B-8F68709C2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336E-6A28-4EEA-B34B-64E722A2B00B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38310F3-7B2A-45CC-B6C9-04451162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470360E-3A1E-47F7-80C7-16B324B69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2E8-9920-4581-9A2A-6E9F86E9BA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1185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0365DEF-04FB-46A5-AEA8-C043D7AB8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336E-6A28-4EEA-B34B-64E722A2B00B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FCCDB2E-73A3-43A8-AB78-20D4EBF2A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7E55D73-E7CD-4BDE-B17F-1F2C9222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2E8-9920-4581-9A2A-6E9F86E9BA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3031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752A31-102D-485B-8F71-A65AB5F4D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369310-EFE1-4D04-8E67-63F3BDDC1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14EFDC7-EDE2-4B26-A597-9722F30D9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E08E29-1FA3-49F5-9443-D106F3D06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336E-6A28-4EEA-B34B-64E722A2B00B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102D2B3-425F-4A21-BE59-4E4706FBD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847EFC0-356F-4C68-8253-282EBD340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2E8-9920-4581-9A2A-6E9F86E9BA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5147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E07CB4-D54D-44A6-8800-5C27F63E7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2245124-234C-4CF2-A035-BA90689DCF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7125E0B-3322-4956-B7E6-2AE46285E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9DA139-ED46-4B6B-9A01-4DA082C32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336E-6A28-4EEA-B34B-64E722A2B00B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0538E8-325B-4647-8E33-287EDBD8E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F764D3A-4D82-4888-8DD7-AC9109449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2E8-9920-4581-9A2A-6E9F86E9BA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719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D42A5C1-3572-4D6B-A1C3-2F2F3745C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3F6B7C-3E72-49E0-B4DA-F06613B32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13BF98-48AC-4B8A-A219-187BF65DE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C336E-6A28-4EEA-B34B-64E722A2B00B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49ED62-8F6E-4BCE-A9CD-EF9F8152D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C9A40D-0ADB-407B-B154-6F3A31AFC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E92E8-9920-4581-9A2A-6E9F86E9BA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924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94522" y="136842"/>
            <a:ext cx="782540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en-US" altLang="en-US" sz="3600" b="1" dirty="0">
                <a:solidFill>
                  <a:srgbClr val="00B050"/>
                </a:solidFill>
              </a:rPr>
              <a:t>Extension Activities (2021-22)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0068910"/>
              </p:ext>
            </p:extLst>
          </p:nvPr>
        </p:nvGraphicFramePr>
        <p:xfrm>
          <a:off x="670892" y="929958"/>
          <a:ext cx="10850216" cy="5791200"/>
        </p:xfrm>
        <a:graphic>
          <a:graphicData uri="http://schemas.openxmlformats.org/drawingml/2006/table">
            <a:tbl>
              <a:tblPr/>
              <a:tblGrid>
                <a:gridCol w="38405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87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8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11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517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434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Activities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No. of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programmes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No. of farmers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No. of Extension Personnel 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8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Advisory Services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18780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19712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8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Field Day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8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Group discussions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8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Kisan </a:t>
                      </a:r>
                      <a:r>
                        <a:rPr lang="en-US" sz="2000" dirty="0" err="1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Ghosthi</a:t>
                      </a: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8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Film Show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8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Self -help groups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8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Exhibition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Not fixed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Not fixed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Not fixed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3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Scientists' visit to farmers field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8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Kisan Mela (Bangalore Virtual)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8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Kisan Club (TTC)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8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Ex-trainees Sammelan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8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Farmers' workshop/Seminar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8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Method Demonstrations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516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Celebration of important days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78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Special day celebration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78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Exposure visits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78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000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C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C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C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92E6DFEA-C65A-1842-239F-9F8DC4127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42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C:\Documents and Settings\Administrator\My Documents\Downloads\ICAR_logo.JPG">
            <a:extLst>
              <a:ext uri="{FF2B5EF4-FFF2-40B4-BE49-F238E27FC236}">
                <a16:creationId xmlns:a16="http://schemas.microsoft.com/office/drawing/2014/main" xmlns="" id="{C7DA0B62-0E8D-D224-AEFB-8AECEFAAF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72681" y="0"/>
            <a:ext cx="6826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24951" y="-106017"/>
            <a:ext cx="11678479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r>
              <a:rPr lang="en-US" altLang="en-US" sz="2400" b="1" dirty="0">
                <a:solidFill>
                  <a:srgbClr val="10008A"/>
                </a:solidFill>
              </a:rPr>
              <a:t>Other Extension activities (2021-22)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BA9F7C8-1247-47F2-AA7C-E9C083282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0126993"/>
              </p:ext>
            </p:extLst>
          </p:nvPr>
        </p:nvGraphicFramePr>
        <p:xfrm>
          <a:off x="844826" y="448587"/>
          <a:ext cx="6828183" cy="2286000"/>
        </p:xfrm>
        <a:graphic>
          <a:graphicData uri="http://schemas.openxmlformats.org/drawingml/2006/table">
            <a:tbl>
              <a:tblPr/>
              <a:tblGrid>
                <a:gridCol w="51385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96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marL="4572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Activities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Number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Extension Literature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425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News paper coverage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Popular articles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Radio Talks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TV Talks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Animal health camps (Number of animals treated)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C90677F-BF8A-D8C9-267A-7A48AF506A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16"/>
          <a:stretch/>
        </p:blipFill>
        <p:spPr bwMode="auto">
          <a:xfrm>
            <a:off x="248477" y="2734588"/>
            <a:ext cx="6168622" cy="3984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D439E22-903A-7FD1-6AE5-437A589014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2691" y="2840754"/>
            <a:ext cx="5144079" cy="3858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DE6AA1E-9701-E018-E651-F0B27EBE19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1428" y="443063"/>
            <a:ext cx="3448875" cy="2221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5">
            <a:extLst>
              <a:ext uri="{FF2B5EF4-FFF2-40B4-BE49-F238E27FC236}">
                <a16:creationId xmlns:a16="http://schemas.microsoft.com/office/drawing/2014/main" xmlns="" id="{9BA0B9E3-3AFF-E588-937F-B6F927F08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742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C:\Documents and Settings\Administrator\My Documents\Downloads\ICAR_logo.JPG">
            <a:extLst>
              <a:ext uri="{FF2B5EF4-FFF2-40B4-BE49-F238E27FC236}">
                <a16:creationId xmlns:a16="http://schemas.microsoft.com/office/drawing/2014/main" xmlns="" id="{1BD2F311-7DDA-50D8-C537-81BFC1384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72681" y="0"/>
            <a:ext cx="6826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3">
            <a:extLst>
              <a:ext uri="{FF2B5EF4-FFF2-40B4-BE49-F238E27FC236}">
                <a16:creationId xmlns:a16="http://schemas.microsoft.com/office/drawing/2014/main" xmlns="" id="{B238414E-4B76-4671-9F3B-CB379B37B9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5683247"/>
              </p:ext>
            </p:extLst>
          </p:nvPr>
        </p:nvGraphicFramePr>
        <p:xfrm>
          <a:off x="496957" y="533400"/>
          <a:ext cx="10982740" cy="1906260"/>
        </p:xfrm>
        <a:graphic>
          <a:graphicData uri="http://schemas.openxmlformats.org/drawingml/2006/table">
            <a:tbl>
              <a:tblPr/>
              <a:tblGrid>
                <a:gridCol w="9806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56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73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991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S.No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Type of Sample	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No. of Samples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Soil health card/Reports distributed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1.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Orchard Soil Sample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1372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231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2.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Soil Sample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971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855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2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3.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Water Sample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867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730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0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Total Samples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3210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1798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Text Box 2" descr="Water droplets"/>
          <p:cNvSpPr txBox="1">
            <a:spLocks noChangeArrowheads="1"/>
          </p:cNvSpPr>
          <p:nvPr/>
        </p:nvSpPr>
        <p:spPr bwMode="auto">
          <a:xfrm>
            <a:off x="496957" y="76201"/>
            <a:ext cx="10982739" cy="46166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CC0000"/>
                </a:solidFill>
              </a:rPr>
              <a:t>Soil &amp; Water Sample analysis</a:t>
            </a:r>
          </a:p>
        </p:txBody>
      </p:sp>
      <p:sp>
        <p:nvSpPr>
          <p:cNvPr id="4" name="Text Box 2" descr="Water droplets"/>
          <p:cNvSpPr txBox="1">
            <a:spLocks noChangeArrowheads="1"/>
          </p:cNvSpPr>
          <p:nvPr/>
        </p:nvSpPr>
        <p:spPr bwMode="auto">
          <a:xfrm>
            <a:off x="496957" y="2514601"/>
            <a:ext cx="10982739" cy="46166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CC0000"/>
                </a:solidFill>
                <a:cs typeface="Times New Roman" pitchFamily="18" charset="0"/>
              </a:rPr>
              <a:t>Plant Health Clinic</a:t>
            </a:r>
            <a:endParaRPr lang="en-US" altLang="en-US" sz="2400" b="1" dirty="0">
              <a:solidFill>
                <a:srgbClr val="CC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1960EBF-1EC7-405B-AE52-EDF3C0A59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5704686"/>
              </p:ext>
            </p:extLst>
          </p:nvPr>
        </p:nvGraphicFramePr>
        <p:xfrm>
          <a:off x="496957" y="3038064"/>
          <a:ext cx="10913167" cy="1477961"/>
        </p:xfrm>
        <a:graphic>
          <a:graphicData uri="http://schemas.openxmlformats.org/drawingml/2006/table">
            <a:tbl>
              <a:tblPr/>
              <a:tblGrid>
                <a:gridCol w="11231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565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335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09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S.No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Type of Sample	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No. of Samples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Entomology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136</a:t>
                      </a:r>
                      <a:endParaRPr lang="en-IN" sz="1800" dirty="0">
                        <a:solidFill>
                          <a:srgbClr val="0000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Plant Pathology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122</a:t>
                      </a:r>
                      <a:endParaRPr lang="en-IN" sz="18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Total</a:t>
                      </a:r>
                      <a:endParaRPr lang="en-IN" sz="1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258</a:t>
                      </a:r>
                      <a:endParaRPr lang="en-IN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4D6653B1-3B2D-4272-849F-6AD3353CB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0485171"/>
              </p:ext>
            </p:extLst>
          </p:nvPr>
        </p:nvGraphicFramePr>
        <p:xfrm>
          <a:off x="496957" y="5170662"/>
          <a:ext cx="10913167" cy="1601369"/>
        </p:xfrm>
        <a:graphic>
          <a:graphicData uri="http://schemas.openxmlformats.org/drawingml/2006/table">
            <a:tbl>
              <a:tblPr/>
              <a:tblGrid>
                <a:gridCol w="34190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756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184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15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Products</a:t>
                      </a:r>
                      <a:endParaRPr lang="en-US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Name of the bio-product</a:t>
                      </a:r>
                      <a:endParaRPr lang="en-US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Quantity (kg)</a:t>
                      </a:r>
                      <a:endParaRPr lang="en-US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9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Bio-fungicide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T. </a:t>
                      </a:r>
                      <a:r>
                        <a:rPr lang="en-US" sz="1800" i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harzinium</a:t>
                      </a:r>
                      <a:endParaRPr lang="en-US" sz="1800" i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530</a:t>
                      </a:r>
                      <a:endParaRPr lang="en-US" sz="18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9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Vermi</a:t>
                      </a:r>
                      <a:r>
                        <a:rPr lang="en-US" sz="18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compost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1652</a:t>
                      </a:r>
                      <a:endParaRPr lang="en-US" sz="1800" b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9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99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Worms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dirty="0" err="1">
                          <a:solidFill>
                            <a:srgbClr val="99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Eisenia</a:t>
                      </a:r>
                      <a:r>
                        <a:rPr lang="en-US" sz="1800" b="0" i="1" dirty="0">
                          <a:solidFill>
                            <a:srgbClr val="99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0" i="1" dirty="0" err="1">
                          <a:solidFill>
                            <a:srgbClr val="99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fetida</a:t>
                      </a:r>
                      <a:endParaRPr lang="en-US" sz="1800" b="0" i="1" dirty="0">
                        <a:solidFill>
                          <a:srgbClr val="9966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99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9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99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Azolla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dirty="0">
                          <a:solidFill>
                            <a:srgbClr val="99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Azolla pinnata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99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7075031"/>
                  </a:ext>
                </a:extLst>
              </a:tr>
            </a:tbl>
          </a:graphicData>
        </a:graphic>
      </p:graphicFrame>
      <p:sp>
        <p:nvSpPr>
          <p:cNvPr id="10" name="Text Box 2" descr="Water droplets">
            <a:extLst>
              <a:ext uri="{FF2B5EF4-FFF2-40B4-BE49-F238E27FC236}">
                <a16:creationId xmlns:a16="http://schemas.microsoft.com/office/drawing/2014/main" xmlns="" id="{36FAF7AF-ECFB-4905-BDFD-B1B2D58AE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957" y="4653678"/>
            <a:ext cx="10913167" cy="46166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CC0000"/>
                </a:solidFill>
                <a:cs typeface="Times New Roman" pitchFamily="18" charset="0"/>
              </a:rPr>
              <a:t>Production of bio agents</a:t>
            </a:r>
            <a:endParaRPr lang="en-US" altLang="en-US" sz="24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que 8"/>
          <p:cNvSpPr/>
          <p:nvPr/>
        </p:nvSpPr>
        <p:spPr>
          <a:xfrm>
            <a:off x="8421757" y="3193770"/>
            <a:ext cx="3048000" cy="609600"/>
          </a:xfrm>
          <a:prstGeom prst="plaqu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aque 9"/>
          <p:cNvSpPr/>
          <p:nvPr/>
        </p:nvSpPr>
        <p:spPr>
          <a:xfrm>
            <a:off x="1033671" y="3193770"/>
            <a:ext cx="4495800" cy="609600"/>
          </a:xfrm>
          <a:prstGeom prst="plaqu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348948" y="-46383"/>
            <a:ext cx="74808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SEED PRODUCTION AT KVK</a:t>
            </a:r>
            <a:endParaRPr lang="en-US" alt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1180416"/>
              </p:ext>
            </p:extLst>
          </p:nvPr>
        </p:nvGraphicFramePr>
        <p:xfrm>
          <a:off x="844826" y="397566"/>
          <a:ext cx="10495723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2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90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752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62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Varieties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Quantity (Q)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HD-3117,</a:t>
                      </a:r>
                      <a:r>
                        <a:rPr lang="en-US" sz="2400" baseline="0" dirty="0"/>
                        <a:t> HD-3086, HD-3226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Chickpea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GNG-2171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09.60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Mustard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RH 0749 &amp; RH-725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Til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RT-351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Moong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MH-421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9930" y="3265506"/>
            <a:ext cx="43566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Provided seed to farmers  : 294</a:t>
            </a:r>
            <a:endParaRPr lang="en-US" altLang="en-US" sz="2400" dirty="0">
              <a:solidFill>
                <a:srgbClr val="99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505200" y="4002155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400" b="1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STATUS REVOLVING FUND</a:t>
            </a:r>
            <a:endParaRPr lang="en-US" altLang="en-US" sz="2400" dirty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9628930"/>
              </p:ext>
            </p:extLst>
          </p:nvPr>
        </p:nvGraphicFramePr>
        <p:xfrm>
          <a:off x="685799" y="4519876"/>
          <a:ext cx="10843593" cy="228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8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69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00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69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108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Opening balance as on 1</a:t>
                      </a:r>
                      <a:r>
                        <a:rPr lang="en-US" sz="2000" baseline="30000" dirty="0"/>
                        <a:t>st</a:t>
                      </a:r>
                      <a:r>
                        <a:rPr lang="en-US" sz="2000" dirty="0"/>
                        <a:t> 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Income during the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Expenditure during the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Net balance in hand as on 1</a:t>
                      </a:r>
                      <a:r>
                        <a:rPr lang="en-US" sz="2000" baseline="30000" dirty="0"/>
                        <a:t>st</a:t>
                      </a:r>
                      <a:r>
                        <a:rPr lang="en-US" sz="2000" dirty="0"/>
                        <a:t> April of each year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2018-19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CC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2301576.12</a:t>
                      </a:r>
                      <a:endParaRPr lang="en-US" sz="2000" dirty="0">
                        <a:solidFill>
                          <a:srgbClr val="0033CC"/>
                        </a:solidFill>
                        <a:latin typeface="+mn-lt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CC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4214994.77</a:t>
                      </a:r>
                      <a:endParaRPr lang="en-US" sz="2000" dirty="0">
                        <a:solidFill>
                          <a:srgbClr val="0033CC"/>
                        </a:solidFill>
                        <a:latin typeface="+mn-lt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CC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3927079.78</a:t>
                      </a:r>
                      <a:endParaRPr lang="en-US" sz="2000" dirty="0">
                        <a:solidFill>
                          <a:srgbClr val="0033CC"/>
                        </a:solidFill>
                        <a:latin typeface="+mn-lt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33CC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2566978.31</a:t>
                      </a:r>
                      <a:endParaRPr lang="en-US" sz="2000" dirty="0">
                        <a:solidFill>
                          <a:srgbClr val="0033CC"/>
                        </a:solidFill>
                        <a:latin typeface="+mn-lt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2019-20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2566978.31</a:t>
                      </a:r>
                      <a:endParaRPr lang="en-US" sz="2000" dirty="0">
                        <a:latin typeface="+mn-lt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SimSun"/>
                          <a:cs typeface="Times New Roman" pitchFamily="18" charset="0"/>
                        </a:rPr>
                        <a:t>4842108.09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SimSun"/>
                          <a:cs typeface="Times New Roman" pitchFamily="18" charset="0"/>
                        </a:rPr>
                        <a:t>2744539.29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SimSun"/>
                          <a:cs typeface="Times New Roman" pitchFamily="18" charset="0"/>
                        </a:rPr>
                        <a:t>4510892.36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2020-21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C3300"/>
                          </a:solidFill>
                          <a:latin typeface="+mn-lt"/>
                          <a:ea typeface="SimSun"/>
                          <a:cs typeface="Times New Roman" pitchFamily="18" charset="0"/>
                        </a:rPr>
                        <a:t>4510892.36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C3300"/>
                          </a:solidFill>
                          <a:latin typeface="+mn-lt"/>
                          <a:ea typeface="SimSun"/>
                          <a:cs typeface="Times New Roman" pitchFamily="18" charset="0"/>
                        </a:rPr>
                        <a:t>5009066.50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C3300"/>
                          </a:solidFill>
                          <a:latin typeface="+mn-lt"/>
                          <a:ea typeface="SimSun"/>
                          <a:cs typeface="Times New Roman" pitchFamily="18" charset="0"/>
                        </a:rPr>
                        <a:t>3520336.10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C3300"/>
                          </a:solidFill>
                          <a:latin typeface="+mn-lt"/>
                          <a:ea typeface="SimSun"/>
                          <a:cs typeface="Times New Roman" pitchFamily="18" charset="0"/>
                        </a:rPr>
                        <a:t>5791236.12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2021-22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C3300"/>
                          </a:solidFill>
                          <a:latin typeface="+mn-lt"/>
                          <a:ea typeface="SimSun"/>
                          <a:cs typeface="Times New Roman" pitchFamily="18" charset="0"/>
                        </a:rPr>
                        <a:t>5791236.17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C3300"/>
                          </a:solidFill>
                          <a:latin typeface="+mn-lt"/>
                          <a:ea typeface="SimSun"/>
                          <a:cs typeface="Times New Roman" pitchFamily="18" charset="0"/>
                        </a:rPr>
                        <a:t>6593674.98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C3300"/>
                          </a:solidFill>
                          <a:latin typeface="+mn-lt"/>
                          <a:ea typeface="SimSun"/>
                          <a:cs typeface="Times New Roman" pitchFamily="18" charset="0"/>
                        </a:rPr>
                        <a:t>4099745.36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C3300"/>
                          </a:solidFill>
                          <a:latin typeface="+mn-lt"/>
                          <a:ea typeface="SimSun"/>
                          <a:cs typeface="Times New Roman" pitchFamily="18" charset="0"/>
                        </a:rPr>
                        <a:t>8467225.13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7064CF1-8929-ACC8-ED13-38D1C7B6E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758" y="3278760"/>
            <a:ext cx="304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2400" dirty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Amount : Rs. 5.00 lacs</a:t>
            </a:r>
          </a:p>
        </p:txBody>
      </p:sp>
      <p:pic>
        <p:nvPicPr>
          <p:cNvPr id="17" name="Picture 5">
            <a:extLst>
              <a:ext uri="{FF2B5EF4-FFF2-40B4-BE49-F238E27FC236}">
                <a16:creationId xmlns:a16="http://schemas.microsoft.com/office/drawing/2014/main" xmlns="" id="{5DEE0DDB-E51E-5D12-E11C-A99EF4C53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429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C:\Documents and Settings\Administrator\My Documents\Downloads\ICAR_logo.JPG">
            <a:extLst>
              <a:ext uri="{FF2B5EF4-FFF2-40B4-BE49-F238E27FC236}">
                <a16:creationId xmlns:a16="http://schemas.microsoft.com/office/drawing/2014/main" xmlns="" id="{727BC544-77CD-33F1-86E2-766DA8C13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72681" y="0"/>
            <a:ext cx="6826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7043</TotalTime>
  <Words>366</Words>
  <Application>Microsoft Office PowerPoint</Application>
  <PresentationFormat>Custom</PresentationFormat>
  <Paragraphs>205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MONSOON REPORT 2021</dc:title>
  <dc:creator>Deeps Bhakar</dc:creator>
  <cp:lastModifiedBy>home</cp:lastModifiedBy>
  <cp:revision>329</cp:revision>
  <cp:lastPrinted>2022-06-22T06:12:23Z</cp:lastPrinted>
  <dcterms:created xsi:type="dcterms:W3CDTF">2021-08-21T15:32:46Z</dcterms:created>
  <dcterms:modified xsi:type="dcterms:W3CDTF">2022-07-06T10:04:33Z</dcterms:modified>
</cp:coreProperties>
</file>