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1142" r:id="rId2"/>
    <p:sldId id="1128" r:id="rId3"/>
    <p:sldId id="1129" r:id="rId4"/>
    <p:sldId id="1130" r:id="rId5"/>
    <p:sldId id="1071" r:id="rId6"/>
    <p:sldId id="1131" r:id="rId7"/>
    <p:sldId id="1132" r:id="rId8"/>
    <p:sldId id="1133" r:id="rId9"/>
    <p:sldId id="1097" r:id="rId10"/>
    <p:sldId id="1134" r:id="rId11"/>
    <p:sldId id="1135" r:id="rId12"/>
    <p:sldId id="1136" r:id="rId13"/>
    <p:sldId id="1083" r:id="rId14"/>
    <p:sldId id="1137" r:id="rId15"/>
    <p:sldId id="1138" r:id="rId16"/>
    <p:sldId id="1139" r:id="rId17"/>
    <p:sldId id="1090" r:id="rId18"/>
    <p:sldId id="301" r:id="rId19"/>
    <p:sldId id="1120" r:id="rId20"/>
    <p:sldId id="1028" r:id="rId21"/>
    <p:sldId id="1029" r:id="rId22"/>
    <p:sldId id="1030" r:id="rId23"/>
    <p:sldId id="311" r:id="rId24"/>
    <p:sldId id="1121" r:id="rId25"/>
    <p:sldId id="1124" r:id="rId26"/>
    <p:sldId id="1125" r:id="rId2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008000"/>
    <a:srgbClr val="0000CC"/>
    <a:srgbClr val="9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086" autoAdjust="0"/>
  </p:normalViewPr>
  <p:slideViewPr>
    <p:cSldViewPr snapToGrid="0">
      <p:cViewPr varScale="1">
        <p:scale>
          <a:sx n="82" d="100"/>
          <a:sy n="82" d="100"/>
        </p:scale>
        <p:origin x="-34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36CD8C1-C908-4DD9-B328-36E631A05DF4}" type="datetimeFigureOut">
              <a:rPr lang="en-US" smtClean="0"/>
              <a:pPr/>
              <a:t>06-07-2022</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1D65DC6-A612-4426-96CD-CC62AFA0EAEE}" type="slidenum">
              <a:rPr lang="en-US" smtClean="0"/>
              <a:pPr/>
              <a:t>‹#›</a:t>
            </a:fld>
            <a:endParaRPr 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BCE0D49-5F2B-407F-A5EB-FBF6FC9DF945}" type="datetimeFigureOut">
              <a:rPr lang="en-US" smtClean="0"/>
              <a:pPr/>
              <a:t>06-07-2022</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DDEBBF3-E7AF-4AE6-A772-219464102B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CB31F-9675-489E-A050-19340B8258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35BE06E7-A1A7-4EA8-8206-154FF3309B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5A0531BE-F785-4226-9220-3C3175EFA581}"/>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5" name="Footer Placeholder 4">
            <a:extLst>
              <a:ext uri="{FF2B5EF4-FFF2-40B4-BE49-F238E27FC236}">
                <a16:creationId xmlns:a16="http://schemas.microsoft.com/office/drawing/2014/main" xmlns="" id="{B60BFA0E-0E78-4D67-AB6E-600E64BD3E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DE4B1ED-9C38-4A4A-8814-2DD0DF475155}"/>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113472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0F8CD-521D-4D8E-A7E5-86A96B8CA10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29ABABC-FA26-4FC5-B935-29C1FBAF5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86BE261-11F0-4675-9BB6-FEF811FAB902}"/>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5" name="Footer Placeholder 4">
            <a:extLst>
              <a:ext uri="{FF2B5EF4-FFF2-40B4-BE49-F238E27FC236}">
                <a16:creationId xmlns:a16="http://schemas.microsoft.com/office/drawing/2014/main" xmlns="" id="{B412234F-29D4-4B19-8A0D-ED9AC0DC7EB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572A943-56DC-46E9-8CB6-FFFFB28AB5E9}"/>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291442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EE2569D-775F-4E64-B873-91F2B2ECD3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B3A09C45-84F2-4B51-B9F1-80F539108D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AE91F71-D136-4ECB-AA22-769DE2258952}"/>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5" name="Footer Placeholder 4">
            <a:extLst>
              <a:ext uri="{FF2B5EF4-FFF2-40B4-BE49-F238E27FC236}">
                <a16:creationId xmlns:a16="http://schemas.microsoft.com/office/drawing/2014/main" xmlns="" id="{9BBB692E-0494-4399-8E1C-A53ED9191B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CEB9F6D-531C-42AB-9492-2C097E9A620A}"/>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137439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1C7CF5-39C8-4C76-8190-3703709DAC45}" type="datetimeFigureOut">
              <a:rPr lang="en-US"/>
              <a:pPr>
                <a:defRPr/>
              </a:pPr>
              <a:t>06-07-2022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41D02D-7CEF-4D80-9BB0-80028404364B}" type="slidenum">
              <a:rPr lang="en-US" altLang="en-US"/>
              <a:pPr>
                <a:defRPr/>
              </a:pPr>
              <a:t>‹#›</a:t>
            </a:fld>
            <a:endParaRPr lang="en-US" altLang="en-US"/>
          </a:p>
        </p:txBody>
      </p:sp>
    </p:spTree>
    <p:extLst>
      <p:ext uri="{BB962C8B-B14F-4D97-AF65-F5344CB8AC3E}">
        <p14:creationId xmlns:p14="http://schemas.microsoft.com/office/powerpoint/2010/main" xmlns="" val="3284865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354F7AE5-F89C-52ED-1438-3AD1B651EF0A}"/>
              </a:ext>
            </a:extLst>
          </p:cNvPr>
          <p:cNvSpPr>
            <a:spLocks noGrp="1"/>
          </p:cNvSpPr>
          <p:nvPr>
            <p:ph type="dt" sz="half" idx="10"/>
          </p:nvPr>
        </p:nvSpPr>
        <p:spPr/>
        <p:txBody>
          <a:bodyPr/>
          <a:lstStyle>
            <a:lvl1pPr>
              <a:defRPr/>
            </a:lvl1pPr>
          </a:lstStyle>
          <a:p>
            <a:pPr>
              <a:defRPr/>
            </a:pPr>
            <a:fld id="{93B2E648-D6CE-4F44-91DF-4A015425F34E}" type="datetimeFigureOut">
              <a:rPr lang="en-US"/>
              <a:pPr>
                <a:defRPr/>
              </a:pPr>
              <a:t>06-07-2022</a:t>
            </a:fld>
            <a:endParaRPr lang="en-US"/>
          </a:p>
        </p:txBody>
      </p:sp>
      <p:sp>
        <p:nvSpPr>
          <p:cNvPr id="7" name="Footer Placeholder 4">
            <a:extLst>
              <a:ext uri="{FF2B5EF4-FFF2-40B4-BE49-F238E27FC236}">
                <a16:creationId xmlns:a16="http://schemas.microsoft.com/office/drawing/2014/main" xmlns="" id="{379E8201-9CFB-8E91-70D0-874BB67686B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B98A83D8-7923-CBDC-6658-AE818BE1CE68}"/>
              </a:ext>
            </a:extLst>
          </p:cNvPr>
          <p:cNvSpPr>
            <a:spLocks noGrp="1"/>
          </p:cNvSpPr>
          <p:nvPr>
            <p:ph type="sldNum" sz="quarter" idx="12"/>
          </p:nvPr>
        </p:nvSpPr>
        <p:spPr/>
        <p:txBody>
          <a:bodyPr/>
          <a:lstStyle>
            <a:lvl1pPr>
              <a:defRPr/>
            </a:lvl1pPr>
          </a:lstStyle>
          <a:p>
            <a:pPr>
              <a:defRPr/>
            </a:pPr>
            <a:fld id="{143EEDA6-4B60-46E6-A8E8-8485E12E6D90}" type="slidenum">
              <a:rPr lang="en-US" altLang="en-US"/>
              <a:pPr>
                <a:defRPr/>
              </a:pPr>
              <a:t>‹#›</a:t>
            </a:fld>
            <a:endParaRPr lang="en-US" altLang="en-US"/>
          </a:p>
        </p:txBody>
      </p:sp>
    </p:spTree>
    <p:extLst>
      <p:ext uri="{BB962C8B-B14F-4D97-AF65-F5344CB8AC3E}">
        <p14:creationId xmlns:p14="http://schemas.microsoft.com/office/powerpoint/2010/main" xmlns="" val="1349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9901A-3A8C-479F-A72C-985B49F04D5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6070EED-5F84-424B-98DC-A0E52106CC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865DC2E-8701-4BAC-8F5C-3A8257F960FB}"/>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5" name="Footer Placeholder 4">
            <a:extLst>
              <a:ext uri="{FF2B5EF4-FFF2-40B4-BE49-F238E27FC236}">
                <a16:creationId xmlns:a16="http://schemas.microsoft.com/office/drawing/2014/main" xmlns="" id="{BBE9710C-9A62-4D2C-8523-11A78D1709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8819CCD-D011-43A4-8291-4EAC4E626DE5}"/>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367198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36A15-C3F0-44CF-82DF-CF6C05E03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6F3D2B9-157A-4BBD-9A58-2A043BC06D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3BF5D33-8AAB-40C6-AB9A-36CAD12CB01B}"/>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5" name="Footer Placeholder 4">
            <a:extLst>
              <a:ext uri="{FF2B5EF4-FFF2-40B4-BE49-F238E27FC236}">
                <a16:creationId xmlns:a16="http://schemas.microsoft.com/office/drawing/2014/main" xmlns="" id="{2328F380-288F-491B-AC36-4578676F799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2F5FC63-17BD-4F40-9BAF-5191966EEBAC}"/>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84736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830B1C-7148-4398-BC23-F7C0945158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07F7D40-9DA7-4C0C-9B30-41B122E603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1730EA22-C589-4C4E-8221-5A19766B9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9EF2BD33-6B7E-4194-B2D7-1EDFA5849B7B}"/>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6" name="Footer Placeholder 5">
            <a:extLst>
              <a:ext uri="{FF2B5EF4-FFF2-40B4-BE49-F238E27FC236}">
                <a16:creationId xmlns:a16="http://schemas.microsoft.com/office/drawing/2014/main" xmlns="" id="{294285DA-6636-40D4-A805-DB8FFDC69F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73AA77DE-C7DE-4E2F-A0AB-7D80086B1046}"/>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29579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C2A71F-1910-4AEF-8140-E78499F54BF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54070AA-840E-402D-9FF8-809F5E5CDF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41B7CD0-4154-44A4-B344-D007E0B3B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9E498235-DB10-4E73-B81F-403CF448B0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8F2061C-0DE5-41DB-8326-E81CF60CEF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C33E09D9-5844-472C-AEB0-D395FC5A1BF2}"/>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8" name="Footer Placeholder 7">
            <a:extLst>
              <a:ext uri="{FF2B5EF4-FFF2-40B4-BE49-F238E27FC236}">
                <a16:creationId xmlns:a16="http://schemas.microsoft.com/office/drawing/2014/main" xmlns="" id="{BFC5BF7A-5E22-4E43-9679-037E733944B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D1DA555E-53C4-4A4B-AC03-5615F27C4675}"/>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399286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C130B-7A40-4BEE-8A49-0CF9DFD8989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711ECA69-188B-4195-BF6B-8F68709C227E}"/>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4" name="Footer Placeholder 3">
            <a:extLst>
              <a:ext uri="{FF2B5EF4-FFF2-40B4-BE49-F238E27FC236}">
                <a16:creationId xmlns:a16="http://schemas.microsoft.com/office/drawing/2014/main" xmlns="" id="{038310F3-7B2A-45CC-B6C9-044511628B9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8470360E-3A1E-47F7-80C7-16B324B69905}"/>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341185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0365DEF-04FB-46A5-AEA8-C043D7AB8574}"/>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3" name="Footer Placeholder 2">
            <a:extLst>
              <a:ext uri="{FF2B5EF4-FFF2-40B4-BE49-F238E27FC236}">
                <a16:creationId xmlns:a16="http://schemas.microsoft.com/office/drawing/2014/main" xmlns="" id="{EFCCDB2E-73A3-43A8-AB78-20D4EBF2AA3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F7E55D73-E7CD-4BDE-B17F-1F2C922220BD}"/>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363031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752A31-102D-485B-8F71-A65AB5F4D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2369310-EFE1-4D04-8E67-63F3BDDC1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914EFDC7-EDE2-4B26-A597-9722F30D9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E08E29-1FA3-49F5-9443-D106F3D06B35}"/>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6" name="Footer Placeholder 5">
            <a:extLst>
              <a:ext uri="{FF2B5EF4-FFF2-40B4-BE49-F238E27FC236}">
                <a16:creationId xmlns:a16="http://schemas.microsoft.com/office/drawing/2014/main" xmlns="" id="{F102D2B3-425F-4A21-BE59-4E4706FBD01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5847EFC0-356F-4C68-8253-282EBD340A4E}"/>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185147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E07CB4-D54D-44A6-8800-5C27F63E7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02245124-234C-4CF2-A035-BA90689DC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F7125E0B-3322-4956-B7E6-2AE46285E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DA139-ED46-4B6B-9A01-4DA082C324DC}"/>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6" name="Footer Placeholder 5">
            <a:extLst>
              <a:ext uri="{FF2B5EF4-FFF2-40B4-BE49-F238E27FC236}">
                <a16:creationId xmlns:a16="http://schemas.microsoft.com/office/drawing/2014/main" xmlns="" id="{DB0538E8-325B-4647-8E33-287EDBD8E0F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8F764D3A-4D82-4888-8DD7-AC91094490FF}"/>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307195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42A5C1-3572-4D6B-A1C3-2F2F3745C5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03F6B7C-3E72-49E0-B4DA-F06613B32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513BF98-48AC-4B8A-A219-187BF65DE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C336E-6A28-4EEA-B34B-64E722A2B00B}" type="datetimeFigureOut">
              <a:rPr lang="en-IN" smtClean="0"/>
              <a:pPr/>
              <a:t>06-07-2022</a:t>
            </a:fld>
            <a:endParaRPr lang="en-IN"/>
          </a:p>
        </p:txBody>
      </p:sp>
      <p:sp>
        <p:nvSpPr>
          <p:cNvPr id="5" name="Footer Placeholder 4">
            <a:extLst>
              <a:ext uri="{FF2B5EF4-FFF2-40B4-BE49-F238E27FC236}">
                <a16:creationId xmlns:a16="http://schemas.microsoft.com/office/drawing/2014/main" xmlns="" id="{5149ED62-8F6E-4BCE-A9CD-EF9F8152D6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D8C9A40D-0ADB-407B-B154-6F3A31AFC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130924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jpe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8.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9.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0.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DFE84-153B-D654-1D0F-90EE5B752702}"/>
              </a:ext>
            </a:extLst>
          </p:cNvPr>
          <p:cNvSpPr txBox="1">
            <a:spLocks/>
          </p:cNvSpPr>
          <p:nvPr/>
        </p:nvSpPr>
        <p:spPr bwMode="auto">
          <a:xfrm>
            <a:off x="3226904" y="129207"/>
            <a:ext cx="5791200" cy="533400"/>
          </a:xfrm>
          <a:prstGeom prst="rect">
            <a:avLst/>
          </a:prstGeom>
          <a:solidFill>
            <a:srgbClr val="FFFF00"/>
          </a:solidFill>
          <a:ln>
            <a:miter lim="800000"/>
            <a:headEnd/>
            <a:tailEnd/>
          </a:ln>
        </p:spPr>
        <p:txBody>
          <a:bodyPr/>
          <a:lstStyle/>
          <a:p>
            <a:pPr algn="ctr">
              <a:defRPr/>
            </a:pPr>
            <a:r>
              <a:rPr lang="en-US" sz="3600" b="1" dirty="0">
                <a:latin typeface="+mj-lt"/>
                <a:ea typeface="+mj-ea"/>
                <a:cs typeface="+mj-cs"/>
              </a:rPr>
              <a:t>Frontline Demonstrations </a:t>
            </a:r>
          </a:p>
        </p:txBody>
      </p:sp>
      <p:graphicFrame>
        <p:nvGraphicFramePr>
          <p:cNvPr id="3" name="Content Placeholder 6">
            <a:extLst>
              <a:ext uri="{FF2B5EF4-FFF2-40B4-BE49-F238E27FC236}">
                <a16:creationId xmlns:a16="http://schemas.microsoft.com/office/drawing/2014/main" xmlns="" id="{8DE45EBB-4F61-6E9A-3CE3-45355B02E415}"/>
              </a:ext>
            </a:extLst>
          </p:cNvPr>
          <p:cNvGraphicFramePr>
            <a:graphicFrameLocks/>
          </p:cNvGraphicFramePr>
          <p:nvPr>
            <p:extLst>
              <p:ext uri="{D42A27DB-BD31-4B8C-83A1-F6EECF244321}">
                <p14:modId xmlns:p14="http://schemas.microsoft.com/office/powerpoint/2010/main" xmlns="" val="237370054"/>
              </p:ext>
            </p:extLst>
          </p:nvPr>
        </p:nvGraphicFramePr>
        <p:xfrm>
          <a:off x="792645" y="781875"/>
          <a:ext cx="10637353" cy="5943660"/>
        </p:xfrm>
        <a:graphic>
          <a:graphicData uri="http://schemas.openxmlformats.org/drawingml/2006/table">
            <a:tbl>
              <a:tblPr firstRow="1" bandRow="1">
                <a:tableStyleId>{5C22544A-7EE6-4342-B048-85BDC9FD1C3A}</a:tableStyleId>
              </a:tblPr>
              <a:tblGrid>
                <a:gridCol w="886446">
                  <a:extLst>
                    <a:ext uri="{9D8B030D-6E8A-4147-A177-3AD203B41FA5}">
                      <a16:colId xmlns:a16="http://schemas.microsoft.com/office/drawing/2014/main" xmlns="" val="20000"/>
                    </a:ext>
                  </a:extLst>
                </a:gridCol>
                <a:gridCol w="3841266">
                  <a:extLst>
                    <a:ext uri="{9D8B030D-6E8A-4147-A177-3AD203B41FA5}">
                      <a16:colId xmlns:a16="http://schemas.microsoft.com/office/drawing/2014/main" xmlns="" val="20001"/>
                    </a:ext>
                  </a:extLst>
                </a:gridCol>
                <a:gridCol w="2454773">
                  <a:extLst>
                    <a:ext uri="{9D8B030D-6E8A-4147-A177-3AD203B41FA5}">
                      <a16:colId xmlns:a16="http://schemas.microsoft.com/office/drawing/2014/main" xmlns="" val="20002"/>
                    </a:ext>
                  </a:extLst>
                </a:gridCol>
                <a:gridCol w="3454868">
                  <a:extLst>
                    <a:ext uri="{9D8B030D-6E8A-4147-A177-3AD203B41FA5}">
                      <a16:colId xmlns:a16="http://schemas.microsoft.com/office/drawing/2014/main" xmlns="" val="20003"/>
                    </a:ext>
                  </a:extLst>
                </a:gridCol>
              </a:tblGrid>
              <a:tr h="365779">
                <a:tc>
                  <a:txBody>
                    <a:bodyPr/>
                    <a:lstStyle/>
                    <a:p>
                      <a:r>
                        <a:rPr lang="en-US" sz="2000" dirty="0"/>
                        <a:t>S. No.</a:t>
                      </a:r>
                    </a:p>
                  </a:txBody>
                  <a:tcPr marT="45722" marB="45722"/>
                </a:tc>
                <a:tc>
                  <a:txBody>
                    <a:bodyPr/>
                    <a:lstStyle/>
                    <a:p>
                      <a:r>
                        <a:rPr lang="en-US" sz="2000" dirty="0"/>
                        <a:t>Enterprise/</a:t>
                      </a:r>
                      <a:r>
                        <a:rPr lang="en-US" sz="2000" baseline="0" dirty="0"/>
                        <a:t> Crop</a:t>
                      </a:r>
                      <a:endParaRPr lang="en-US" sz="2000" dirty="0"/>
                    </a:p>
                  </a:txBody>
                  <a:tcPr marT="45722" marB="45722"/>
                </a:tc>
                <a:tc>
                  <a:txBody>
                    <a:bodyPr/>
                    <a:lstStyle/>
                    <a:p>
                      <a:pPr algn="ctr"/>
                      <a:r>
                        <a:rPr lang="en-US" sz="2000" dirty="0"/>
                        <a:t>No. of Demon.</a:t>
                      </a:r>
                    </a:p>
                  </a:txBody>
                  <a:tcPr marT="45722" marB="45722"/>
                </a:tc>
                <a:tc>
                  <a:txBody>
                    <a:bodyPr/>
                    <a:lstStyle/>
                    <a:p>
                      <a:pPr algn="ctr"/>
                      <a:r>
                        <a:rPr lang="en-US" sz="2000" dirty="0"/>
                        <a:t>Area (ha)/Units</a:t>
                      </a:r>
                    </a:p>
                  </a:txBody>
                  <a:tcPr marT="45722" marB="45722"/>
                </a:tc>
                <a:extLst>
                  <a:ext uri="{0D108BD9-81ED-4DB2-BD59-A6C34878D82A}">
                    <a16:rowId xmlns:a16="http://schemas.microsoft.com/office/drawing/2014/main" xmlns="" val="10000"/>
                  </a:ext>
                </a:extLst>
              </a:tr>
              <a:tr h="365779">
                <a:tc>
                  <a:txBody>
                    <a:bodyPr/>
                    <a:lstStyle/>
                    <a:p>
                      <a:r>
                        <a:rPr lang="en-US" sz="2000" b="1" dirty="0">
                          <a:solidFill>
                            <a:srgbClr val="C00000"/>
                          </a:solidFill>
                        </a:rPr>
                        <a:t>1.</a:t>
                      </a:r>
                    </a:p>
                  </a:txBody>
                  <a:tcPr marT="45722" marB="45722"/>
                </a:tc>
                <a:tc gridSpan="3">
                  <a:txBody>
                    <a:bodyPr/>
                    <a:lstStyle/>
                    <a:p>
                      <a:r>
                        <a:rPr lang="en-US" sz="2000" b="1" dirty="0">
                          <a:solidFill>
                            <a:srgbClr val="C00000"/>
                          </a:solidFill>
                        </a:rPr>
                        <a:t>Pulses</a:t>
                      </a:r>
                    </a:p>
                  </a:txBody>
                  <a:tcPr marT="45722" marB="45722"/>
                </a:tc>
                <a:tc hMerge="1">
                  <a:txBody>
                    <a:bodyPr/>
                    <a:lstStyle/>
                    <a:p>
                      <a:endParaRPr lang="en-US"/>
                    </a:p>
                  </a:txBody>
                  <a:tcPr/>
                </a:tc>
                <a:tc hMerge="1">
                  <a:txBody>
                    <a:bodyPr/>
                    <a:lstStyle/>
                    <a:p>
                      <a:pPr algn="ctr"/>
                      <a:endParaRPr lang="en-US" sz="2800" b="1" dirty="0"/>
                    </a:p>
                  </a:txBody>
                  <a:tcPr/>
                </a:tc>
                <a:extLst>
                  <a:ext uri="{0D108BD9-81ED-4DB2-BD59-A6C34878D82A}">
                    <a16:rowId xmlns:a16="http://schemas.microsoft.com/office/drawing/2014/main" xmlns="" val="10001"/>
                  </a:ext>
                </a:extLst>
              </a:tr>
              <a:tr h="365779">
                <a:tc>
                  <a:txBody>
                    <a:bodyPr/>
                    <a:lstStyle/>
                    <a:p>
                      <a:endParaRPr lang="en-US" sz="2000" b="1" dirty="0"/>
                    </a:p>
                  </a:txBody>
                  <a:tcPr marT="45722" marB="45722"/>
                </a:tc>
                <a:tc>
                  <a:txBody>
                    <a:bodyPr/>
                    <a:lstStyle/>
                    <a:p>
                      <a:pPr algn="l"/>
                      <a:r>
                        <a:rPr lang="en-US" sz="2000" b="1" dirty="0" err="1"/>
                        <a:t>Mungbean</a:t>
                      </a:r>
                      <a:r>
                        <a:rPr lang="en-US" sz="2000" b="1" dirty="0"/>
                        <a:t> (CFLD)</a:t>
                      </a:r>
                    </a:p>
                  </a:txBody>
                  <a:tcPr marT="45722" marB="45722"/>
                </a:tc>
                <a:tc>
                  <a:txBody>
                    <a:bodyPr/>
                    <a:lstStyle/>
                    <a:p>
                      <a:pPr algn="ctr"/>
                      <a:r>
                        <a:rPr lang="en-US" sz="2000" b="1" dirty="0"/>
                        <a:t>50</a:t>
                      </a:r>
                    </a:p>
                  </a:txBody>
                  <a:tcPr marT="45722" marB="45722"/>
                </a:tc>
                <a:tc>
                  <a:txBody>
                    <a:bodyPr/>
                    <a:lstStyle/>
                    <a:p>
                      <a:pPr algn="ctr"/>
                      <a:r>
                        <a:rPr lang="en-US" sz="2000" b="1" dirty="0"/>
                        <a:t>20</a:t>
                      </a:r>
                    </a:p>
                  </a:txBody>
                  <a:tcPr marT="45722" marB="45722"/>
                </a:tc>
                <a:extLst>
                  <a:ext uri="{0D108BD9-81ED-4DB2-BD59-A6C34878D82A}">
                    <a16:rowId xmlns:a16="http://schemas.microsoft.com/office/drawing/2014/main" xmlns="" val="10002"/>
                  </a:ext>
                </a:extLst>
              </a:tr>
              <a:tr h="365779">
                <a:tc>
                  <a:txBody>
                    <a:bodyPr/>
                    <a:lstStyle/>
                    <a:p>
                      <a:endParaRPr lang="en-US" sz="2000" b="1" dirty="0"/>
                    </a:p>
                  </a:txBody>
                  <a:tcPr marT="45722" marB="45722"/>
                </a:tc>
                <a:tc>
                  <a:txBody>
                    <a:bodyPr/>
                    <a:lstStyle/>
                    <a:p>
                      <a:pPr algn="l"/>
                      <a:r>
                        <a:rPr lang="en-US" sz="2000" b="1" dirty="0"/>
                        <a:t>Chickpea (CFLD)</a:t>
                      </a:r>
                    </a:p>
                  </a:txBody>
                  <a:tcPr marT="45722" marB="45722"/>
                </a:tc>
                <a:tc>
                  <a:txBody>
                    <a:bodyPr/>
                    <a:lstStyle/>
                    <a:p>
                      <a:pPr algn="ctr"/>
                      <a:r>
                        <a:rPr lang="en-US" sz="2000" b="1" dirty="0"/>
                        <a:t>50</a:t>
                      </a:r>
                    </a:p>
                  </a:txBody>
                  <a:tcPr marT="45722" marB="45722"/>
                </a:tc>
                <a:tc>
                  <a:txBody>
                    <a:bodyPr/>
                    <a:lstStyle/>
                    <a:p>
                      <a:pPr algn="ctr"/>
                      <a:r>
                        <a:rPr lang="en-US" sz="2000" b="1" dirty="0"/>
                        <a:t>20</a:t>
                      </a:r>
                    </a:p>
                  </a:txBody>
                  <a:tcPr marT="45722" marB="45722"/>
                </a:tc>
                <a:extLst>
                  <a:ext uri="{0D108BD9-81ED-4DB2-BD59-A6C34878D82A}">
                    <a16:rowId xmlns:a16="http://schemas.microsoft.com/office/drawing/2014/main" xmlns="" val="10003"/>
                  </a:ext>
                </a:extLst>
              </a:tr>
              <a:tr h="365779">
                <a:tc>
                  <a:txBody>
                    <a:bodyPr/>
                    <a:lstStyle/>
                    <a:p>
                      <a:endParaRPr lang="en-US" sz="2000" b="1" dirty="0"/>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rPr>
                        <a:t>IPM in Chickpea</a:t>
                      </a:r>
                    </a:p>
                  </a:txBody>
                  <a:tcPr marT="45722" marB="45722"/>
                </a:tc>
                <a:tc>
                  <a:txBody>
                    <a:bodyPr/>
                    <a:lstStyle/>
                    <a:p>
                      <a:pPr algn="ctr"/>
                      <a:r>
                        <a:rPr lang="en-US" sz="2000" b="1" dirty="0"/>
                        <a:t>10</a:t>
                      </a:r>
                    </a:p>
                  </a:txBody>
                  <a:tcPr marT="45722" marB="45722"/>
                </a:tc>
                <a:tc>
                  <a:txBody>
                    <a:bodyPr/>
                    <a:lstStyle/>
                    <a:p>
                      <a:pPr algn="ctr"/>
                      <a:r>
                        <a:rPr lang="en-US" sz="2000" b="1" dirty="0"/>
                        <a:t>04</a:t>
                      </a:r>
                    </a:p>
                  </a:txBody>
                  <a:tcPr marT="45722" marB="45722"/>
                </a:tc>
                <a:extLst>
                  <a:ext uri="{0D108BD9-81ED-4DB2-BD59-A6C34878D82A}">
                    <a16:rowId xmlns:a16="http://schemas.microsoft.com/office/drawing/2014/main" xmlns="" val="10004"/>
                  </a:ext>
                </a:extLst>
              </a:tr>
              <a:tr h="365779">
                <a:tc>
                  <a:txBody>
                    <a:bodyPr/>
                    <a:lstStyle/>
                    <a:p>
                      <a:r>
                        <a:rPr lang="en-US" sz="2000" b="1" dirty="0">
                          <a:solidFill>
                            <a:srgbClr val="C00000"/>
                          </a:solidFill>
                        </a:rPr>
                        <a:t>2.</a:t>
                      </a:r>
                    </a:p>
                  </a:txBody>
                  <a:tcPr marT="45722" marB="45722"/>
                </a:tc>
                <a:tc gridSpan="3">
                  <a:txBody>
                    <a:bodyPr/>
                    <a:lstStyle/>
                    <a:p>
                      <a:r>
                        <a:rPr lang="en-US" sz="2000" b="1" dirty="0">
                          <a:solidFill>
                            <a:srgbClr val="C00000"/>
                          </a:solidFill>
                        </a:rPr>
                        <a:t>Oilseeds</a:t>
                      </a:r>
                    </a:p>
                  </a:txBody>
                  <a:tcPr marT="45722" marB="45722"/>
                </a:tc>
                <a:tc hMerge="1">
                  <a:txBody>
                    <a:bodyPr/>
                    <a:lstStyle/>
                    <a:p>
                      <a:endParaRPr lang="en-US" dirty="0"/>
                    </a:p>
                  </a:txBody>
                  <a:tcPr/>
                </a:tc>
                <a:tc hMerge="1">
                  <a:txBody>
                    <a:bodyPr/>
                    <a:lstStyle/>
                    <a:p>
                      <a:pPr algn="ctr"/>
                      <a:endParaRPr lang="en-US" sz="2400" b="1" dirty="0"/>
                    </a:p>
                  </a:txBody>
                  <a:tcPr/>
                </a:tc>
                <a:extLst>
                  <a:ext uri="{0D108BD9-81ED-4DB2-BD59-A6C34878D82A}">
                    <a16:rowId xmlns:a16="http://schemas.microsoft.com/office/drawing/2014/main" xmlns="" val="10005"/>
                  </a:ext>
                </a:extLst>
              </a:tr>
              <a:tr h="365779">
                <a:tc>
                  <a:txBody>
                    <a:bodyPr/>
                    <a:lstStyle/>
                    <a:p>
                      <a:endParaRPr lang="en-US" sz="2000" b="1" dirty="0"/>
                    </a:p>
                  </a:txBody>
                  <a:tcPr marT="45722" marB="45722"/>
                </a:tc>
                <a:tc>
                  <a:txBody>
                    <a:bodyPr/>
                    <a:lstStyle/>
                    <a:p>
                      <a:pPr algn="l"/>
                      <a:r>
                        <a:rPr lang="en-US" sz="2000" b="1" dirty="0"/>
                        <a:t>Sesame (CFLD)</a:t>
                      </a:r>
                    </a:p>
                  </a:txBody>
                  <a:tcPr marT="45722" marB="45722"/>
                </a:tc>
                <a:tc>
                  <a:txBody>
                    <a:bodyPr/>
                    <a:lstStyle/>
                    <a:p>
                      <a:pPr algn="ctr"/>
                      <a:r>
                        <a:rPr lang="en-US" sz="2000" b="1" dirty="0"/>
                        <a:t>25</a:t>
                      </a:r>
                    </a:p>
                  </a:txBody>
                  <a:tcPr marT="45722" marB="45722"/>
                </a:tc>
                <a:tc>
                  <a:txBody>
                    <a:bodyPr/>
                    <a:lstStyle/>
                    <a:p>
                      <a:pPr algn="ctr"/>
                      <a:r>
                        <a:rPr lang="en-US" sz="2000" b="1" dirty="0"/>
                        <a:t>10</a:t>
                      </a:r>
                    </a:p>
                  </a:txBody>
                  <a:tcPr marT="45722" marB="45722"/>
                </a:tc>
                <a:extLst>
                  <a:ext uri="{0D108BD9-81ED-4DB2-BD59-A6C34878D82A}">
                    <a16:rowId xmlns:a16="http://schemas.microsoft.com/office/drawing/2014/main" xmlns="" val="10006"/>
                  </a:ext>
                </a:extLst>
              </a:tr>
              <a:tr h="365779">
                <a:tc>
                  <a:txBody>
                    <a:bodyPr/>
                    <a:lstStyle/>
                    <a:p>
                      <a:endParaRPr lang="en-US" sz="2000" b="1" dirty="0">
                        <a:solidFill>
                          <a:srgbClr val="C00000"/>
                        </a:solidFill>
                      </a:endParaRPr>
                    </a:p>
                  </a:txBody>
                  <a:tcPr marT="45722" marB="45722"/>
                </a:tc>
                <a:tc>
                  <a:txBody>
                    <a:bodyPr/>
                    <a:lstStyle/>
                    <a:p>
                      <a:pPr algn="l"/>
                      <a:r>
                        <a:rPr lang="en-US" sz="2000" b="1" dirty="0"/>
                        <a:t>Mustard (CFLD)</a:t>
                      </a:r>
                    </a:p>
                  </a:txBody>
                  <a:tcPr marT="45722" marB="45722"/>
                </a:tc>
                <a:tc>
                  <a:txBody>
                    <a:bodyPr/>
                    <a:lstStyle/>
                    <a:p>
                      <a:pPr algn="ctr"/>
                      <a:r>
                        <a:rPr lang="en-US" sz="2000" b="1" dirty="0"/>
                        <a:t>50</a:t>
                      </a:r>
                    </a:p>
                  </a:txBody>
                  <a:tcPr marT="45722" marB="45722"/>
                </a:tc>
                <a:tc>
                  <a:txBody>
                    <a:bodyPr/>
                    <a:lstStyle/>
                    <a:p>
                      <a:pPr algn="ctr"/>
                      <a:r>
                        <a:rPr lang="en-US" sz="2000" b="1" dirty="0"/>
                        <a:t>20</a:t>
                      </a:r>
                    </a:p>
                  </a:txBody>
                  <a:tcPr marT="45722" marB="45722"/>
                </a:tc>
                <a:extLst>
                  <a:ext uri="{0D108BD9-81ED-4DB2-BD59-A6C34878D82A}">
                    <a16:rowId xmlns:a16="http://schemas.microsoft.com/office/drawing/2014/main" xmlns="" val="10007"/>
                  </a:ext>
                </a:extLst>
              </a:tr>
              <a:tr h="365779">
                <a:tc>
                  <a:txBody>
                    <a:bodyPr/>
                    <a:lstStyle/>
                    <a:p>
                      <a:r>
                        <a:rPr lang="en-US" sz="2000" b="1" dirty="0">
                          <a:solidFill>
                            <a:srgbClr val="C00000"/>
                          </a:solidFill>
                        </a:rPr>
                        <a:t>3.</a:t>
                      </a:r>
                    </a:p>
                  </a:txBody>
                  <a:tcPr marT="45722" marB="45722"/>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rPr>
                        <a:t>Horticultural</a:t>
                      </a:r>
                      <a:r>
                        <a:rPr lang="en-US" sz="2000" b="1" baseline="0" dirty="0">
                          <a:solidFill>
                            <a:srgbClr val="C00000"/>
                          </a:solidFill>
                        </a:rPr>
                        <a:t> crops</a:t>
                      </a:r>
                      <a:endParaRPr lang="en-US" sz="2000" b="1" dirty="0">
                        <a:solidFill>
                          <a:srgbClr val="C00000"/>
                        </a:solidFill>
                      </a:endParaRPr>
                    </a:p>
                  </a:txBody>
                  <a:tcPr marT="45722" marB="45722"/>
                </a:tc>
                <a:tc hMerge="1">
                  <a:txBody>
                    <a:bodyPr/>
                    <a:lstStyle/>
                    <a:p>
                      <a:pPr algn="ctr"/>
                      <a:endParaRPr lang="en-US" sz="1800" b="1" dirty="0">
                        <a:solidFill>
                          <a:srgbClr val="002060"/>
                        </a:solidFill>
                      </a:endParaRPr>
                    </a:p>
                  </a:txBody>
                  <a:tcPr/>
                </a:tc>
                <a:tc hMerge="1">
                  <a:txBody>
                    <a:bodyPr/>
                    <a:lstStyle/>
                    <a:p>
                      <a:pPr algn="ctr"/>
                      <a:endParaRPr lang="en-US" sz="1800" b="1" dirty="0">
                        <a:solidFill>
                          <a:srgbClr val="002060"/>
                        </a:solidFill>
                      </a:endParaRPr>
                    </a:p>
                  </a:txBody>
                  <a:tcPr/>
                </a:tc>
                <a:extLst>
                  <a:ext uri="{0D108BD9-81ED-4DB2-BD59-A6C34878D82A}">
                    <a16:rowId xmlns:a16="http://schemas.microsoft.com/office/drawing/2014/main" xmlns="" val="10009"/>
                  </a:ext>
                </a:extLst>
              </a:tr>
              <a:tr h="365779">
                <a:tc>
                  <a:txBody>
                    <a:bodyPr/>
                    <a:lstStyle/>
                    <a:p>
                      <a:endParaRPr lang="en-US" sz="2000" b="1" dirty="0">
                        <a:solidFill>
                          <a:srgbClr val="008000"/>
                        </a:solidFill>
                      </a:endParaRPr>
                    </a:p>
                  </a:txBody>
                  <a:tcPr marT="45722" marB="45722"/>
                </a:tc>
                <a:tc>
                  <a:txBody>
                    <a:bodyPr/>
                    <a:lstStyle/>
                    <a:p>
                      <a:r>
                        <a:rPr lang="en-US" sz="2000" b="1" dirty="0">
                          <a:solidFill>
                            <a:schemeClr val="tx1"/>
                          </a:solidFill>
                        </a:rPr>
                        <a:t>Broccoli</a:t>
                      </a:r>
                    </a:p>
                  </a:txBody>
                  <a:tcPr marT="45722" marB="45722"/>
                </a:tc>
                <a:tc>
                  <a:txBody>
                    <a:bodyPr/>
                    <a:lstStyle/>
                    <a:p>
                      <a:pPr algn="ctr"/>
                      <a:r>
                        <a:rPr lang="en-US" sz="2000" b="1" dirty="0">
                          <a:solidFill>
                            <a:schemeClr val="tx1"/>
                          </a:solidFill>
                        </a:rPr>
                        <a:t>10</a:t>
                      </a:r>
                    </a:p>
                  </a:txBody>
                  <a:tcPr marT="45722" marB="45722"/>
                </a:tc>
                <a:tc>
                  <a:txBody>
                    <a:bodyPr/>
                    <a:lstStyle/>
                    <a:p>
                      <a:pPr algn="ctr"/>
                      <a:r>
                        <a:rPr lang="en-US" sz="2000" b="1" dirty="0">
                          <a:solidFill>
                            <a:schemeClr val="tx1"/>
                          </a:solidFill>
                        </a:rPr>
                        <a:t>0.5</a:t>
                      </a:r>
                    </a:p>
                  </a:txBody>
                  <a:tcPr marT="45722" marB="45722"/>
                </a:tc>
                <a:extLst>
                  <a:ext uri="{0D108BD9-81ED-4DB2-BD59-A6C34878D82A}">
                    <a16:rowId xmlns:a16="http://schemas.microsoft.com/office/drawing/2014/main" xmlns="" val="10010"/>
                  </a:ext>
                </a:extLst>
              </a:tr>
              <a:tr h="365779">
                <a:tc>
                  <a:txBody>
                    <a:bodyPr/>
                    <a:lstStyle/>
                    <a:p>
                      <a:r>
                        <a:rPr lang="en-US" sz="2000" b="1" dirty="0">
                          <a:solidFill>
                            <a:srgbClr val="C00000"/>
                          </a:solidFill>
                        </a:rPr>
                        <a:t>4.</a:t>
                      </a:r>
                    </a:p>
                  </a:txBody>
                  <a:tcPr marT="45722" marB="45722"/>
                </a:tc>
                <a:tc gridSpan="3">
                  <a:txBody>
                    <a:bodyPr/>
                    <a:lstStyle/>
                    <a:p>
                      <a:r>
                        <a:rPr lang="en-US" sz="2000" b="1" dirty="0">
                          <a:solidFill>
                            <a:srgbClr val="C00000"/>
                          </a:solidFill>
                        </a:rPr>
                        <a:t>FLD on other enterprises</a:t>
                      </a:r>
                    </a:p>
                  </a:txBody>
                  <a:tcPr marT="45722" marB="45722"/>
                </a:tc>
                <a:tc hMerge="1">
                  <a:txBody>
                    <a:bodyPr/>
                    <a:lstStyle/>
                    <a:p>
                      <a:pPr algn="ctr"/>
                      <a:endParaRPr lang="en-US" sz="1800" b="1" dirty="0">
                        <a:solidFill>
                          <a:schemeClr val="tx1"/>
                        </a:solidFill>
                      </a:endParaRPr>
                    </a:p>
                  </a:txBody>
                  <a:tcPr/>
                </a:tc>
                <a:tc hMerge="1">
                  <a:txBody>
                    <a:bodyPr/>
                    <a:lstStyle/>
                    <a:p>
                      <a:pPr algn="ctr"/>
                      <a:endParaRPr lang="en-US" sz="1800" b="1" dirty="0">
                        <a:solidFill>
                          <a:schemeClr val="tx1"/>
                        </a:solidFill>
                      </a:endParaRPr>
                    </a:p>
                  </a:txBody>
                  <a:tcPr/>
                </a:tc>
                <a:extLst>
                  <a:ext uri="{0D108BD9-81ED-4DB2-BD59-A6C34878D82A}">
                    <a16:rowId xmlns:a16="http://schemas.microsoft.com/office/drawing/2014/main" xmlns="" val="10012"/>
                  </a:ext>
                </a:extLst>
              </a:tr>
              <a:tr h="365779">
                <a:tc>
                  <a:txBody>
                    <a:bodyPr/>
                    <a:lstStyle/>
                    <a:p>
                      <a:endParaRPr lang="en-US" sz="2000" b="1" dirty="0">
                        <a:solidFill>
                          <a:srgbClr val="008000"/>
                        </a:solidFill>
                      </a:endParaRPr>
                    </a:p>
                  </a:txBody>
                  <a:tcPr marT="45722" marB="45722"/>
                </a:tc>
                <a:tc>
                  <a:txBody>
                    <a:bodyPr/>
                    <a:lstStyle/>
                    <a:p>
                      <a:r>
                        <a:rPr lang="en-US" sz="2000" b="1" kern="1200" dirty="0">
                          <a:solidFill>
                            <a:schemeClr val="tx1"/>
                          </a:solidFill>
                          <a:latin typeface="+mn-lt"/>
                          <a:ea typeface="+mn-ea"/>
                          <a:cs typeface="+mn-cs"/>
                        </a:rPr>
                        <a:t>Disease Management</a:t>
                      </a:r>
                      <a:endParaRPr lang="en-US" sz="2000" b="1" dirty="0">
                        <a:solidFill>
                          <a:schemeClr val="tx1"/>
                        </a:solidFill>
                      </a:endParaRPr>
                    </a:p>
                  </a:txBody>
                  <a:tcPr marT="45722" marB="45722"/>
                </a:tc>
                <a:tc>
                  <a:txBody>
                    <a:bodyPr/>
                    <a:lstStyle/>
                    <a:p>
                      <a:pPr algn="ctr"/>
                      <a:r>
                        <a:rPr lang="en-US" sz="2000" b="1" dirty="0">
                          <a:solidFill>
                            <a:schemeClr val="tx1"/>
                          </a:solidFill>
                        </a:rPr>
                        <a:t>50</a:t>
                      </a:r>
                    </a:p>
                  </a:txBody>
                  <a:tcPr marT="45722" marB="45722"/>
                </a:tc>
                <a:tc>
                  <a:txBody>
                    <a:bodyPr/>
                    <a:lstStyle/>
                    <a:p>
                      <a:pPr algn="ctr"/>
                      <a:r>
                        <a:rPr lang="en-US" sz="2000" b="1" dirty="0">
                          <a:solidFill>
                            <a:schemeClr val="tx1"/>
                          </a:solidFill>
                        </a:rPr>
                        <a:t>50</a:t>
                      </a:r>
                    </a:p>
                  </a:txBody>
                  <a:tcPr marT="45722" marB="45722"/>
                </a:tc>
                <a:extLst>
                  <a:ext uri="{0D108BD9-81ED-4DB2-BD59-A6C34878D82A}">
                    <a16:rowId xmlns:a16="http://schemas.microsoft.com/office/drawing/2014/main" xmlns="" val="10013"/>
                  </a:ext>
                </a:extLst>
              </a:tr>
              <a:tr h="365779">
                <a:tc>
                  <a:txBody>
                    <a:bodyPr/>
                    <a:lstStyle/>
                    <a:p>
                      <a:endParaRPr lang="en-US" sz="2000" b="1" dirty="0">
                        <a:solidFill>
                          <a:srgbClr val="C00000"/>
                        </a:solidFill>
                      </a:endParaRPr>
                    </a:p>
                  </a:txBody>
                  <a:tcPr marT="45722" marB="45722"/>
                </a:tc>
                <a:tc>
                  <a:txBody>
                    <a:bodyPr/>
                    <a:lstStyle/>
                    <a:p>
                      <a:r>
                        <a:rPr lang="en-US" sz="2000" b="1" kern="1200" dirty="0">
                          <a:solidFill>
                            <a:schemeClr val="tx1"/>
                          </a:solidFill>
                          <a:latin typeface="+mn-lt"/>
                          <a:ea typeface="+mn-ea"/>
                          <a:cs typeface="+mn-cs"/>
                        </a:rPr>
                        <a:t>Nutrient Management</a:t>
                      </a:r>
                      <a:endParaRPr lang="en-US" sz="2000" b="1" dirty="0">
                        <a:solidFill>
                          <a:schemeClr val="tx1"/>
                        </a:solidFill>
                      </a:endParaRPr>
                    </a:p>
                  </a:txBody>
                  <a:tcPr marT="45722" marB="45722"/>
                </a:tc>
                <a:tc>
                  <a:txBody>
                    <a:bodyPr/>
                    <a:lstStyle/>
                    <a:p>
                      <a:pPr algn="ctr"/>
                      <a:r>
                        <a:rPr lang="en-US" sz="2000" b="1" dirty="0">
                          <a:solidFill>
                            <a:schemeClr val="tx1"/>
                          </a:solidFill>
                        </a:rPr>
                        <a:t>10</a:t>
                      </a:r>
                    </a:p>
                  </a:txBody>
                  <a:tcPr marT="45722" marB="45722"/>
                </a:tc>
                <a:tc>
                  <a:txBody>
                    <a:bodyPr/>
                    <a:lstStyle/>
                    <a:p>
                      <a:pPr algn="ctr"/>
                      <a:r>
                        <a:rPr lang="en-US" sz="2000" b="1" dirty="0">
                          <a:solidFill>
                            <a:schemeClr val="tx1"/>
                          </a:solidFill>
                        </a:rPr>
                        <a:t>10</a:t>
                      </a:r>
                    </a:p>
                  </a:txBody>
                  <a:tcPr marT="45722" marB="45722"/>
                </a:tc>
                <a:extLst>
                  <a:ext uri="{0D108BD9-81ED-4DB2-BD59-A6C34878D82A}">
                    <a16:rowId xmlns:a16="http://schemas.microsoft.com/office/drawing/2014/main" xmlns="" val="10014"/>
                  </a:ext>
                </a:extLst>
              </a:tr>
              <a:tr h="365779">
                <a:tc>
                  <a:txBody>
                    <a:bodyPr/>
                    <a:lstStyle/>
                    <a:p>
                      <a:endParaRPr lang="en-US" sz="2000" b="1" dirty="0">
                        <a:solidFill>
                          <a:srgbClr val="C00000"/>
                        </a:solidFill>
                      </a:endParaRPr>
                    </a:p>
                  </a:txBody>
                  <a:tcPr marT="45722" marB="45722"/>
                </a:tc>
                <a:tc>
                  <a:txBody>
                    <a:bodyPr/>
                    <a:lstStyle/>
                    <a:p>
                      <a:r>
                        <a:rPr lang="en-US" sz="2000" b="1" kern="1200" dirty="0">
                          <a:solidFill>
                            <a:schemeClr val="dk1"/>
                          </a:solidFill>
                          <a:latin typeface="+mn-lt"/>
                          <a:ea typeface="+mn-ea"/>
                          <a:cs typeface="+mn-cs"/>
                        </a:rPr>
                        <a:t>Composite fish culture</a:t>
                      </a:r>
                      <a:endParaRPr lang="en-US" sz="2000" b="1" dirty="0">
                        <a:solidFill>
                          <a:schemeClr val="tx1"/>
                        </a:solidFill>
                      </a:endParaRPr>
                    </a:p>
                  </a:txBody>
                  <a:tcPr marT="45722" marB="45722"/>
                </a:tc>
                <a:tc>
                  <a:txBody>
                    <a:bodyPr/>
                    <a:lstStyle/>
                    <a:p>
                      <a:pPr algn="ctr"/>
                      <a:r>
                        <a:rPr lang="en-US" sz="2000" b="1" dirty="0">
                          <a:solidFill>
                            <a:schemeClr val="tx1"/>
                          </a:solidFill>
                        </a:rPr>
                        <a:t>10</a:t>
                      </a:r>
                    </a:p>
                  </a:txBody>
                  <a:tcPr marT="45722" marB="45722"/>
                </a:tc>
                <a:tc>
                  <a:txBody>
                    <a:bodyPr/>
                    <a:lstStyle/>
                    <a:p>
                      <a:pPr algn="ctr"/>
                      <a:r>
                        <a:rPr lang="en-US" sz="2000" b="1" dirty="0">
                          <a:solidFill>
                            <a:schemeClr val="tx1"/>
                          </a:solidFill>
                        </a:rPr>
                        <a:t>2.5</a:t>
                      </a:r>
                    </a:p>
                  </a:txBody>
                  <a:tcPr marT="45722" marB="45722"/>
                </a:tc>
                <a:extLst>
                  <a:ext uri="{0D108BD9-81ED-4DB2-BD59-A6C34878D82A}">
                    <a16:rowId xmlns:a16="http://schemas.microsoft.com/office/drawing/2014/main" xmlns="" val="10015"/>
                  </a:ext>
                </a:extLst>
              </a:tr>
              <a:tr h="365779">
                <a:tc>
                  <a:txBody>
                    <a:bodyPr/>
                    <a:lstStyle/>
                    <a:p>
                      <a:r>
                        <a:rPr lang="en-US" sz="2000" b="1" dirty="0">
                          <a:solidFill>
                            <a:srgbClr val="008000"/>
                          </a:solidFill>
                        </a:rPr>
                        <a:t>5.</a:t>
                      </a: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8000"/>
                          </a:solidFill>
                        </a:rPr>
                        <a:t>Vegetables (Kitchen Gardening)</a:t>
                      </a:r>
                    </a:p>
                  </a:txBody>
                  <a:tcPr marT="45722" marB="45722"/>
                </a:tc>
                <a:tc>
                  <a:txBody>
                    <a:bodyPr/>
                    <a:lstStyle/>
                    <a:p>
                      <a:pPr algn="ctr"/>
                      <a:r>
                        <a:rPr lang="en-US" sz="2000" b="1" dirty="0">
                          <a:solidFill>
                            <a:srgbClr val="008000"/>
                          </a:solidFill>
                        </a:rPr>
                        <a:t>20</a:t>
                      </a:r>
                    </a:p>
                  </a:txBody>
                  <a:tcPr marT="45722" marB="45722"/>
                </a:tc>
                <a:tc>
                  <a:txBody>
                    <a:bodyPr/>
                    <a:lstStyle/>
                    <a:p>
                      <a:pPr algn="ctr"/>
                      <a:r>
                        <a:rPr lang="en-US" sz="2000" b="1" dirty="0">
                          <a:solidFill>
                            <a:srgbClr val="008000"/>
                          </a:solidFill>
                        </a:rPr>
                        <a:t>0.6</a:t>
                      </a:r>
                    </a:p>
                  </a:txBody>
                  <a:tcPr marT="45722" marB="45722"/>
                </a:tc>
                <a:extLst>
                  <a:ext uri="{0D108BD9-81ED-4DB2-BD59-A6C34878D82A}">
                    <a16:rowId xmlns:a16="http://schemas.microsoft.com/office/drawing/2014/main" xmlns="" val="10016"/>
                  </a:ext>
                </a:extLst>
              </a:tr>
            </a:tbl>
          </a:graphicData>
        </a:graphic>
      </p:graphicFrame>
      <p:pic>
        <p:nvPicPr>
          <p:cNvPr id="4" name="Picture 5">
            <a:extLst>
              <a:ext uri="{FF2B5EF4-FFF2-40B4-BE49-F238E27FC236}">
                <a16:creationId xmlns:a16="http://schemas.microsoft.com/office/drawing/2014/main" xmlns="" id="{A38EB0B9-E007-CA7B-273A-981D63CEC41C}"/>
              </a:ext>
            </a:extLst>
          </p:cNvPr>
          <p:cNvPicPr>
            <a:picLocks noChangeAspect="1" noChangeArrowheads="1"/>
          </p:cNvPicPr>
          <p:nvPr/>
        </p:nvPicPr>
        <p:blipFill>
          <a:blip r:embed="rId2" cstate="print"/>
          <a:srcRect/>
          <a:stretch>
            <a:fillRect/>
          </a:stretch>
        </p:blipFill>
        <p:spPr bwMode="auto">
          <a:xfrm>
            <a:off x="0" y="0"/>
            <a:ext cx="742950" cy="792163"/>
          </a:xfrm>
          <a:prstGeom prst="rect">
            <a:avLst/>
          </a:prstGeom>
          <a:noFill/>
          <a:ln w="9525">
            <a:noFill/>
            <a:miter lim="800000"/>
            <a:headEnd/>
            <a:tailEnd/>
          </a:ln>
        </p:spPr>
      </p:pic>
      <p:pic>
        <p:nvPicPr>
          <p:cNvPr id="5" name="Picture 6" descr="C:\Documents and Settings\Administrator\My Documents\Downloads\ICAR_logo.JPG">
            <a:extLst>
              <a:ext uri="{FF2B5EF4-FFF2-40B4-BE49-F238E27FC236}">
                <a16:creationId xmlns:a16="http://schemas.microsoft.com/office/drawing/2014/main" xmlns="" id="{17FB68C6-6737-CC13-6AD6-BD1BB24555E1}"/>
              </a:ext>
            </a:extLst>
          </p:cNvPr>
          <p:cNvPicPr>
            <a:picLocks noChangeAspect="1" noChangeArrowheads="1"/>
          </p:cNvPicPr>
          <p:nvPr/>
        </p:nvPicPr>
        <p:blipFill>
          <a:blip r:embed="rId3" cstate="print"/>
          <a:srcRect/>
          <a:stretch>
            <a:fillRect/>
          </a:stretch>
        </p:blipFill>
        <p:spPr bwMode="auto">
          <a:xfrm>
            <a:off x="11472681" y="0"/>
            <a:ext cx="682625" cy="904875"/>
          </a:xfrm>
          <a:prstGeom prst="rect">
            <a:avLst/>
          </a:prstGeom>
          <a:noFill/>
          <a:ln w="9525">
            <a:noFill/>
            <a:miter lim="800000"/>
            <a:headEnd/>
            <a:tailEnd/>
          </a:ln>
        </p:spPr>
      </p:pic>
    </p:spTree>
    <p:extLst>
      <p:ext uri="{BB962C8B-B14F-4D97-AF65-F5344CB8AC3E}">
        <p14:creationId xmlns:p14="http://schemas.microsoft.com/office/powerpoint/2010/main" xmlns="" val="2594933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0"/>
            <a:ext cx="11845159" cy="593870"/>
          </a:xfrm>
          <a:prstGeom prst="rect">
            <a:avLst/>
          </a:prstGeom>
        </p:spPr>
        <p:txBody>
          <a:bodyPr anchor="b"/>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chemeClr val="tx1"/>
                </a:solidFill>
                <a:effectLst/>
                <a:uLnTx/>
                <a:uFillTx/>
                <a:latin typeface="+mj-lt"/>
                <a:ea typeface="+mj-ea"/>
                <a:cs typeface="+mj-cs"/>
              </a:rPr>
              <a:t>Cluster Front Line Demonstration </a:t>
            </a:r>
            <a:r>
              <a:rPr kumimoji="0" lang="en-GB" altLang="en-US" sz="3200" b="1" i="0" u="none" strike="noStrike" kern="1200" cap="none" spc="0" normalizeH="0" baseline="0" noProof="0">
                <a:ln>
                  <a:noFill/>
                </a:ln>
                <a:solidFill>
                  <a:schemeClr val="tx1"/>
                </a:solidFill>
                <a:effectLst/>
                <a:uLnTx/>
                <a:uFillTx/>
                <a:latin typeface="+mj-lt"/>
                <a:ea typeface="+mj-ea"/>
                <a:cs typeface="+mj-cs"/>
              </a:rPr>
              <a:t>of </a:t>
            </a:r>
            <a:r>
              <a:rPr kumimoji="0" lang="en-GB" altLang="en-US" sz="3200" b="1" i="0" u="none" strike="noStrike" kern="1200" cap="none" spc="0" normalizeH="0" baseline="0" noProof="0" smtClean="0">
                <a:ln>
                  <a:noFill/>
                </a:ln>
                <a:solidFill>
                  <a:schemeClr val="tx1"/>
                </a:solidFill>
                <a:effectLst/>
                <a:uLnTx/>
                <a:uFillTx/>
                <a:latin typeface="+mj-lt"/>
                <a:ea typeface="+mj-ea"/>
                <a:cs typeface="+mj-cs"/>
              </a:rPr>
              <a:t>Chickpea </a:t>
            </a:r>
            <a:r>
              <a:rPr kumimoji="0" lang="en-GB" altLang="en-US" sz="3200" b="1" i="0" u="none" strike="noStrike" kern="1200" cap="none" spc="0" normalizeH="0" baseline="0" noProof="0" dirty="0">
                <a:ln>
                  <a:noFill/>
                </a:ln>
                <a:solidFill>
                  <a:schemeClr val="tx1"/>
                </a:solidFill>
                <a:effectLst/>
                <a:uLnTx/>
                <a:uFillTx/>
                <a:latin typeface="+mj-lt"/>
                <a:ea typeface="+mj-ea"/>
                <a:cs typeface="+mj-cs"/>
              </a:rPr>
              <a:t>(NFSM) </a:t>
            </a:r>
            <a:r>
              <a:rPr kumimoji="0" lang="en-GB" altLang="en-US" sz="2400" b="0" i="0" u="none" strike="noStrike" kern="1200" cap="none" spc="0" normalizeH="0" baseline="0" noProof="0" dirty="0">
                <a:ln>
                  <a:noFill/>
                </a:ln>
                <a:solidFill>
                  <a:schemeClr val="tx1"/>
                </a:solidFill>
                <a:effectLst/>
                <a:uLnTx/>
                <a:uFillTx/>
                <a:latin typeface="+mj-lt"/>
                <a:ea typeface="+mj-ea"/>
                <a:cs typeface="+mj-cs"/>
              </a:rPr>
              <a:t>(Rabi-2021-22)</a:t>
            </a:r>
            <a:endParaRPr kumimoji="0" lang="en-US"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5"/>
          <p:cNvPicPr>
            <a:picLocks noChangeAspect="1" noChangeArrowheads="1"/>
          </p:cNvPicPr>
          <p:nvPr/>
        </p:nvPicPr>
        <p:blipFill>
          <a:blip r:embed="rId2" cstate="print"/>
          <a:srcRect/>
          <a:stretch>
            <a:fillRect/>
          </a:stretch>
        </p:blipFill>
        <p:spPr bwMode="auto">
          <a:xfrm>
            <a:off x="0" y="0"/>
            <a:ext cx="742950" cy="792163"/>
          </a:xfrm>
          <a:prstGeom prst="rect">
            <a:avLst/>
          </a:prstGeom>
          <a:noFill/>
          <a:ln w="9525">
            <a:noFill/>
            <a:miter lim="800000"/>
            <a:headEnd/>
            <a:tailEnd/>
          </a:ln>
        </p:spPr>
      </p:pic>
      <p:pic>
        <p:nvPicPr>
          <p:cNvPr id="13" name="Picture 6" descr="C:\Documents and Settings\Administrator\My Documents\Downloads\ICAR_logo.JPG"/>
          <p:cNvPicPr>
            <a:picLocks noChangeAspect="1" noChangeArrowheads="1"/>
          </p:cNvPicPr>
          <p:nvPr/>
        </p:nvPicPr>
        <p:blipFill>
          <a:blip r:embed="rId3" cstate="print"/>
          <a:srcRect/>
          <a:stretch>
            <a:fillRect/>
          </a:stretch>
        </p:blipFill>
        <p:spPr bwMode="auto">
          <a:xfrm>
            <a:off x="11472681" y="0"/>
            <a:ext cx="682625" cy="904875"/>
          </a:xfrm>
          <a:prstGeom prst="rect">
            <a:avLst/>
          </a:prstGeom>
          <a:noFill/>
          <a:ln w="9525">
            <a:noFill/>
            <a:miter lim="800000"/>
            <a:headEnd/>
            <a:tailEnd/>
          </a:ln>
        </p:spPr>
      </p:pic>
      <p:sp>
        <p:nvSpPr>
          <p:cNvPr id="15" name="TextBox 14">
            <a:extLst>
              <a:ext uri="{FF2B5EF4-FFF2-40B4-BE49-F238E27FC236}">
                <a16:creationId xmlns:a16="http://schemas.microsoft.com/office/drawing/2014/main" xmlns="" id="{C1855E7D-4E3D-37AA-B63B-326883896E06}"/>
              </a:ext>
            </a:extLst>
          </p:cNvPr>
          <p:cNvSpPr txBox="1"/>
          <p:nvPr/>
        </p:nvSpPr>
        <p:spPr>
          <a:xfrm>
            <a:off x="53009" y="1033668"/>
            <a:ext cx="12023034" cy="5863144"/>
          </a:xfrm>
          <a:prstGeom prst="rect">
            <a:avLst/>
          </a:prstGeom>
          <a:noFill/>
        </p:spPr>
        <p:txBody>
          <a:bodyPr wrap="square">
            <a:spAutoFit/>
          </a:bodyPr>
          <a:lstStyle/>
          <a:p>
            <a:pPr algn="just">
              <a:spcAft>
                <a:spcPts val="0"/>
              </a:spcAft>
              <a:defRPr/>
            </a:pPr>
            <a:r>
              <a:rPr lang="en-US" sz="2000" dirty="0">
                <a:solidFill>
                  <a:srgbClr val="000099"/>
                </a:solidFill>
                <a:latin typeface="Times New Roman" pitchFamily="18" charset="0"/>
                <a:cs typeface="Times New Roman" pitchFamily="18" charset="0"/>
              </a:rPr>
              <a:t>Crop Sequence:- </a:t>
            </a:r>
            <a:r>
              <a:rPr lang="en-US" dirty="0" err="1">
                <a:solidFill>
                  <a:srgbClr val="993300"/>
                </a:solidFill>
                <a:latin typeface="Times New Roman" pitchFamily="18" charset="0"/>
                <a:cs typeface="Times New Roman" pitchFamily="18" charset="0"/>
              </a:rPr>
              <a:t>Clusterbean</a:t>
            </a:r>
            <a:r>
              <a:rPr lang="en-US" dirty="0">
                <a:solidFill>
                  <a:srgbClr val="993300"/>
                </a:solidFill>
                <a:latin typeface="Times New Roman" pitchFamily="18" charset="0"/>
                <a:cs typeface="Times New Roman" pitchFamily="18" charset="0"/>
              </a:rPr>
              <a:t>-Chickpea; Fallow–</a:t>
            </a:r>
            <a:r>
              <a:rPr lang="en-US" dirty="0" err="1">
                <a:solidFill>
                  <a:srgbClr val="993300"/>
                </a:solidFill>
                <a:latin typeface="Times New Roman" pitchFamily="18" charset="0"/>
                <a:cs typeface="Times New Roman" pitchFamily="18" charset="0"/>
              </a:rPr>
              <a:t>Chichpea</a:t>
            </a:r>
            <a:r>
              <a:rPr lang="en-US" dirty="0">
                <a:solidFill>
                  <a:srgbClr val="993300"/>
                </a:solidFill>
                <a:latin typeface="Times New Roman" pitchFamily="18" charset="0"/>
                <a:cs typeface="Times New Roman" pitchFamily="18" charset="0"/>
              </a:rPr>
              <a:t>; </a:t>
            </a:r>
            <a:r>
              <a:rPr lang="en-US" dirty="0" err="1">
                <a:solidFill>
                  <a:srgbClr val="993300"/>
                </a:solidFill>
                <a:latin typeface="Times New Roman" pitchFamily="18" charset="0"/>
                <a:cs typeface="Times New Roman" pitchFamily="18" charset="0"/>
              </a:rPr>
              <a:t>Mungbean</a:t>
            </a:r>
            <a:r>
              <a:rPr lang="en-US" dirty="0">
                <a:solidFill>
                  <a:srgbClr val="993300"/>
                </a:solidFill>
                <a:latin typeface="Times New Roman" pitchFamily="18" charset="0"/>
                <a:cs typeface="Times New Roman" pitchFamily="18" charset="0"/>
              </a:rPr>
              <a:t>–Chickpea;  Cotton–Chickpea.</a:t>
            </a:r>
          </a:p>
          <a:p>
            <a:pPr algn="just">
              <a:spcAft>
                <a:spcPts val="600"/>
              </a:spcAft>
              <a:defRPr/>
            </a:pPr>
            <a:r>
              <a:rPr lang="en-US" sz="2000" dirty="0">
                <a:solidFill>
                  <a:srgbClr val="008000"/>
                </a:solidFill>
                <a:latin typeface="Times New Roman" pitchFamily="18" charset="0"/>
                <a:cs typeface="Times New Roman" pitchFamily="18" charset="0"/>
              </a:rPr>
              <a:t>Cultivation under irrigated conditions.</a:t>
            </a:r>
          </a:p>
          <a:p>
            <a:pPr marL="893763" indent="-893763" algn="just">
              <a:spcAft>
                <a:spcPts val="0"/>
              </a:spcAft>
              <a:defRPr/>
            </a:pPr>
            <a:r>
              <a:rPr lang="en-US" sz="2000" dirty="0">
                <a:solidFill>
                  <a:srgbClr val="C00000"/>
                </a:solidFill>
                <a:latin typeface="Times New Roman" pitchFamily="18" charset="0"/>
                <a:cs typeface="Times New Roman" pitchFamily="18" charset="0"/>
              </a:rPr>
              <a:t>Soil type:- </a:t>
            </a:r>
            <a:r>
              <a:rPr lang="en-US" dirty="0">
                <a:solidFill>
                  <a:srgbClr val="00B0F0"/>
                </a:solidFill>
                <a:latin typeface="Times New Roman" pitchFamily="18" charset="0"/>
                <a:cs typeface="Times New Roman" pitchFamily="18" charset="0"/>
              </a:rPr>
              <a:t>Sandy loam soil; </a:t>
            </a:r>
            <a:r>
              <a:rPr lang="en-US" dirty="0">
                <a:solidFill>
                  <a:srgbClr val="00B050"/>
                </a:solidFill>
                <a:latin typeface="Times New Roman" pitchFamily="18" charset="0"/>
                <a:cs typeface="Times New Roman" pitchFamily="18" charset="0"/>
              </a:rPr>
              <a:t>Organic matter - 0.2 to 0.4% (Low);</a:t>
            </a:r>
            <a:r>
              <a:rPr lang="en-US" dirty="0">
                <a:solidFill>
                  <a:srgbClr val="00B0F0"/>
                </a:solidFill>
                <a:latin typeface="Times New Roman" pitchFamily="18" charset="0"/>
                <a:cs typeface="Times New Roman" pitchFamily="18" charset="0"/>
              </a:rPr>
              <a:t> Phosphorus - 20 to 32 kg/ha (Medium) </a:t>
            </a:r>
            <a:r>
              <a:rPr lang="en-US" dirty="0">
                <a:solidFill>
                  <a:srgbClr val="00B050"/>
                </a:solidFill>
                <a:latin typeface="Times New Roman" pitchFamily="18" charset="0"/>
                <a:cs typeface="Times New Roman" pitchFamily="18" charset="0"/>
              </a:rPr>
              <a:t>&amp; Potash - 380 to 480 kg/ha (high)</a:t>
            </a:r>
            <a:endParaRPr lang="en-US" sz="1600" dirty="0">
              <a:solidFill>
                <a:srgbClr val="00B050"/>
              </a:solidFill>
              <a:latin typeface="Times New Roman" pitchFamily="18" charset="0"/>
              <a:cs typeface="Times New Roman" pitchFamily="18" charset="0"/>
            </a:endParaRPr>
          </a:p>
          <a:p>
            <a:pPr marL="893763" indent="-893763" algn="just">
              <a:spcAft>
                <a:spcPts val="0"/>
              </a:spcAft>
              <a:defRPr/>
            </a:pPr>
            <a:r>
              <a:rPr lang="en-US" sz="2000" dirty="0">
                <a:solidFill>
                  <a:srgbClr val="0000FF"/>
                </a:solidFill>
                <a:latin typeface="Times New Roman" pitchFamily="18" charset="0"/>
                <a:cs typeface="Times New Roman" pitchFamily="18" charset="0"/>
              </a:rPr>
              <a:t>Weed flora : </a:t>
            </a:r>
            <a:r>
              <a:rPr lang="en-US" sz="1800" i="1" dirty="0">
                <a:solidFill>
                  <a:srgbClr val="993300"/>
                </a:solidFill>
                <a:latin typeface="Times New Roman" pitchFamily="18" charset="0"/>
                <a:cs typeface="Times New Roman" pitchFamily="18" charset="0"/>
              </a:rPr>
              <a:t>Chenopodium album, Chenopodium </a:t>
            </a:r>
            <a:r>
              <a:rPr lang="en-US" sz="1800" i="1" dirty="0" err="1">
                <a:solidFill>
                  <a:srgbClr val="993300"/>
                </a:solidFill>
                <a:latin typeface="Times New Roman" pitchFamily="18" charset="0"/>
                <a:cs typeface="Times New Roman" pitchFamily="18" charset="0"/>
              </a:rPr>
              <a:t>murale</a:t>
            </a:r>
            <a:r>
              <a:rPr lang="en-US" sz="1800" i="1" dirty="0">
                <a:solidFill>
                  <a:srgbClr val="993300"/>
                </a:solidFill>
                <a:latin typeface="Times New Roman" pitchFamily="18" charset="0"/>
                <a:cs typeface="Times New Roman" pitchFamily="18" charset="0"/>
              </a:rPr>
              <a:t>, Asphodelus </a:t>
            </a:r>
            <a:r>
              <a:rPr lang="en-US" sz="1800" i="1" dirty="0" err="1">
                <a:solidFill>
                  <a:srgbClr val="993300"/>
                </a:solidFill>
                <a:latin typeface="Times New Roman" pitchFamily="18" charset="0"/>
                <a:cs typeface="Times New Roman" pitchFamily="18" charset="0"/>
              </a:rPr>
              <a:t>tenuifolius</a:t>
            </a:r>
            <a:r>
              <a:rPr lang="en-US" sz="1800" i="1" dirty="0">
                <a:solidFill>
                  <a:srgbClr val="993300"/>
                </a:solidFill>
                <a:latin typeface="Times New Roman" pitchFamily="18" charset="0"/>
                <a:cs typeface="Times New Roman" pitchFamily="18" charset="0"/>
              </a:rPr>
              <a:t>, Anagallis arvensis, Convolvulus arvensis.</a:t>
            </a:r>
            <a:endParaRPr lang="en-US" i="1" dirty="0">
              <a:solidFill>
                <a:srgbClr val="993300"/>
              </a:solidFill>
              <a:latin typeface="Times New Roman" pitchFamily="18" charset="0"/>
              <a:cs typeface="Times New Roman" pitchFamily="18" charset="0"/>
            </a:endParaRPr>
          </a:p>
          <a:p>
            <a:pPr marL="2349500" indent="-2349500" algn="just">
              <a:spcAft>
                <a:spcPts val="600"/>
              </a:spcAft>
              <a:defRPr/>
            </a:pPr>
            <a:r>
              <a:rPr lang="en-US" sz="2000" dirty="0">
                <a:solidFill>
                  <a:srgbClr val="C00000"/>
                </a:solidFill>
                <a:latin typeface="Times New Roman" pitchFamily="18" charset="0"/>
                <a:cs typeface="Times New Roman" pitchFamily="18" charset="0"/>
              </a:rPr>
              <a:t>Major insects : </a:t>
            </a:r>
            <a:r>
              <a:rPr lang="en-US" i="1" dirty="0" err="1">
                <a:solidFill>
                  <a:srgbClr val="00B0F0"/>
                </a:solidFill>
                <a:latin typeface="Times New Roman" pitchFamily="18" charset="0"/>
                <a:cs typeface="Times New Roman" pitchFamily="18" charset="0"/>
              </a:rPr>
              <a:t>Helicoverpa</a:t>
            </a:r>
            <a:r>
              <a:rPr lang="en-US" i="1" dirty="0">
                <a:solidFill>
                  <a:srgbClr val="00B0F0"/>
                </a:solidFill>
                <a:latin typeface="Times New Roman" pitchFamily="18" charset="0"/>
                <a:cs typeface="Times New Roman" pitchFamily="18" charset="0"/>
              </a:rPr>
              <a:t> </a:t>
            </a:r>
            <a:r>
              <a:rPr lang="en-US" i="1" dirty="0" err="1">
                <a:solidFill>
                  <a:srgbClr val="00B0F0"/>
                </a:solidFill>
                <a:latin typeface="Times New Roman" pitchFamily="18" charset="0"/>
                <a:cs typeface="Times New Roman" pitchFamily="18" charset="0"/>
              </a:rPr>
              <a:t>armigera</a:t>
            </a:r>
            <a:endParaRPr lang="en-US" i="1" dirty="0">
              <a:solidFill>
                <a:srgbClr val="00B0F0"/>
              </a:solidFill>
              <a:latin typeface="Times New Roman" pitchFamily="18" charset="0"/>
              <a:cs typeface="Times New Roman" pitchFamily="18" charset="0"/>
            </a:endParaRPr>
          </a:p>
          <a:p>
            <a:pPr marL="2349500" indent="-2349500" algn="just">
              <a:spcAft>
                <a:spcPts val="600"/>
              </a:spcAft>
              <a:defRPr/>
            </a:pPr>
            <a:r>
              <a:rPr lang="en-US" sz="2000" dirty="0">
                <a:solidFill>
                  <a:srgbClr val="008000"/>
                </a:solidFill>
                <a:latin typeface="Times New Roman" pitchFamily="18" charset="0"/>
                <a:cs typeface="Times New Roman" pitchFamily="18" charset="0"/>
              </a:rPr>
              <a:t>Major diseases : </a:t>
            </a:r>
            <a:r>
              <a:rPr lang="en-US" sz="2000" dirty="0">
                <a:solidFill>
                  <a:srgbClr val="FF0000"/>
                </a:solidFill>
                <a:latin typeface="Times New Roman" pitchFamily="18" charset="0"/>
                <a:cs typeface="Times New Roman" pitchFamily="18" charset="0"/>
              </a:rPr>
              <a:t>Root rot</a:t>
            </a:r>
            <a:r>
              <a:rPr lang="en-US" dirty="0">
                <a:solidFill>
                  <a:srgbClr val="FF0000"/>
                </a:solidFill>
                <a:latin typeface="Times New Roman" pitchFamily="18" charset="0"/>
                <a:cs typeface="Times New Roman" pitchFamily="18" charset="0"/>
              </a:rPr>
              <a:t> &amp; Ascochyta blight</a:t>
            </a:r>
            <a:r>
              <a:rPr lang="en-US" i="1" dirty="0">
                <a:solidFill>
                  <a:srgbClr val="FF0000"/>
                </a:solidFill>
                <a:latin typeface="Times New Roman" pitchFamily="18" charset="0"/>
                <a:cs typeface="Times New Roman" pitchFamily="18" charset="0"/>
              </a:rPr>
              <a:t>.</a:t>
            </a:r>
          </a:p>
          <a:p>
            <a:pPr marL="2349500" indent="-2349500" algn="just">
              <a:spcAft>
                <a:spcPts val="600"/>
              </a:spcAf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Technological package demonstrated:-</a:t>
            </a:r>
          </a:p>
          <a:p>
            <a:pPr marL="342900" indent="-342900" algn="just">
              <a:spcBef>
                <a:spcPts val="0"/>
              </a:spcBef>
              <a:spcAft>
                <a:spcPts val="600"/>
              </a:spcAft>
              <a:buFont typeface="Arial" pitchFamily="34" charset="0"/>
              <a:buChar char="•"/>
              <a:defRPr/>
            </a:pPr>
            <a:r>
              <a:rPr lang="en-US" sz="1800" dirty="0">
                <a:solidFill>
                  <a:srgbClr val="00B050"/>
                </a:solidFill>
                <a:latin typeface="Times New Roman" panose="02020603050405020304" pitchFamily="18" charset="0"/>
                <a:cs typeface="Times New Roman" panose="02020603050405020304" pitchFamily="18" charset="0"/>
              </a:rPr>
              <a:t>Soil treatment:- </a:t>
            </a:r>
            <a:r>
              <a:rPr lang="en-US" sz="1800" i="1" dirty="0">
                <a:solidFill>
                  <a:srgbClr val="00B050"/>
                </a:solidFill>
                <a:latin typeface="Times New Roman" panose="02020603050405020304" pitchFamily="18" charset="0"/>
                <a:cs typeface="Times New Roman" panose="02020603050405020304" pitchFamily="18" charset="0"/>
              </a:rPr>
              <a:t>Trichoderma </a:t>
            </a:r>
            <a:r>
              <a:rPr lang="en-US" sz="1800" i="1" dirty="0" err="1">
                <a:solidFill>
                  <a:srgbClr val="00B050"/>
                </a:solidFill>
                <a:latin typeface="Times New Roman" panose="02020603050405020304" pitchFamily="18" charset="0"/>
                <a:cs typeface="Times New Roman" panose="02020603050405020304" pitchFamily="18" charset="0"/>
              </a:rPr>
              <a:t>harziaum</a:t>
            </a:r>
            <a:r>
              <a:rPr lang="en-US" sz="1800" dirty="0">
                <a:solidFill>
                  <a:srgbClr val="00B050"/>
                </a:solidFill>
                <a:latin typeface="Times New Roman" panose="02020603050405020304" pitchFamily="18" charset="0"/>
                <a:cs typeface="Times New Roman" panose="02020603050405020304" pitchFamily="18" charset="0"/>
              </a:rPr>
              <a:t> @ 5 kg per hectare</a:t>
            </a:r>
          </a:p>
          <a:p>
            <a:pPr marL="342900" indent="-342900" algn="just">
              <a:spcBef>
                <a:spcPts val="0"/>
              </a:spcBef>
              <a:spcAft>
                <a:spcPts val="600"/>
              </a:spcAft>
              <a:buFont typeface="Arial" pitchFamily="34" charset="0"/>
              <a:buChar char="•"/>
              <a:defRPr/>
            </a:pPr>
            <a:r>
              <a:rPr lang="en-US" dirty="0">
                <a:solidFill>
                  <a:srgbClr val="00B050"/>
                </a:solidFill>
                <a:latin typeface="Times New Roman" panose="02020603050405020304" pitchFamily="18" charset="0"/>
                <a:cs typeface="Times New Roman" panose="02020603050405020304" pitchFamily="18" charset="0"/>
              </a:rPr>
              <a:t>Time of sowing:- 20 October to 15 November</a:t>
            </a:r>
            <a:endParaRPr lang="en-US" sz="1800" dirty="0">
              <a:solidFill>
                <a:srgbClr val="00B050"/>
              </a:solidFill>
              <a:latin typeface="Times New Roman" panose="02020603050405020304" pitchFamily="18" charset="0"/>
              <a:cs typeface="Times New Roman" panose="02020603050405020304" pitchFamily="18" charset="0"/>
            </a:endParaRPr>
          </a:p>
          <a:p>
            <a:pPr marL="342900" indent="-342900" algn="just">
              <a:spcBef>
                <a:spcPts val="0"/>
              </a:spcBef>
              <a:spcAft>
                <a:spcPts val="600"/>
              </a:spcAft>
              <a:buFont typeface="Arial" pitchFamily="34" charset="0"/>
              <a:buChar char="•"/>
              <a:defRPr/>
            </a:pPr>
            <a:r>
              <a:rPr lang="en-US" sz="1800" dirty="0">
                <a:solidFill>
                  <a:srgbClr val="0000FF"/>
                </a:solidFill>
                <a:latin typeface="Times New Roman" panose="02020603050405020304" pitchFamily="18" charset="0"/>
                <a:cs typeface="Times New Roman" panose="02020603050405020304" pitchFamily="18" charset="0"/>
              </a:rPr>
              <a:t>Seed rate &amp; row spacing:- 60 kg per hectare &amp; 30 cm</a:t>
            </a:r>
          </a:p>
          <a:p>
            <a:pPr marL="342900" indent="-342900" algn="just">
              <a:spcBef>
                <a:spcPts val="0"/>
              </a:spcBef>
              <a:spcAft>
                <a:spcPts val="600"/>
              </a:spcAft>
              <a:buFont typeface="Arial" pitchFamily="34" charset="0"/>
              <a:buChar char="•"/>
              <a:defRPr/>
            </a:pPr>
            <a:r>
              <a:rPr lang="en-US" sz="1800" dirty="0">
                <a:solidFill>
                  <a:srgbClr val="FF0000"/>
                </a:solidFill>
                <a:latin typeface="Times New Roman" panose="02020603050405020304" pitchFamily="18" charset="0"/>
                <a:cs typeface="Times New Roman" panose="02020603050405020304" pitchFamily="18" charset="0"/>
              </a:rPr>
              <a:t>Seed treatment :- Carbendazim 50 WP @ 1.5 g per kg of seed, </a:t>
            </a:r>
            <a:r>
              <a:rPr lang="en-US" sz="1800" dirty="0" err="1">
                <a:solidFill>
                  <a:srgbClr val="FF0000"/>
                </a:solidFill>
                <a:latin typeface="Times New Roman" panose="02020603050405020304" pitchFamily="18" charset="0"/>
                <a:cs typeface="Times New Roman" panose="02020603050405020304" pitchFamily="18" charset="0"/>
              </a:rPr>
              <a:t>Imidachloprid</a:t>
            </a:r>
            <a:r>
              <a:rPr lang="en-US" sz="1800" dirty="0">
                <a:solidFill>
                  <a:srgbClr val="FF0000"/>
                </a:solidFill>
                <a:latin typeface="Times New Roman" panose="02020603050405020304" pitchFamily="18" charset="0"/>
                <a:cs typeface="Times New Roman" panose="02020603050405020304" pitchFamily="18" charset="0"/>
              </a:rPr>
              <a:t> 600 FS @ 5 ml per kg of seed.</a:t>
            </a:r>
            <a:r>
              <a:rPr lang="en-US" sz="1800" dirty="0">
                <a:solidFill>
                  <a:srgbClr val="C00000"/>
                </a:solidFill>
                <a:latin typeface="Times New Roman" panose="02020603050405020304" pitchFamily="18" charset="0"/>
                <a:cs typeface="Times New Roman" panose="02020603050405020304" pitchFamily="18" charset="0"/>
              </a:rPr>
              <a:t> </a:t>
            </a:r>
          </a:p>
          <a:p>
            <a:pPr marL="342900" indent="-342900" algn="just">
              <a:spcBef>
                <a:spcPts val="0"/>
              </a:spcBef>
              <a:spcAft>
                <a:spcPts val="600"/>
              </a:spcAft>
              <a:buFont typeface="Arial" pitchFamily="34" charset="0"/>
              <a:buChar char="•"/>
              <a:defRPr/>
            </a:pPr>
            <a:r>
              <a:rPr lang="en-US" sz="1800" dirty="0">
                <a:solidFill>
                  <a:srgbClr val="00B050"/>
                </a:solidFill>
                <a:latin typeface="Times New Roman" panose="02020603050405020304" pitchFamily="18" charset="0"/>
                <a:cs typeface="Times New Roman" panose="02020603050405020304" pitchFamily="18" charset="0"/>
              </a:rPr>
              <a:t>Basal application of fertilizers: - 20 kg N</a:t>
            </a:r>
            <a:r>
              <a:rPr lang="en-US" sz="1800" baseline="-25000" dirty="0">
                <a:solidFill>
                  <a:srgbClr val="00B050"/>
                </a:solidFill>
                <a:latin typeface="Times New Roman" panose="02020603050405020304" pitchFamily="18" charset="0"/>
                <a:cs typeface="Times New Roman" panose="02020603050405020304" pitchFamily="18" charset="0"/>
              </a:rPr>
              <a:t>2</a:t>
            </a:r>
            <a:r>
              <a:rPr lang="en-US" sz="1800" dirty="0">
                <a:solidFill>
                  <a:srgbClr val="00B050"/>
                </a:solidFill>
                <a:latin typeface="Times New Roman" panose="02020603050405020304" pitchFamily="18" charset="0"/>
                <a:cs typeface="Times New Roman" panose="02020603050405020304" pitchFamily="18" charset="0"/>
              </a:rPr>
              <a:t> &amp; 40 kg P</a:t>
            </a:r>
            <a:r>
              <a:rPr lang="en-US" sz="1800" baseline="-25000" dirty="0">
                <a:solidFill>
                  <a:srgbClr val="00B050"/>
                </a:solidFill>
                <a:latin typeface="Times New Roman" panose="02020603050405020304" pitchFamily="18" charset="0"/>
                <a:cs typeface="Times New Roman" panose="02020603050405020304" pitchFamily="18" charset="0"/>
              </a:rPr>
              <a:t>2</a:t>
            </a:r>
            <a:r>
              <a:rPr lang="en-US" sz="1800" dirty="0">
                <a:solidFill>
                  <a:srgbClr val="00B050"/>
                </a:solidFill>
                <a:latin typeface="Times New Roman" panose="02020603050405020304" pitchFamily="18" charset="0"/>
                <a:cs typeface="Times New Roman" panose="02020603050405020304" pitchFamily="18" charset="0"/>
              </a:rPr>
              <a:t>O</a:t>
            </a:r>
            <a:r>
              <a:rPr lang="en-US" sz="1800" baseline="-25000" dirty="0">
                <a:solidFill>
                  <a:srgbClr val="00B050"/>
                </a:solidFill>
                <a:latin typeface="Times New Roman" panose="02020603050405020304" pitchFamily="18" charset="0"/>
                <a:cs typeface="Times New Roman" panose="02020603050405020304" pitchFamily="18" charset="0"/>
              </a:rPr>
              <a:t>5</a:t>
            </a:r>
            <a:r>
              <a:rPr lang="en-US" sz="1800" dirty="0">
                <a:solidFill>
                  <a:srgbClr val="00B050"/>
                </a:solidFill>
                <a:latin typeface="Times New Roman" panose="02020603050405020304" pitchFamily="18" charset="0"/>
                <a:cs typeface="Times New Roman" panose="02020603050405020304" pitchFamily="18" charset="0"/>
              </a:rPr>
              <a:t> per hectare</a:t>
            </a:r>
          </a:p>
          <a:p>
            <a:pPr marL="342900" indent="-342900" algn="just">
              <a:spcBef>
                <a:spcPts val="0"/>
              </a:spcBef>
              <a:spcAft>
                <a:spcPts val="600"/>
              </a:spcAft>
              <a:buFont typeface="Arial" pitchFamily="34" charset="0"/>
              <a:buChar char="•"/>
              <a:defRPr/>
            </a:pPr>
            <a:r>
              <a:rPr lang="en-US" sz="1800" dirty="0">
                <a:solidFill>
                  <a:schemeClr val="accent1"/>
                </a:solidFill>
                <a:latin typeface="Times New Roman" panose="02020603050405020304" pitchFamily="18" charset="0"/>
                <a:cs typeface="Times New Roman" panose="02020603050405020304" pitchFamily="18" charset="0"/>
              </a:rPr>
              <a:t>Weedicide :- Pendimethalin 38.7% CS @ 750ml </a:t>
            </a:r>
            <a:r>
              <a:rPr lang="en-US" sz="1800" dirty="0" err="1">
                <a:solidFill>
                  <a:schemeClr val="accent1"/>
                </a:solidFill>
                <a:latin typeface="Times New Roman" panose="02020603050405020304" pitchFamily="18" charset="0"/>
                <a:cs typeface="Times New Roman" panose="02020603050405020304" pitchFamily="18" charset="0"/>
              </a:rPr>
              <a:t>a.i.</a:t>
            </a:r>
            <a:r>
              <a:rPr lang="en-US" sz="1800" dirty="0">
                <a:solidFill>
                  <a:schemeClr val="accent1"/>
                </a:solidFill>
                <a:latin typeface="Times New Roman" panose="02020603050405020304" pitchFamily="18" charset="0"/>
                <a:cs typeface="Times New Roman" panose="02020603050405020304" pitchFamily="18" charset="0"/>
              </a:rPr>
              <a:t> per hectare.</a:t>
            </a:r>
          </a:p>
          <a:p>
            <a:pPr marL="342900" indent="-342900" algn="just">
              <a:spcBef>
                <a:spcPts val="0"/>
              </a:spcBef>
              <a:spcAft>
                <a:spcPts val="600"/>
              </a:spcAft>
              <a:buFont typeface="Arial" pitchFamily="34" charset="0"/>
              <a:buChar char="•"/>
              <a:defRPr/>
            </a:pPr>
            <a:r>
              <a:rPr lang="en-US" altLang="en-US" sz="1800" dirty="0">
                <a:solidFill>
                  <a:srgbClr val="FF0000"/>
                </a:solidFill>
                <a:latin typeface="Times New Roman" panose="02020603050405020304" pitchFamily="18" charset="0"/>
                <a:cs typeface="Times New Roman" panose="02020603050405020304" pitchFamily="18" charset="0"/>
              </a:rPr>
              <a:t>Use of bio inoculant: - NPK consortia @ 2.5 lit/ha.</a:t>
            </a:r>
          </a:p>
          <a:p>
            <a:pPr marL="342900" indent="-342900" algn="just">
              <a:spcBef>
                <a:spcPts val="0"/>
              </a:spcBef>
              <a:spcAft>
                <a:spcPts val="600"/>
              </a:spcAft>
              <a:buFont typeface="Arial" pitchFamily="34" charset="0"/>
              <a:buChar char="•"/>
              <a:defRPr/>
            </a:pPr>
            <a:r>
              <a:rPr lang="en-US" sz="1800" dirty="0">
                <a:latin typeface="Times New Roman" panose="02020603050405020304" pitchFamily="18" charset="0"/>
                <a:cs typeface="Times New Roman" panose="02020603050405020304" pitchFamily="18" charset="0"/>
              </a:rPr>
              <a:t>Use of PP measures (Pod borer):- </a:t>
            </a:r>
            <a:r>
              <a:rPr lang="en-IN" sz="1800" dirty="0">
                <a:latin typeface="Times New Roman" panose="02020603050405020304" pitchFamily="18" charset="0"/>
                <a:cs typeface="Times New Roman" panose="02020603050405020304" pitchFamily="18" charset="0"/>
              </a:rPr>
              <a:t>Spray of </a:t>
            </a:r>
            <a:r>
              <a:rPr lang="en-IN" sz="1800" dirty="0" err="1">
                <a:latin typeface="Times New Roman" panose="02020603050405020304" pitchFamily="18" charset="0"/>
                <a:cs typeface="Times New Roman" panose="02020603050405020304" pitchFamily="18" charset="0"/>
              </a:rPr>
              <a:t>Emamectin</a:t>
            </a:r>
            <a:r>
              <a:rPr lang="en-IN" sz="1800" dirty="0">
                <a:latin typeface="Times New Roman" panose="02020603050405020304" pitchFamily="18" charset="0"/>
                <a:cs typeface="Times New Roman" panose="02020603050405020304" pitchFamily="18" charset="0"/>
              </a:rPr>
              <a:t> </a:t>
            </a:r>
            <a:r>
              <a:rPr lang="en-IN" sz="1800" dirty="0" err="1">
                <a:latin typeface="Times New Roman" panose="02020603050405020304" pitchFamily="18" charset="0"/>
                <a:cs typeface="Times New Roman" panose="02020603050405020304" pitchFamily="18" charset="0"/>
              </a:rPr>
              <a:t>Banzoate</a:t>
            </a:r>
            <a:r>
              <a:rPr lang="en-IN" sz="1800" dirty="0">
                <a:latin typeface="Times New Roman" panose="02020603050405020304" pitchFamily="18" charset="0"/>
                <a:cs typeface="Times New Roman" panose="02020603050405020304" pitchFamily="18" charset="0"/>
              </a:rPr>
              <a:t> 5% SG @ 0.5g/litre of water and Spinosad 45% SC @ 0.33ml/litre of water</a:t>
            </a:r>
            <a:endParaRPr lang="en-US" sz="1800" dirty="0">
              <a:solidFill>
                <a:srgbClr val="00B050"/>
              </a:solidFill>
              <a:latin typeface="Times New Roman" panose="02020603050405020304" pitchFamily="18" charset="0"/>
              <a:cs typeface="Times New Roman" panose="02020603050405020304" pitchFamily="18" charset="0"/>
            </a:endParaRPr>
          </a:p>
        </p:txBody>
      </p:sp>
      <p:sp>
        <p:nvSpPr>
          <p:cNvPr id="9" name="TextBox 11">
            <a:extLst>
              <a:ext uri="{FF2B5EF4-FFF2-40B4-BE49-F238E27FC236}">
                <a16:creationId xmlns:a16="http://schemas.microsoft.com/office/drawing/2014/main" xmlns="" id="{E152BA5C-F630-6E40-339F-D56A58CBFD4C}"/>
              </a:ext>
            </a:extLst>
          </p:cNvPr>
          <p:cNvSpPr txBox="1">
            <a:spLocks noChangeArrowheads="1"/>
          </p:cNvSpPr>
          <p:nvPr/>
        </p:nvSpPr>
        <p:spPr bwMode="auto">
          <a:xfrm>
            <a:off x="852733" y="622990"/>
            <a:ext cx="1919821"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Crop – Chickpea</a:t>
            </a:r>
          </a:p>
        </p:txBody>
      </p:sp>
      <p:sp>
        <p:nvSpPr>
          <p:cNvPr id="10" name="TextBox 12">
            <a:extLst>
              <a:ext uri="{FF2B5EF4-FFF2-40B4-BE49-F238E27FC236}">
                <a16:creationId xmlns:a16="http://schemas.microsoft.com/office/drawing/2014/main" xmlns="" id="{B17C774A-2AFE-AA59-7BDC-D025B8F82964}"/>
              </a:ext>
            </a:extLst>
          </p:cNvPr>
          <p:cNvSpPr txBox="1">
            <a:spLocks noChangeArrowheads="1"/>
          </p:cNvSpPr>
          <p:nvPr/>
        </p:nvSpPr>
        <p:spPr bwMode="auto">
          <a:xfrm>
            <a:off x="2852267" y="622990"/>
            <a:ext cx="2227276"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Variety – GNG 2171</a:t>
            </a:r>
          </a:p>
        </p:txBody>
      </p:sp>
      <p:sp>
        <p:nvSpPr>
          <p:cNvPr id="11" name="TextBox 12">
            <a:extLst>
              <a:ext uri="{FF2B5EF4-FFF2-40B4-BE49-F238E27FC236}">
                <a16:creationId xmlns:a16="http://schemas.microsoft.com/office/drawing/2014/main" xmlns="" id="{2E591271-0453-8550-D37C-D9DBB52BA70A}"/>
              </a:ext>
            </a:extLst>
          </p:cNvPr>
          <p:cNvSpPr txBox="1">
            <a:spLocks noChangeArrowheads="1"/>
          </p:cNvSpPr>
          <p:nvPr/>
        </p:nvSpPr>
        <p:spPr bwMode="auto">
          <a:xfrm>
            <a:off x="5149385" y="623610"/>
            <a:ext cx="2609497"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Local check – GNG 663</a:t>
            </a:r>
          </a:p>
        </p:txBody>
      </p:sp>
      <p:sp>
        <p:nvSpPr>
          <p:cNvPr id="16" name="TextBox 12">
            <a:extLst>
              <a:ext uri="{FF2B5EF4-FFF2-40B4-BE49-F238E27FC236}">
                <a16:creationId xmlns:a16="http://schemas.microsoft.com/office/drawing/2014/main" xmlns="" id="{4877301A-B18B-CFA5-FBC9-8F33500DC7CE}"/>
              </a:ext>
            </a:extLst>
          </p:cNvPr>
          <p:cNvSpPr txBox="1">
            <a:spLocks noChangeArrowheads="1"/>
          </p:cNvSpPr>
          <p:nvPr/>
        </p:nvSpPr>
        <p:spPr bwMode="auto">
          <a:xfrm>
            <a:off x="7888608" y="626925"/>
            <a:ext cx="1375505"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Area–20 ha</a:t>
            </a:r>
          </a:p>
        </p:txBody>
      </p:sp>
      <p:sp>
        <p:nvSpPr>
          <p:cNvPr id="17" name="TextBox 12">
            <a:extLst>
              <a:ext uri="{FF2B5EF4-FFF2-40B4-BE49-F238E27FC236}">
                <a16:creationId xmlns:a16="http://schemas.microsoft.com/office/drawing/2014/main" xmlns="" id="{BC9C2142-E50C-4550-807B-0F154D9E55F8}"/>
              </a:ext>
            </a:extLst>
          </p:cNvPr>
          <p:cNvSpPr txBox="1">
            <a:spLocks noChangeArrowheads="1"/>
          </p:cNvSpPr>
          <p:nvPr/>
        </p:nvSpPr>
        <p:spPr bwMode="auto">
          <a:xfrm>
            <a:off x="9362749" y="621335"/>
            <a:ext cx="2088136"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Demonstration-50</a:t>
            </a:r>
          </a:p>
        </p:txBody>
      </p:sp>
    </p:spTree>
    <p:extLst>
      <p:ext uri="{BB962C8B-B14F-4D97-AF65-F5344CB8AC3E}">
        <p14:creationId xmlns:p14="http://schemas.microsoft.com/office/powerpoint/2010/main" xmlns="" val="84646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29817"/>
            <a:ext cx="11845159" cy="655638"/>
          </a:xfrm>
          <a:prstGeom prst="rect">
            <a:avLst/>
          </a:prstGeom>
        </p:spPr>
        <p:txBody>
          <a:bodyPr anchor="b"/>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FF0000"/>
                </a:solidFill>
                <a:effectLst/>
                <a:uLnTx/>
                <a:uFillTx/>
                <a:latin typeface="+mj-lt"/>
                <a:ea typeface="+mj-ea"/>
                <a:cs typeface="+mj-cs"/>
              </a:rPr>
              <a:t>Performance of CFLD Chickpea</a:t>
            </a:r>
            <a:r>
              <a:rPr kumimoji="0" lang="en-GB" altLang="en-US" sz="2400" b="0" i="0" u="none" strike="noStrike" kern="1200" cap="none" spc="0" normalizeH="0" baseline="0" noProof="0" dirty="0">
                <a:ln>
                  <a:noFill/>
                </a:ln>
                <a:solidFill>
                  <a:srgbClr val="FF0000"/>
                </a:solidFill>
                <a:effectLst/>
                <a:uLnTx/>
                <a:uFillTx/>
                <a:latin typeface="+mj-lt"/>
                <a:ea typeface="+mj-ea"/>
                <a:cs typeface="+mj-cs"/>
              </a:rPr>
              <a:t> (Rabi-2021)</a:t>
            </a:r>
            <a:endParaRPr kumimoji="0" lang="en-US" altLang="en-US" sz="24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TextBox 18"/>
          <p:cNvSpPr txBox="1">
            <a:spLocks noChangeArrowheads="1"/>
          </p:cNvSpPr>
          <p:nvPr/>
        </p:nvSpPr>
        <p:spPr bwMode="auto">
          <a:xfrm>
            <a:off x="989726" y="625963"/>
            <a:ext cx="4008598" cy="369332"/>
          </a:xfrm>
          <a:prstGeom prst="rect">
            <a:avLst/>
          </a:prstGeom>
          <a:noFill/>
          <a:ln w="9525">
            <a:noFill/>
            <a:miter lim="800000"/>
            <a:headEnd/>
            <a:tailEnd/>
          </a:ln>
        </p:spPr>
        <p:txBody>
          <a:bodyPr wrap="none">
            <a:spAutoFit/>
          </a:bodyPr>
          <a:lstStyle/>
          <a:p>
            <a:r>
              <a:rPr lang="en-US" altLang="en-US" i="1" dirty="0"/>
              <a:t>State average yield : 10.80 q/h (2019-20)</a:t>
            </a:r>
          </a:p>
        </p:txBody>
      </p:sp>
      <p:sp>
        <p:nvSpPr>
          <p:cNvPr id="7" name="TextBox 19"/>
          <p:cNvSpPr txBox="1">
            <a:spLocks noChangeArrowheads="1"/>
          </p:cNvSpPr>
          <p:nvPr/>
        </p:nvSpPr>
        <p:spPr bwMode="auto">
          <a:xfrm>
            <a:off x="7249590" y="639422"/>
            <a:ext cx="4191212" cy="369332"/>
          </a:xfrm>
          <a:prstGeom prst="rect">
            <a:avLst/>
          </a:prstGeom>
          <a:noFill/>
          <a:ln w="9525">
            <a:noFill/>
            <a:miter lim="800000"/>
            <a:headEnd/>
            <a:tailEnd/>
          </a:ln>
        </p:spPr>
        <p:txBody>
          <a:bodyPr wrap="none">
            <a:spAutoFit/>
          </a:bodyPr>
          <a:lstStyle/>
          <a:p>
            <a:r>
              <a:rPr lang="en-US" altLang="en-US" i="1" dirty="0"/>
              <a:t>District average yield : 6.62 (2019-20) q/h</a:t>
            </a:r>
          </a:p>
        </p:txBody>
      </p:sp>
      <p:graphicFrame>
        <p:nvGraphicFramePr>
          <p:cNvPr id="8" name="Table 7"/>
          <p:cNvGraphicFramePr>
            <a:graphicFrameLocks noGrp="1"/>
          </p:cNvGraphicFramePr>
          <p:nvPr>
            <p:extLst>
              <p:ext uri="{D42A27DB-BD31-4B8C-83A1-F6EECF244321}">
                <p14:modId xmlns:p14="http://schemas.microsoft.com/office/powerpoint/2010/main" xmlns="" val="2087793936"/>
              </p:ext>
            </p:extLst>
          </p:nvPr>
        </p:nvGraphicFramePr>
        <p:xfrm>
          <a:off x="152398" y="1027255"/>
          <a:ext cx="11829394" cy="1554540"/>
        </p:xfrm>
        <a:graphic>
          <a:graphicData uri="http://schemas.openxmlformats.org/drawingml/2006/table">
            <a:tbl>
              <a:tblPr firstRow="1" bandRow="1">
                <a:tableStyleId>{BDBED569-4797-4DF1-A0F4-6AAB3CD982D8}</a:tableStyleId>
              </a:tblPr>
              <a:tblGrid>
                <a:gridCol w="2365879">
                  <a:extLst>
                    <a:ext uri="{9D8B030D-6E8A-4147-A177-3AD203B41FA5}">
                      <a16:colId xmlns:a16="http://schemas.microsoft.com/office/drawing/2014/main" xmlns="" val="20000"/>
                    </a:ext>
                  </a:extLst>
                </a:gridCol>
                <a:gridCol w="2365879">
                  <a:extLst>
                    <a:ext uri="{9D8B030D-6E8A-4147-A177-3AD203B41FA5}">
                      <a16:colId xmlns:a16="http://schemas.microsoft.com/office/drawing/2014/main" xmlns="" val="20001"/>
                    </a:ext>
                  </a:extLst>
                </a:gridCol>
                <a:gridCol w="1805539">
                  <a:extLst>
                    <a:ext uri="{9D8B030D-6E8A-4147-A177-3AD203B41FA5}">
                      <a16:colId xmlns:a16="http://schemas.microsoft.com/office/drawing/2014/main" xmlns="" val="20002"/>
                    </a:ext>
                  </a:extLst>
                </a:gridCol>
                <a:gridCol w="2697932">
                  <a:extLst>
                    <a:ext uri="{9D8B030D-6E8A-4147-A177-3AD203B41FA5}">
                      <a16:colId xmlns:a16="http://schemas.microsoft.com/office/drawing/2014/main" xmlns="" val="20003"/>
                    </a:ext>
                  </a:extLst>
                </a:gridCol>
                <a:gridCol w="2594165">
                  <a:extLst>
                    <a:ext uri="{9D8B030D-6E8A-4147-A177-3AD203B41FA5}">
                      <a16:colId xmlns:a16="http://schemas.microsoft.com/office/drawing/2014/main" xmlns="" val="20004"/>
                    </a:ext>
                  </a:extLst>
                </a:gridCol>
              </a:tblGrid>
              <a:tr h="4572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800" dirty="0">
                          <a:latin typeface="+mn-lt"/>
                          <a:cs typeface="Arial" pitchFamily="34" charset="0"/>
                        </a:rPr>
                        <a:t>Yield (q/ha)</a:t>
                      </a:r>
                    </a:p>
                  </a:txBody>
                  <a:tcPr marT="45730" marB="4573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dirty="0">
                          <a:latin typeface="+mn-lt"/>
                          <a:cs typeface="Arial" pitchFamily="34" charset="0"/>
                        </a:rPr>
                        <a:t>% Increase  in yield</a:t>
                      </a:r>
                    </a:p>
                  </a:txBody>
                  <a:tcPr marT="45730" marB="45730"/>
                </a:tc>
                <a:extLst>
                  <a:ext uri="{0D108BD9-81ED-4DB2-BD59-A6C34878D82A}">
                    <a16:rowId xmlns:a16="http://schemas.microsoft.com/office/drawing/2014/main" xmlns="" val="10000"/>
                  </a:ext>
                </a:extLst>
              </a:tr>
              <a:tr h="457200">
                <a:tc>
                  <a:txBody>
                    <a:bodyPr/>
                    <a:lstStyle/>
                    <a:p>
                      <a:pPr algn="ctr"/>
                      <a:r>
                        <a:rPr lang="en-IN" sz="2800" dirty="0">
                          <a:latin typeface="+mn-lt"/>
                          <a:cs typeface="Arial" pitchFamily="34" charset="0"/>
                        </a:rPr>
                        <a:t>High.</a:t>
                      </a:r>
                    </a:p>
                  </a:txBody>
                  <a:tcPr marT="45730" marB="45730"/>
                </a:tc>
                <a:tc>
                  <a:txBody>
                    <a:bodyPr/>
                    <a:lstStyle/>
                    <a:p>
                      <a:pPr algn="ctr"/>
                      <a:r>
                        <a:rPr lang="en-IN" sz="2800" dirty="0">
                          <a:latin typeface="+mn-lt"/>
                          <a:cs typeface="Arial" pitchFamily="34" charset="0"/>
                        </a:rPr>
                        <a:t>Min.</a:t>
                      </a:r>
                    </a:p>
                  </a:txBody>
                  <a:tcPr marT="45730" marB="45730"/>
                </a:tc>
                <a:tc>
                  <a:txBody>
                    <a:bodyPr/>
                    <a:lstStyle/>
                    <a:p>
                      <a:pPr algn="ctr"/>
                      <a:r>
                        <a:rPr lang="en-IN" sz="2800" dirty="0">
                          <a:latin typeface="+mn-lt"/>
                          <a:cs typeface="Arial" pitchFamily="34" charset="0"/>
                        </a:rPr>
                        <a:t>Av.</a:t>
                      </a:r>
                    </a:p>
                  </a:txBody>
                  <a:tcPr marT="45730" marB="45730"/>
                </a:tc>
                <a:tc>
                  <a:txBody>
                    <a:bodyPr/>
                    <a:lstStyle/>
                    <a:p>
                      <a:pPr algn="ctr"/>
                      <a:r>
                        <a:rPr lang="en-IN" sz="2800" dirty="0">
                          <a:latin typeface="+mn-lt"/>
                          <a:cs typeface="Arial" pitchFamily="34" charset="0"/>
                        </a:rPr>
                        <a:t>Local check</a:t>
                      </a:r>
                    </a:p>
                  </a:txBody>
                  <a:tcPr marT="45730" marB="4573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a:latin typeface="Arial" pitchFamily="34" charset="0"/>
                        <a:cs typeface="Arial" pitchFamily="34" charset="0"/>
                      </a:endParaRPr>
                    </a:p>
                  </a:txBody>
                  <a:tcPr/>
                </a:tc>
                <a:extLst>
                  <a:ext uri="{0D108BD9-81ED-4DB2-BD59-A6C34878D82A}">
                    <a16:rowId xmlns:a16="http://schemas.microsoft.com/office/drawing/2014/main" xmlns="" val="10001"/>
                  </a:ext>
                </a:extLst>
              </a:tr>
              <a:tr h="457200">
                <a:tc>
                  <a:txBody>
                    <a:bodyPr/>
                    <a:lstStyle/>
                    <a:p>
                      <a:pPr algn="ctr"/>
                      <a:r>
                        <a:rPr lang="en-IN" sz="2800" dirty="0">
                          <a:latin typeface="+mn-lt"/>
                          <a:cs typeface="Arial" pitchFamily="34" charset="0"/>
                        </a:rPr>
                        <a:t>17.40</a:t>
                      </a:r>
                    </a:p>
                  </a:txBody>
                  <a:tcPr marT="45730" marB="45730"/>
                </a:tc>
                <a:tc>
                  <a:txBody>
                    <a:bodyPr/>
                    <a:lstStyle/>
                    <a:p>
                      <a:pPr algn="ctr"/>
                      <a:r>
                        <a:rPr lang="en-IN" sz="2800" dirty="0">
                          <a:latin typeface="+mn-lt"/>
                          <a:cs typeface="Arial" pitchFamily="34" charset="0"/>
                        </a:rPr>
                        <a:t>12.80</a:t>
                      </a:r>
                    </a:p>
                  </a:txBody>
                  <a:tcPr marT="45730" marB="45730"/>
                </a:tc>
                <a:tc>
                  <a:txBody>
                    <a:bodyPr/>
                    <a:lstStyle/>
                    <a:p>
                      <a:pPr algn="ctr"/>
                      <a:r>
                        <a:rPr lang="en-IN" sz="2800" dirty="0">
                          <a:latin typeface="+mn-lt"/>
                          <a:cs typeface="Arial" pitchFamily="34" charset="0"/>
                        </a:rPr>
                        <a:t>14.92</a:t>
                      </a:r>
                    </a:p>
                  </a:txBody>
                  <a:tcPr marT="45730" marB="45730"/>
                </a:tc>
                <a:tc>
                  <a:txBody>
                    <a:bodyPr/>
                    <a:lstStyle/>
                    <a:p>
                      <a:pPr algn="ctr"/>
                      <a:r>
                        <a:rPr lang="en-IN" sz="2800" dirty="0">
                          <a:latin typeface="+mn-lt"/>
                          <a:cs typeface="Arial" pitchFamily="34" charset="0"/>
                        </a:rPr>
                        <a:t>12.61</a:t>
                      </a:r>
                    </a:p>
                  </a:txBody>
                  <a:tcPr marT="45730" marB="45730"/>
                </a:tc>
                <a:tc>
                  <a:txBody>
                    <a:bodyPr/>
                    <a:lstStyle/>
                    <a:p>
                      <a:pPr algn="ctr"/>
                      <a:r>
                        <a:rPr lang="en-IN" sz="2800" dirty="0">
                          <a:latin typeface="+mn-lt"/>
                          <a:cs typeface="Arial" pitchFamily="34" charset="0"/>
                        </a:rPr>
                        <a:t>18.32</a:t>
                      </a:r>
                    </a:p>
                  </a:txBody>
                  <a:tcPr marT="45730" marB="45730"/>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705580736"/>
              </p:ext>
            </p:extLst>
          </p:nvPr>
        </p:nvGraphicFramePr>
        <p:xfrm>
          <a:off x="457200" y="3333151"/>
          <a:ext cx="11098924" cy="1981154"/>
        </p:xfrm>
        <a:graphic>
          <a:graphicData uri="http://schemas.openxmlformats.org/drawingml/2006/table">
            <a:tbl>
              <a:tblPr firstRow="1" bandRow="1">
                <a:tableStyleId>{10A1B5D5-9B99-4C35-A422-299274C87663}</a:tableStyleId>
              </a:tblPr>
              <a:tblGrid>
                <a:gridCol w="3578772">
                  <a:extLst>
                    <a:ext uri="{9D8B030D-6E8A-4147-A177-3AD203B41FA5}">
                      <a16:colId xmlns:a16="http://schemas.microsoft.com/office/drawing/2014/main" xmlns="" val="20000"/>
                    </a:ext>
                  </a:extLst>
                </a:gridCol>
                <a:gridCol w="3878318">
                  <a:extLst>
                    <a:ext uri="{9D8B030D-6E8A-4147-A177-3AD203B41FA5}">
                      <a16:colId xmlns:a16="http://schemas.microsoft.com/office/drawing/2014/main" xmlns="" val="20001"/>
                    </a:ext>
                  </a:extLst>
                </a:gridCol>
                <a:gridCol w="3641834">
                  <a:extLst>
                    <a:ext uri="{9D8B030D-6E8A-4147-A177-3AD203B41FA5}">
                      <a16:colId xmlns:a16="http://schemas.microsoft.com/office/drawing/2014/main" xmlns="" val="20002"/>
                    </a:ext>
                  </a:extLst>
                </a:gridCol>
              </a:tblGrid>
              <a:tr h="349383">
                <a:tc>
                  <a:txBody>
                    <a:bodyPr/>
                    <a:lstStyle/>
                    <a:p>
                      <a:pPr algn="ctr"/>
                      <a:endParaRPr lang="en-US" sz="2000" dirty="0">
                        <a:solidFill>
                          <a:schemeClr val="tx1"/>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Demonstration Plot</a:t>
                      </a:r>
                      <a:endParaRPr lang="en-US" sz="2000" dirty="0">
                        <a:solidFill>
                          <a:schemeClr val="tx1"/>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Farmer's Existing Plot</a:t>
                      </a:r>
                      <a:endParaRPr lang="en-US" sz="2000" dirty="0">
                        <a:solidFill>
                          <a:schemeClr val="tx1"/>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Gross Cost (Rs/ha)</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Arial" pitchFamily="34" charset="0"/>
                          <a:cs typeface="Arial" pitchFamily="34" charset="0"/>
                        </a:rPr>
                        <a:t>30400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Arial" pitchFamily="34" charset="0"/>
                          <a:cs typeface="Arial" pitchFamily="34" charset="0"/>
                        </a:rPr>
                        <a:t>27497</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Gross Return(Rs/ha)</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Arial" pitchFamily="34" charset="0"/>
                          <a:cs typeface="Arial" pitchFamily="34" charset="0"/>
                        </a:rPr>
                        <a:t>71616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Arial" pitchFamily="34" charset="0"/>
                          <a:cs typeface="Arial" pitchFamily="34" charset="0"/>
                        </a:rPr>
                        <a:t>60528</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Net Return (Rs/ha)</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Arial" pitchFamily="34" charset="0"/>
                          <a:cs typeface="Arial" pitchFamily="34" charset="0"/>
                        </a:rPr>
                        <a:t>41216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Arial" pitchFamily="34" charset="0"/>
                          <a:cs typeface="Arial" pitchFamily="34" charset="0"/>
                        </a:rPr>
                        <a:t>33031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B:C Ratio</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Arial" pitchFamily="34" charset="0"/>
                          <a:cs typeface="Arial" pitchFamily="34" charset="0"/>
                        </a:rPr>
                        <a:t>2.36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Arial" pitchFamily="34" charset="0"/>
                          <a:cs typeface="Arial" pitchFamily="34" charset="0"/>
                        </a:rPr>
                        <a:t>2.20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0" name="Rectangle 3" descr="Bouquet"/>
          <p:cNvSpPr txBox="1">
            <a:spLocks noChangeArrowheads="1"/>
          </p:cNvSpPr>
          <p:nvPr/>
        </p:nvSpPr>
        <p:spPr bwMode="auto">
          <a:xfrm>
            <a:off x="5152740" y="2878472"/>
            <a:ext cx="1828800" cy="457200"/>
          </a:xfrm>
          <a:prstGeom prst="rect">
            <a:avLst/>
          </a:prstGeom>
          <a:blipFill dpi="0" rotWithShape="1">
            <a:blip r:embed="rId2" cstate="print"/>
            <a:srcRect/>
            <a:tile tx="0" ty="0" sx="100000" sy="100000" flip="none" algn="tl"/>
          </a:blipFill>
          <a:ln w="9525">
            <a:noFill/>
            <a:miter lim="800000"/>
            <a:headEnd/>
            <a:tailEnd/>
          </a:ln>
        </p:spPr>
        <p:txBody>
          <a:bodyPr anchor="ctr"/>
          <a:lstStyle/>
          <a:p>
            <a:pPr algn="ctr">
              <a:spcBef>
                <a:spcPts val="0"/>
              </a:spcBef>
              <a:defRPr/>
            </a:pPr>
            <a:r>
              <a:rPr lang="en-US" sz="2800" b="1" dirty="0">
                <a:solidFill>
                  <a:srgbClr val="C00000"/>
                </a:solidFill>
                <a:latin typeface="+mn-lt"/>
                <a:cs typeface="+mn-cs"/>
              </a:rPr>
              <a:t>Economics </a:t>
            </a:r>
            <a:endParaRPr lang="en-US" sz="2000" dirty="0">
              <a:solidFill>
                <a:srgbClr val="C00000"/>
              </a:solidFill>
              <a:latin typeface="+mn-lt"/>
              <a:cs typeface="+mn-cs"/>
            </a:endParaRPr>
          </a:p>
        </p:txBody>
      </p:sp>
      <p:sp>
        <p:nvSpPr>
          <p:cNvPr id="11" name="TextBox 20"/>
          <p:cNvSpPr txBox="1">
            <a:spLocks noChangeArrowheads="1"/>
          </p:cNvSpPr>
          <p:nvPr/>
        </p:nvSpPr>
        <p:spPr bwMode="auto">
          <a:xfrm>
            <a:off x="76200" y="2560536"/>
            <a:ext cx="11874062" cy="307777"/>
          </a:xfrm>
          <a:prstGeom prst="rect">
            <a:avLst/>
          </a:prstGeom>
          <a:noFill/>
          <a:ln w="9525">
            <a:noFill/>
            <a:miter lim="800000"/>
            <a:headEnd/>
            <a:tailEnd/>
          </a:ln>
        </p:spPr>
        <p:txBody>
          <a:bodyPr wrap="square">
            <a:spAutoFit/>
          </a:bodyPr>
          <a:lstStyle/>
          <a:p>
            <a:r>
              <a:rPr lang="en-IN" altLang="en-US" sz="1400" dirty="0"/>
              <a:t>Sale price : </a:t>
            </a:r>
            <a:r>
              <a:rPr lang="en-US" altLang="en-US" sz="1400" dirty="0"/>
              <a:t>Rs.4500-4800</a:t>
            </a:r>
            <a:r>
              <a:rPr lang="en-IN" altLang="en-US" sz="1400" dirty="0"/>
              <a:t> per </a:t>
            </a:r>
            <a:r>
              <a:rPr lang="en-IN" altLang="en-US" sz="1400" dirty="0" err="1"/>
              <a:t>qtl</a:t>
            </a:r>
            <a:r>
              <a:rPr lang="en-IN" altLang="en-US" sz="1400" dirty="0"/>
              <a:t>;                             Sale price of straw : Rs 150 per </a:t>
            </a:r>
            <a:r>
              <a:rPr lang="en-IN" altLang="en-US" sz="1400" dirty="0" err="1"/>
              <a:t>qtl</a:t>
            </a:r>
            <a:r>
              <a:rPr lang="en-IN" altLang="en-US" sz="1400" dirty="0"/>
              <a:t>.	              Minimum Support Price (MSP)  : Rs. 5230/- per </a:t>
            </a:r>
            <a:r>
              <a:rPr lang="en-IN" altLang="en-US" sz="1400" dirty="0" err="1"/>
              <a:t>qtl</a:t>
            </a:r>
            <a:r>
              <a:rPr lang="en-IN" altLang="en-US" sz="1400" dirty="0"/>
              <a:t> (Rabi 2021-22)</a:t>
            </a:r>
            <a:endParaRPr lang="en-US" altLang="en-US" sz="1400" i="1" dirty="0"/>
          </a:p>
        </p:txBody>
      </p:sp>
      <p:pic>
        <p:nvPicPr>
          <p:cNvPr id="12" name="Picture 5"/>
          <p:cNvPicPr>
            <a:picLocks noChangeAspect="1" noChangeArrowheads="1"/>
          </p:cNvPicPr>
          <p:nvPr/>
        </p:nvPicPr>
        <p:blipFill>
          <a:blip r:embed="rId3" cstate="print"/>
          <a:srcRect/>
          <a:stretch>
            <a:fillRect/>
          </a:stretch>
        </p:blipFill>
        <p:spPr bwMode="auto">
          <a:xfrm>
            <a:off x="0" y="0"/>
            <a:ext cx="742950" cy="792163"/>
          </a:xfrm>
          <a:prstGeom prst="rect">
            <a:avLst/>
          </a:prstGeom>
          <a:noFill/>
          <a:ln w="9525">
            <a:noFill/>
            <a:miter lim="800000"/>
            <a:headEnd/>
            <a:tailEnd/>
          </a:ln>
        </p:spPr>
      </p:pic>
      <p:pic>
        <p:nvPicPr>
          <p:cNvPr id="13" name="Picture 6" descr="C:\Documents and Settings\Administrator\My Documents\Downloads\ICAR_logo.JPG"/>
          <p:cNvPicPr>
            <a:picLocks noChangeAspect="1" noChangeArrowheads="1"/>
          </p:cNvPicPr>
          <p:nvPr/>
        </p:nvPicPr>
        <p:blipFill>
          <a:blip r:embed="rId4" cstate="print"/>
          <a:srcRect/>
          <a:stretch>
            <a:fillRect/>
          </a:stretch>
        </p:blipFill>
        <p:spPr bwMode="auto">
          <a:xfrm>
            <a:off x="11472681" y="0"/>
            <a:ext cx="682625" cy="904875"/>
          </a:xfrm>
          <a:prstGeom prst="rect">
            <a:avLst/>
          </a:prstGeom>
          <a:noFill/>
          <a:ln w="9525">
            <a:noFill/>
            <a:miter lim="800000"/>
            <a:headEnd/>
            <a:tailEnd/>
          </a:ln>
        </p:spPr>
      </p:pic>
      <p:sp>
        <p:nvSpPr>
          <p:cNvPr id="15" name="Rectangle 14">
            <a:extLst>
              <a:ext uri="{FF2B5EF4-FFF2-40B4-BE49-F238E27FC236}">
                <a16:creationId xmlns:a16="http://schemas.microsoft.com/office/drawing/2014/main" xmlns="" id="{1FECDFE9-7E7F-F88A-A854-90407AE53A60}"/>
              </a:ext>
            </a:extLst>
          </p:cNvPr>
          <p:cNvSpPr>
            <a:spLocks noChangeArrowheads="1"/>
          </p:cNvSpPr>
          <p:nvPr/>
        </p:nvSpPr>
        <p:spPr bwMode="auto">
          <a:xfrm>
            <a:off x="989726" y="5375668"/>
            <a:ext cx="10247587" cy="461665"/>
          </a:xfrm>
          <a:prstGeom prst="rect">
            <a:avLst/>
          </a:prstGeom>
          <a:noFill/>
          <a:ln w="9525">
            <a:noFill/>
            <a:miter lim="800000"/>
            <a:headEnd/>
            <a:tailEnd/>
          </a:ln>
        </p:spPr>
        <p:txBody>
          <a:bodyPr wrap="square">
            <a:spAutoFit/>
          </a:bodyPr>
          <a:lstStyle/>
          <a:p>
            <a:pPr algn="ctr"/>
            <a:r>
              <a:rPr lang="en-US" altLang="en-US" sz="2400" b="1" dirty="0"/>
              <a:t>Technological gap analysis of CFLDs Chickpea</a:t>
            </a:r>
            <a:endParaRPr lang="en-US" altLang="en-US" sz="2400" dirty="0"/>
          </a:p>
        </p:txBody>
      </p:sp>
      <p:graphicFrame>
        <p:nvGraphicFramePr>
          <p:cNvPr id="16" name="Table 15">
            <a:extLst>
              <a:ext uri="{FF2B5EF4-FFF2-40B4-BE49-F238E27FC236}">
                <a16:creationId xmlns:a16="http://schemas.microsoft.com/office/drawing/2014/main" xmlns="" id="{F23D8B74-0799-489D-EB5F-E4FEEBD5B21A}"/>
              </a:ext>
            </a:extLst>
          </p:cNvPr>
          <p:cNvGraphicFramePr>
            <a:graphicFrameLocks noGrp="1"/>
          </p:cNvGraphicFramePr>
          <p:nvPr>
            <p:extLst>
              <p:ext uri="{D42A27DB-BD31-4B8C-83A1-F6EECF244321}">
                <p14:modId xmlns:p14="http://schemas.microsoft.com/office/powerpoint/2010/main" xmlns="" val="1707019717"/>
              </p:ext>
            </p:extLst>
          </p:nvPr>
        </p:nvGraphicFramePr>
        <p:xfrm>
          <a:off x="76201" y="5770339"/>
          <a:ext cx="12079106" cy="1067649"/>
        </p:xfrm>
        <a:graphic>
          <a:graphicData uri="http://schemas.openxmlformats.org/drawingml/2006/table">
            <a:tbl>
              <a:tblPr firstRow="1" bandRow="1">
                <a:tableStyleId>{5C22544A-7EE6-4342-B048-85BDC9FD1C3A}</a:tableStyleId>
              </a:tblPr>
              <a:tblGrid>
                <a:gridCol w="1509889">
                  <a:extLst>
                    <a:ext uri="{9D8B030D-6E8A-4147-A177-3AD203B41FA5}">
                      <a16:colId xmlns:a16="http://schemas.microsoft.com/office/drawing/2014/main" xmlns="" val="20000"/>
                    </a:ext>
                  </a:extLst>
                </a:gridCol>
                <a:gridCol w="1799270">
                  <a:extLst>
                    <a:ext uri="{9D8B030D-6E8A-4147-A177-3AD203B41FA5}">
                      <a16:colId xmlns:a16="http://schemas.microsoft.com/office/drawing/2014/main" xmlns="" val="20001"/>
                    </a:ext>
                  </a:extLst>
                </a:gridCol>
                <a:gridCol w="1852562">
                  <a:extLst>
                    <a:ext uri="{9D8B030D-6E8A-4147-A177-3AD203B41FA5}">
                      <a16:colId xmlns:a16="http://schemas.microsoft.com/office/drawing/2014/main" xmlns="" val="20002"/>
                    </a:ext>
                  </a:extLst>
                </a:gridCol>
                <a:gridCol w="1871253">
                  <a:extLst>
                    <a:ext uri="{9D8B030D-6E8A-4147-A177-3AD203B41FA5}">
                      <a16:colId xmlns:a16="http://schemas.microsoft.com/office/drawing/2014/main" xmlns="" val="20003"/>
                    </a:ext>
                  </a:extLst>
                </a:gridCol>
                <a:gridCol w="1279451">
                  <a:extLst>
                    <a:ext uri="{9D8B030D-6E8A-4147-A177-3AD203B41FA5}">
                      <a16:colId xmlns:a16="http://schemas.microsoft.com/office/drawing/2014/main" xmlns="" val="20004"/>
                    </a:ext>
                  </a:extLst>
                </a:gridCol>
                <a:gridCol w="1182757">
                  <a:extLst>
                    <a:ext uri="{9D8B030D-6E8A-4147-A177-3AD203B41FA5}">
                      <a16:colId xmlns:a16="http://schemas.microsoft.com/office/drawing/2014/main" xmlns="" val="20005"/>
                    </a:ext>
                  </a:extLst>
                </a:gridCol>
                <a:gridCol w="1222513">
                  <a:extLst>
                    <a:ext uri="{9D8B030D-6E8A-4147-A177-3AD203B41FA5}">
                      <a16:colId xmlns:a16="http://schemas.microsoft.com/office/drawing/2014/main" xmlns="" val="20006"/>
                    </a:ext>
                  </a:extLst>
                </a:gridCol>
                <a:gridCol w="1361411">
                  <a:extLst>
                    <a:ext uri="{9D8B030D-6E8A-4147-A177-3AD203B41FA5}">
                      <a16:colId xmlns:a16="http://schemas.microsoft.com/office/drawing/2014/main" xmlns="" val="20007"/>
                    </a:ext>
                  </a:extLst>
                </a:gridCol>
              </a:tblGrid>
              <a:tr h="6713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Number of CFLDs</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Potential yield </a:t>
                      </a:r>
                      <a:endParaRPr lang="en-US" sz="1600" dirty="0">
                        <a:latin typeface="+mn-lt"/>
                        <a:ea typeface="Times New Roman"/>
                        <a:cs typeface="Times New Roman"/>
                      </a:endParaRPr>
                    </a:p>
                    <a:p>
                      <a:pPr marL="0" marR="0" algn="ctr">
                        <a:lnSpc>
                          <a:spcPct val="100000"/>
                        </a:lnSpc>
                        <a:spcBef>
                          <a:spcPts val="0"/>
                        </a:spcBef>
                        <a:spcAft>
                          <a:spcPts val="0"/>
                        </a:spcAft>
                      </a:pPr>
                      <a:r>
                        <a:rPr lang="en-US" sz="1800" b="1" dirty="0">
                          <a:latin typeface="Times New Roman"/>
                          <a:ea typeface="Times New Roman"/>
                          <a:cs typeface="Times New Roman"/>
                        </a:rPr>
                        <a:t>(q/ha)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Demon  yield (q/ha)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Farmer Practice </a:t>
                      </a:r>
                      <a:endParaRPr lang="en-US" sz="1600" dirty="0">
                        <a:latin typeface="+mn-lt"/>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yield (q/ha)</a:t>
                      </a:r>
                      <a:endParaRPr lang="en-US" sz="1600" dirty="0">
                        <a:latin typeface="+mn-lt"/>
                        <a:ea typeface="Times New Roman"/>
                        <a:cs typeface="Times New Roman"/>
                      </a:endParaRPr>
                    </a:p>
                  </a:txBody>
                  <a:tcPr marT="45743" marB="4574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 increased</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Ext. Gap </a:t>
                      </a:r>
                      <a:endParaRPr lang="en-US" sz="1600" dirty="0">
                        <a:latin typeface="+mn-lt"/>
                        <a:ea typeface="Times New Roman"/>
                        <a:cs typeface="Times New Roman"/>
                      </a:endParaRPr>
                    </a:p>
                    <a:p>
                      <a:pPr marL="0" marR="0" algn="ctr">
                        <a:lnSpc>
                          <a:spcPct val="100000"/>
                        </a:lnSpc>
                        <a:spcBef>
                          <a:spcPts val="0"/>
                        </a:spcBef>
                        <a:spcAft>
                          <a:spcPts val="0"/>
                        </a:spcAft>
                      </a:pPr>
                      <a:r>
                        <a:rPr lang="en-US" sz="1800" b="1" dirty="0">
                          <a:latin typeface="Times New Roman"/>
                          <a:ea typeface="Times New Roman"/>
                          <a:cs typeface="Times New Roman"/>
                        </a:rPr>
                        <a:t>(q/ha)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Tech. Gap (q/ha)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Tech. Index</a:t>
                      </a:r>
                      <a:endParaRPr lang="en-US" sz="1600" dirty="0">
                        <a:latin typeface="+mn-lt"/>
                        <a:ea typeface="Times New Roman"/>
                        <a:cs typeface="Times New Roman"/>
                      </a:endParaRPr>
                    </a:p>
                    <a:p>
                      <a:pPr marL="0" marR="0" algn="ctr">
                        <a:lnSpc>
                          <a:spcPct val="100000"/>
                        </a:lnSpc>
                        <a:spcBef>
                          <a:spcPts val="0"/>
                        </a:spcBef>
                        <a:spcAft>
                          <a:spcPts val="0"/>
                        </a:spcAft>
                      </a:pPr>
                      <a:r>
                        <a:rPr lang="en-US" sz="1800" b="1" dirty="0">
                          <a:latin typeface="Times New Roman"/>
                          <a:ea typeface="Times New Roman"/>
                          <a:cs typeface="Times New Roman"/>
                        </a:rPr>
                        <a:t>(%)</a:t>
                      </a:r>
                      <a:endParaRPr lang="en-US" sz="1600" dirty="0">
                        <a:latin typeface="+mn-lt"/>
                        <a:ea typeface="Times New Roman"/>
                        <a:cs typeface="Times New Roman"/>
                      </a:endParaRPr>
                    </a:p>
                  </a:txBody>
                  <a:tcPr marT="45743" marB="45743"/>
                </a:tc>
                <a:extLst>
                  <a:ext uri="{0D108BD9-81ED-4DB2-BD59-A6C34878D82A}">
                    <a16:rowId xmlns:a16="http://schemas.microsoft.com/office/drawing/2014/main" xmlns="" val="10000"/>
                  </a:ext>
                </a:extLst>
              </a:tr>
              <a:tr h="333797">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50</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24</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14.92</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12.61</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18.32</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2.31</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9.08</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37.83</a:t>
                      </a:r>
                    </a:p>
                  </a:txBody>
                  <a:tcPr marT="45743" marB="45743"/>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56793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52400" y="1022931"/>
            <a:ext cx="11813628" cy="5693866"/>
          </a:xfrm>
          <a:prstGeom prst="rect">
            <a:avLst/>
          </a:prstGeom>
          <a:noFill/>
          <a:ln w="9525">
            <a:noFill/>
            <a:miter lim="800000"/>
            <a:headEnd/>
            <a:tailEnd/>
          </a:ln>
        </p:spPr>
        <p:txBody>
          <a:bodyPr wrap="square">
            <a:spAutoFit/>
          </a:bodyPr>
          <a:lstStyle/>
          <a:p>
            <a:pPr marL="514350" indent="-514350" algn="just">
              <a:buFont typeface="+mj-lt"/>
              <a:buAutoNum type="arabicPeriod"/>
            </a:pPr>
            <a:r>
              <a:rPr lang="en-US" altLang="en-US" sz="2800" dirty="0">
                <a:solidFill>
                  <a:srgbClr val="0000FF"/>
                </a:solidFill>
                <a:latin typeface="Times New Roman" panose="02020603050405020304" pitchFamily="18" charset="0"/>
                <a:cs typeface="Times New Roman" panose="02020603050405020304" pitchFamily="18" charset="0"/>
              </a:rPr>
              <a:t>Performance of the variety (GNG-2171) in terms of yield has been better in demonstration plots.</a:t>
            </a:r>
          </a:p>
          <a:p>
            <a:pPr marL="514350" indent="-514350" algn="just">
              <a:buFont typeface="+mj-lt"/>
              <a:buAutoNum type="arabicPeriod"/>
            </a:pPr>
            <a:r>
              <a:rPr lang="en-US" altLang="en-US" sz="2800" dirty="0">
                <a:solidFill>
                  <a:srgbClr val="00B050"/>
                </a:solidFill>
                <a:latin typeface="Times New Roman" panose="02020603050405020304" pitchFamily="18" charset="0"/>
                <a:cs typeface="Times New Roman" panose="02020603050405020304" pitchFamily="18" charset="0"/>
              </a:rPr>
              <a:t>Soil treatment with </a:t>
            </a:r>
            <a:r>
              <a:rPr lang="en-US" sz="2800" i="1" dirty="0">
                <a:solidFill>
                  <a:srgbClr val="00B050"/>
                </a:solidFill>
                <a:latin typeface="Times New Roman" panose="02020603050405020304" pitchFamily="18" charset="0"/>
                <a:cs typeface="Times New Roman" panose="02020603050405020304" pitchFamily="18" charset="0"/>
              </a:rPr>
              <a:t>Trichoderma </a:t>
            </a:r>
            <a:r>
              <a:rPr lang="en-US" sz="2800" i="1" dirty="0" err="1">
                <a:solidFill>
                  <a:srgbClr val="00B050"/>
                </a:solidFill>
                <a:latin typeface="Times New Roman" panose="02020603050405020304" pitchFamily="18" charset="0"/>
                <a:cs typeface="Times New Roman" panose="02020603050405020304" pitchFamily="18" charset="0"/>
              </a:rPr>
              <a:t>harziaum</a:t>
            </a:r>
            <a:r>
              <a:rPr lang="en-US" sz="2800" dirty="0">
                <a:solidFill>
                  <a:srgbClr val="00B050"/>
                </a:solidFill>
                <a:latin typeface="Times New Roman" panose="02020603050405020304" pitchFamily="18" charset="0"/>
                <a:cs typeface="Times New Roman" panose="02020603050405020304" pitchFamily="18" charset="0"/>
              </a:rPr>
              <a:t> @ 5 kg per hectare</a:t>
            </a:r>
            <a:r>
              <a:rPr lang="en-US" altLang="en-US" sz="2800" dirty="0">
                <a:solidFill>
                  <a:srgbClr val="00B050"/>
                </a:solidFill>
                <a:latin typeface="Times New Roman" panose="02020603050405020304" pitchFamily="18" charset="0"/>
                <a:cs typeface="Times New Roman" panose="02020603050405020304" pitchFamily="18" charset="0"/>
              </a:rPr>
              <a:t>, the damage from root rot disease was observed to be negligible.</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altLang="en-US" sz="2800" dirty="0">
                <a:solidFill>
                  <a:srgbClr val="C00000"/>
                </a:solidFill>
                <a:latin typeface="Times New Roman" panose="02020603050405020304" pitchFamily="18" charset="0"/>
                <a:cs typeface="Times New Roman" panose="02020603050405020304" pitchFamily="18" charset="0"/>
              </a:rPr>
              <a:t>Pre-emergence application of </a:t>
            </a:r>
            <a:r>
              <a:rPr lang="en-US" altLang="en-US" sz="2800" dirty="0" err="1">
                <a:solidFill>
                  <a:srgbClr val="C00000"/>
                </a:solidFill>
                <a:latin typeface="Times New Roman" panose="02020603050405020304" pitchFamily="18" charset="0"/>
                <a:cs typeface="Times New Roman" panose="02020603050405020304" pitchFamily="18" charset="0"/>
              </a:rPr>
              <a:t>Pendimethaline</a:t>
            </a:r>
            <a:r>
              <a:rPr lang="en-US" altLang="en-US" sz="2800" dirty="0">
                <a:solidFill>
                  <a:srgbClr val="C00000"/>
                </a:solidFill>
                <a:latin typeface="Times New Roman" panose="02020603050405020304" pitchFamily="18" charset="0"/>
                <a:cs typeface="Times New Roman" panose="02020603050405020304" pitchFamily="18" charset="0"/>
              </a:rPr>
              <a:t> 38.7% CS followed by one hand weeding at 30 DAS resulted in good control of broad-leaved weeds as well as other weeds</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C00000"/>
                </a:solidFill>
                <a:latin typeface="Times New Roman" panose="02020603050405020304" pitchFamily="18" charset="0"/>
                <a:cs typeface="Times New Roman" panose="02020603050405020304" pitchFamily="18" charset="0"/>
              </a:rPr>
              <a:t>Because, </a:t>
            </a:r>
            <a:r>
              <a:rPr kumimoji="0" lang="en-US" sz="28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Asphodelus </a:t>
            </a:r>
            <a:r>
              <a:rPr kumimoji="0" lang="en-US" sz="2800" b="0"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tenuifolius</a:t>
            </a:r>
            <a:r>
              <a:rPr kumimoji="0" lang="en-US" sz="28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Pyaji</a:t>
            </a:r>
            <a:r>
              <a:rPr kumimoji="0" lang="en-US" sz="28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en-US" altLang="en-US" sz="2800" dirty="0">
                <a:solidFill>
                  <a:srgbClr val="C00000"/>
                </a:solidFill>
                <a:latin typeface="Times New Roman" panose="02020603050405020304" pitchFamily="18" charset="0"/>
                <a:cs typeface="Times New Roman" panose="02020603050405020304" pitchFamily="18" charset="0"/>
              </a:rPr>
              <a:t>is not being properly controlled even after using the recommended weedicides.</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altLang="en-US" sz="2800" dirty="0">
                <a:solidFill>
                  <a:srgbClr val="0000FF"/>
                </a:solidFill>
                <a:latin typeface="Times New Roman" panose="02020603050405020304" pitchFamily="18" charset="0"/>
                <a:cs typeface="Times New Roman" panose="02020603050405020304" pitchFamily="18" charset="0"/>
              </a:rPr>
              <a:t>There were heat wave conditions in the last week of March and the month of April. The temperature was recorded up to 4-5</a:t>
            </a:r>
            <a:r>
              <a:rPr lang="en-US" altLang="en-US" sz="2800" baseline="30000" dirty="0">
                <a:solidFill>
                  <a:srgbClr val="0000FF"/>
                </a:solidFill>
                <a:latin typeface="Times New Roman" panose="02020603050405020304" pitchFamily="18" charset="0"/>
                <a:cs typeface="Times New Roman" panose="02020603050405020304" pitchFamily="18" charset="0"/>
              </a:rPr>
              <a:t>0</a:t>
            </a:r>
            <a:r>
              <a:rPr lang="en-US" altLang="en-US" sz="2800" dirty="0">
                <a:solidFill>
                  <a:srgbClr val="0000FF"/>
                </a:solidFill>
                <a:latin typeface="Times New Roman" panose="02020603050405020304" pitchFamily="18" charset="0"/>
                <a:cs typeface="Times New Roman" panose="02020603050405020304" pitchFamily="18" charset="0"/>
              </a:rPr>
              <a:t>C above normal temperature. At the stage of pod formation and grain filling in the gram crop, if the temperature is 35</a:t>
            </a:r>
            <a:r>
              <a:rPr lang="en-US" altLang="en-US" sz="2800" baseline="30000" dirty="0">
                <a:solidFill>
                  <a:srgbClr val="0000FF"/>
                </a:solidFill>
                <a:latin typeface="Times New Roman" panose="02020603050405020304" pitchFamily="18" charset="0"/>
                <a:cs typeface="Times New Roman" panose="02020603050405020304" pitchFamily="18" charset="0"/>
              </a:rPr>
              <a:t>0</a:t>
            </a:r>
            <a:r>
              <a:rPr lang="en-US" altLang="en-US" sz="2800" dirty="0">
                <a:solidFill>
                  <a:srgbClr val="0000FF"/>
                </a:solidFill>
                <a:latin typeface="Times New Roman" panose="02020603050405020304" pitchFamily="18" charset="0"/>
                <a:cs typeface="Times New Roman" panose="02020603050405020304" pitchFamily="18" charset="0"/>
              </a:rPr>
              <a:t>C or more, the yield of the gram crop is affected. Therefore, there was an adverse effect on the gram yield.</a:t>
            </a:r>
            <a:endParaRPr lang="en-US" altLang="en-US" sz="2800" dirty="0">
              <a:solidFill>
                <a:srgbClr val="00B050"/>
              </a:solidFill>
              <a:latin typeface="Times New Roman" panose="02020603050405020304" pitchFamily="18" charset="0"/>
              <a:cs typeface="Times New Roman" panose="02020603050405020304" pitchFamily="18" charset="0"/>
            </a:endParaRPr>
          </a:p>
        </p:txBody>
      </p:sp>
      <p:pic>
        <p:nvPicPr>
          <p:cNvPr id="5" name="Picture 5"/>
          <p:cNvPicPr>
            <a:picLocks noChangeAspect="1" noChangeArrowheads="1"/>
          </p:cNvPicPr>
          <p:nvPr/>
        </p:nvPicPr>
        <p:blipFill>
          <a:blip r:embed="rId2" cstate="print"/>
          <a:srcRect/>
          <a:stretch>
            <a:fillRect/>
          </a:stretch>
        </p:blipFill>
        <p:spPr bwMode="auto">
          <a:xfrm>
            <a:off x="0" y="0"/>
            <a:ext cx="742950" cy="792163"/>
          </a:xfrm>
          <a:prstGeom prst="rect">
            <a:avLst/>
          </a:prstGeom>
          <a:noFill/>
          <a:ln w="9525">
            <a:noFill/>
            <a:miter lim="800000"/>
            <a:headEnd/>
            <a:tailEnd/>
          </a:ln>
        </p:spPr>
      </p:pic>
      <p:pic>
        <p:nvPicPr>
          <p:cNvPr id="6" name="Picture 6" descr="C:\Documents and Settings\Administrator\My Documents\Downloads\ICAR_logo.JPG"/>
          <p:cNvPicPr>
            <a:picLocks noChangeAspect="1" noChangeArrowheads="1"/>
          </p:cNvPicPr>
          <p:nvPr/>
        </p:nvPicPr>
        <p:blipFill>
          <a:blip r:embed="rId3" cstate="print"/>
          <a:srcRect/>
          <a:stretch>
            <a:fillRect/>
          </a:stretch>
        </p:blipFill>
        <p:spPr bwMode="auto">
          <a:xfrm>
            <a:off x="11472681" y="0"/>
            <a:ext cx="682625" cy="904875"/>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CFD0DFEE-6917-EF27-57A3-51157CD3BD6A}"/>
              </a:ext>
            </a:extLst>
          </p:cNvPr>
          <p:cNvSpPr txBox="1"/>
          <p:nvPr/>
        </p:nvSpPr>
        <p:spPr>
          <a:xfrm>
            <a:off x="3038888" y="128625"/>
            <a:ext cx="6097656" cy="646331"/>
          </a:xfrm>
          <a:prstGeom prst="rect">
            <a:avLst/>
          </a:prstGeom>
          <a:noFill/>
        </p:spPr>
        <p:txBody>
          <a:bodyPr wrap="square">
            <a:spAutoFit/>
          </a:bodyPr>
          <a:lstStyle/>
          <a:p>
            <a:pPr algn="ctr">
              <a:spcAft>
                <a:spcPts val="600"/>
              </a:spcAft>
              <a:defRPr/>
            </a:pPr>
            <a:r>
              <a:rPr lang="en-US" sz="3600" dirty="0">
                <a:solidFill>
                  <a:srgbClr val="C00000"/>
                </a:solidFill>
                <a:latin typeface="Times New Roman" panose="02020603050405020304" pitchFamily="18" charset="0"/>
                <a:cs typeface="Times New Roman" panose="02020603050405020304" pitchFamily="18" charset="0"/>
              </a:rPr>
              <a:t>About technology interventions</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12303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1"/>
          <p:cNvSpPr txBox="1">
            <a:spLocks noChangeArrowheads="1"/>
          </p:cNvSpPr>
          <p:nvPr/>
        </p:nvSpPr>
        <p:spPr bwMode="auto">
          <a:xfrm>
            <a:off x="932426" y="85726"/>
            <a:ext cx="8234114" cy="523220"/>
          </a:xfrm>
          <a:prstGeom prst="rect">
            <a:avLst/>
          </a:prstGeom>
          <a:noFill/>
          <a:ln w="9525">
            <a:noFill/>
            <a:miter lim="800000"/>
            <a:headEnd/>
            <a:tailEnd/>
          </a:ln>
        </p:spPr>
        <p:txBody>
          <a:bodyPr wrap="none">
            <a:spAutoFit/>
          </a:bodyPr>
          <a:lstStyle/>
          <a:p>
            <a:pPr eaLnBrk="1" hangingPunct="1"/>
            <a:r>
              <a:rPr lang="en-US" altLang="en-US" sz="2800" b="1" dirty="0">
                <a:solidFill>
                  <a:srgbClr val="000000"/>
                </a:solidFill>
                <a:latin typeface="Calibri" pitchFamily="34" charset="0"/>
              </a:rPr>
              <a:t>Extension activities under CFLD (Chickpea) conducted:</a:t>
            </a:r>
          </a:p>
        </p:txBody>
      </p:sp>
      <p:sp>
        <p:nvSpPr>
          <p:cNvPr id="30723" name="TextBox 14"/>
          <p:cNvSpPr txBox="1">
            <a:spLocks noChangeArrowheads="1"/>
          </p:cNvSpPr>
          <p:nvPr/>
        </p:nvSpPr>
        <p:spPr bwMode="auto">
          <a:xfrm>
            <a:off x="304800" y="660400"/>
            <a:ext cx="11582400" cy="1200329"/>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eaLnBrk="1" hangingPunct="1"/>
            <a:r>
              <a:rPr lang="en-IN" altLang="en-US" sz="2400" dirty="0"/>
              <a:t>Field days (3)		:	84 participants</a:t>
            </a:r>
          </a:p>
          <a:p>
            <a:pPr eaLnBrk="1" hangingPunct="1"/>
            <a:r>
              <a:rPr lang="en-IN" altLang="en-US" sz="2400" dirty="0"/>
              <a:t>Field visit (6)		:	136 participants</a:t>
            </a:r>
          </a:p>
          <a:p>
            <a:pPr eaLnBrk="1" hangingPunct="1"/>
            <a:r>
              <a:rPr lang="en-IN" altLang="en-US" sz="2400" dirty="0"/>
              <a:t>Media coverage (2)	:	Not fixed</a:t>
            </a:r>
          </a:p>
        </p:txBody>
      </p:sp>
      <p:sp>
        <p:nvSpPr>
          <p:cNvPr id="11" name="Rectangle 10" descr="Blue tissue paper"/>
          <p:cNvSpPr>
            <a:spLocks noChangeArrowheads="1"/>
          </p:cNvSpPr>
          <p:nvPr/>
        </p:nvSpPr>
        <p:spPr bwMode="auto">
          <a:xfrm>
            <a:off x="304800" y="1913762"/>
            <a:ext cx="11582400" cy="830997"/>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marL="2060575" indent="-2060575" algn="just" eaLnBrk="1" hangingPunct="1">
              <a:defRPr/>
            </a:pPr>
            <a:r>
              <a:rPr lang="en-US" sz="2400" dirty="0">
                <a:solidFill>
                  <a:srgbClr val="00B050"/>
                </a:solidFill>
              </a:rPr>
              <a:t>Technical feedback:-</a:t>
            </a:r>
            <a:endParaRPr lang="en-US" sz="2400" dirty="0">
              <a:latin typeface="Arial" pitchFamily="34" charset="0"/>
              <a:cs typeface="Arial" pitchFamily="34" charset="0"/>
            </a:endParaRPr>
          </a:p>
          <a:p>
            <a:pPr marL="457200" indent="-457200" algn="just" eaLnBrk="1" hangingPunct="1">
              <a:buFont typeface="+mj-lt"/>
              <a:buAutoNum type="arabicPeriod"/>
              <a:defRPr/>
            </a:pPr>
            <a:r>
              <a:rPr lang="en-US" sz="2400" dirty="0">
                <a:cs typeface="Arial" pitchFamily="34" charset="0"/>
              </a:rPr>
              <a:t>Need for </a:t>
            </a:r>
            <a:r>
              <a:rPr lang="en-US" sz="2400" dirty="0"/>
              <a:t>effective herbicides to control </a:t>
            </a:r>
            <a:r>
              <a:rPr lang="en-US" sz="2400" dirty="0" err="1"/>
              <a:t>pyaji</a:t>
            </a:r>
            <a:r>
              <a:rPr lang="en-US" sz="2400" dirty="0"/>
              <a:t> (</a:t>
            </a:r>
            <a:r>
              <a:rPr lang="en-US" sz="2400" i="1" dirty="0" err="1"/>
              <a:t>Asphodelus</a:t>
            </a:r>
            <a:r>
              <a:rPr lang="en-US" sz="2400" i="1" dirty="0"/>
              <a:t> </a:t>
            </a:r>
            <a:r>
              <a:rPr lang="en-US" sz="2400" i="1" dirty="0" err="1"/>
              <a:t>tenuifolius</a:t>
            </a:r>
            <a:r>
              <a:rPr lang="en-US" sz="2400" dirty="0"/>
              <a:t>) in gram crop</a:t>
            </a:r>
            <a:endParaRPr lang="en-US" sz="2400" dirty="0">
              <a:latin typeface="Arial" pitchFamily="34" charset="0"/>
              <a:cs typeface="Arial" pitchFamily="34" charset="0"/>
            </a:endParaRPr>
          </a:p>
        </p:txBody>
      </p:sp>
      <p:sp>
        <p:nvSpPr>
          <p:cNvPr id="12" name="Rectangle 3" descr="Blue tissue paper"/>
          <p:cNvSpPr>
            <a:spLocks noChangeArrowheads="1"/>
          </p:cNvSpPr>
          <p:nvPr/>
        </p:nvSpPr>
        <p:spPr bwMode="auto">
          <a:xfrm>
            <a:off x="304800" y="2895600"/>
            <a:ext cx="11582400" cy="1200329"/>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marL="2060575" indent="-2060575" algn="just" eaLnBrk="1" hangingPunct="1">
              <a:defRPr/>
            </a:pPr>
            <a:r>
              <a:rPr lang="en-US" sz="2400" dirty="0">
                <a:solidFill>
                  <a:srgbClr val="00B050"/>
                </a:solidFill>
              </a:rPr>
              <a:t>Framer’s reactions:-</a:t>
            </a:r>
            <a:endParaRPr lang="en-US" sz="2400" dirty="0"/>
          </a:p>
          <a:p>
            <a:pPr marL="457200" indent="-457200" algn="just" eaLnBrk="1" hangingPunct="1">
              <a:buFont typeface="+mj-lt"/>
              <a:buAutoNum type="arabicPeriod"/>
              <a:defRPr/>
            </a:pPr>
            <a:r>
              <a:rPr lang="en-US" sz="2400" dirty="0"/>
              <a:t>Good response of the varieties and basal application of fertilizers.</a:t>
            </a:r>
          </a:p>
          <a:p>
            <a:pPr marL="457200" indent="-457200" algn="just" eaLnBrk="1" hangingPunct="1">
              <a:buFont typeface="+mj-lt"/>
              <a:buAutoNum type="arabicPeriod"/>
              <a:defRPr/>
            </a:pPr>
            <a:r>
              <a:rPr lang="en-US" sz="2400" dirty="0"/>
              <a:t>Good response of </a:t>
            </a:r>
            <a:r>
              <a:rPr lang="en-US" sz="2400" dirty="0" err="1"/>
              <a:t>trichoderma</a:t>
            </a:r>
            <a:r>
              <a:rPr lang="en-US" sz="2400" dirty="0"/>
              <a:t> against wilt &amp; root rot diseases </a:t>
            </a:r>
            <a:endParaRPr lang="en-IN" sz="2400" i="1" dirty="0">
              <a:solidFill>
                <a:srgbClr val="00B050"/>
              </a:solidFill>
            </a:endParaRPr>
          </a:p>
        </p:txBody>
      </p:sp>
      <p:pic>
        <p:nvPicPr>
          <p:cNvPr id="6" name="Picture 5">
            <a:extLst>
              <a:ext uri="{FF2B5EF4-FFF2-40B4-BE49-F238E27FC236}">
                <a16:creationId xmlns:a16="http://schemas.microsoft.com/office/drawing/2014/main" xmlns="" id="{3CC66950-BC13-F87C-19A5-CF7754E74858}"/>
              </a:ext>
            </a:extLst>
          </p:cNvPr>
          <p:cNvPicPr>
            <a:picLocks noChangeAspect="1" noChangeArrowheads="1"/>
          </p:cNvPicPr>
          <p:nvPr/>
        </p:nvPicPr>
        <p:blipFill>
          <a:blip r:embed="rId5" cstate="print"/>
          <a:srcRect/>
          <a:stretch>
            <a:fillRect/>
          </a:stretch>
        </p:blipFill>
        <p:spPr bwMode="auto">
          <a:xfrm>
            <a:off x="0" y="0"/>
            <a:ext cx="742950" cy="792163"/>
          </a:xfrm>
          <a:prstGeom prst="rect">
            <a:avLst/>
          </a:prstGeom>
          <a:noFill/>
          <a:ln w="9525">
            <a:noFill/>
            <a:miter lim="800000"/>
            <a:headEnd/>
            <a:tailEnd/>
          </a:ln>
        </p:spPr>
      </p:pic>
      <p:pic>
        <p:nvPicPr>
          <p:cNvPr id="7" name="Picture 6" descr="C:\Documents and Settings\Administrator\My Documents\Downloads\ICAR_logo.JPG">
            <a:extLst>
              <a:ext uri="{FF2B5EF4-FFF2-40B4-BE49-F238E27FC236}">
                <a16:creationId xmlns:a16="http://schemas.microsoft.com/office/drawing/2014/main" xmlns="" id="{DFEBAA48-775D-D3E5-96CF-2605889E933F}"/>
              </a:ext>
            </a:extLst>
          </p:cNvPr>
          <p:cNvPicPr>
            <a:picLocks noChangeAspect="1" noChangeArrowheads="1"/>
          </p:cNvPicPr>
          <p:nvPr/>
        </p:nvPicPr>
        <p:blipFill>
          <a:blip r:embed="rId6" cstate="print"/>
          <a:srcRect/>
          <a:stretch>
            <a:fillRect/>
          </a:stretch>
        </p:blipFill>
        <p:spPr bwMode="auto">
          <a:xfrm>
            <a:off x="11472681" y="0"/>
            <a:ext cx="682625" cy="904875"/>
          </a:xfrm>
          <a:prstGeom prst="rect">
            <a:avLst/>
          </a:prstGeom>
          <a:noFill/>
          <a:ln w="9525">
            <a:noFill/>
            <a:miter lim="800000"/>
            <a:headEnd/>
            <a:tailEnd/>
          </a:ln>
        </p:spPr>
      </p:pic>
      <p:pic>
        <p:nvPicPr>
          <p:cNvPr id="3" name="Picture 2">
            <a:extLst>
              <a:ext uri="{FF2B5EF4-FFF2-40B4-BE49-F238E27FC236}">
                <a16:creationId xmlns:a16="http://schemas.microsoft.com/office/drawing/2014/main" xmlns="" id="{74FB138A-2473-83C6-F91B-3465C26288F4}"/>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l="610" t="22714" r="-610" b="-763"/>
          <a:stretch/>
        </p:blipFill>
        <p:spPr>
          <a:xfrm>
            <a:off x="312300" y="4246770"/>
            <a:ext cx="4314403" cy="2525504"/>
          </a:xfrm>
          <a:prstGeom prst="rect">
            <a:avLst/>
          </a:prstGeom>
        </p:spPr>
      </p:pic>
      <p:pic>
        <p:nvPicPr>
          <p:cNvPr id="5" name="Picture 4">
            <a:extLst>
              <a:ext uri="{FF2B5EF4-FFF2-40B4-BE49-F238E27FC236}">
                <a16:creationId xmlns:a16="http://schemas.microsoft.com/office/drawing/2014/main" xmlns="" id="{E097041F-AA56-D1DF-D148-5AA96A47D502}"/>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t="26513"/>
          <a:stretch/>
        </p:blipFill>
        <p:spPr>
          <a:xfrm>
            <a:off x="4867475" y="4246770"/>
            <a:ext cx="4582214" cy="2525504"/>
          </a:xfrm>
          <a:prstGeom prst="rect">
            <a:avLst/>
          </a:prstGeom>
        </p:spPr>
      </p:pic>
      <p:pic>
        <p:nvPicPr>
          <p:cNvPr id="9" name="Picture 8">
            <a:extLst>
              <a:ext uri="{FF2B5EF4-FFF2-40B4-BE49-F238E27FC236}">
                <a16:creationId xmlns:a16="http://schemas.microsoft.com/office/drawing/2014/main" xmlns="" id="{FD9DF47E-1E48-A29D-CB08-649677B82938}"/>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t="39436"/>
          <a:stretch/>
        </p:blipFill>
        <p:spPr>
          <a:xfrm>
            <a:off x="9628716" y="4246770"/>
            <a:ext cx="2345612" cy="25255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0"/>
            <a:ext cx="11845159" cy="593870"/>
          </a:xfrm>
          <a:prstGeom prst="rect">
            <a:avLst/>
          </a:prstGeom>
        </p:spPr>
        <p:txBody>
          <a:bodyPr anchor="b"/>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chemeClr val="tx1"/>
                </a:solidFill>
                <a:effectLst/>
                <a:uLnTx/>
                <a:uFillTx/>
                <a:latin typeface="+mj-lt"/>
                <a:ea typeface="+mj-ea"/>
                <a:cs typeface="+mj-cs"/>
              </a:rPr>
              <a:t>Cluster Front Line Demonstration in mustard (NFSM) </a:t>
            </a:r>
            <a:r>
              <a:rPr kumimoji="0" lang="en-GB" altLang="en-US" sz="2400" b="0" i="0" u="none" strike="noStrike" kern="1200" cap="none" spc="0" normalizeH="0" baseline="0" noProof="0" dirty="0">
                <a:ln>
                  <a:noFill/>
                </a:ln>
                <a:solidFill>
                  <a:schemeClr val="tx1"/>
                </a:solidFill>
                <a:effectLst/>
                <a:uLnTx/>
                <a:uFillTx/>
                <a:latin typeface="+mj-lt"/>
                <a:ea typeface="+mj-ea"/>
                <a:cs typeface="+mj-cs"/>
              </a:rPr>
              <a:t>(Rabi-2021-22)</a:t>
            </a:r>
            <a:endParaRPr kumimoji="0" lang="en-US"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5"/>
          <p:cNvPicPr>
            <a:picLocks noChangeAspect="1" noChangeArrowheads="1"/>
          </p:cNvPicPr>
          <p:nvPr/>
        </p:nvPicPr>
        <p:blipFill>
          <a:blip r:embed="rId2" cstate="print"/>
          <a:srcRect/>
          <a:stretch>
            <a:fillRect/>
          </a:stretch>
        </p:blipFill>
        <p:spPr bwMode="auto">
          <a:xfrm>
            <a:off x="0" y="0"/>
            <a:ext cx="742950" cy="792163"/>
          </a:xfrm>
          <a:prstGeom prst="rect">
            <a:avLst/>
          </a:prstGeom>
          <a:noFill/>
          <a:ln w="9525">
            <a:noFill/>
            <a:miter lim="800000"/>
            <a:headEnd/>
            <a:tailEnd/>
          </a:ln>
        </p:spPr>
      </p:pic>
      <p:pic>
        <p:nvPicPr>
          <p:cNvPr id="13" name="Picture 6" descr="C:\Documents and Settings\Administrator\My Documents\Downloads\ICAR_logo.JPG"/>
          <p:cNvPicPr>
            <a:picLocks noChangeAspect="1" noChangeArrowheads="1"/>
          </p:cNvPicPr>
          <p:nvPr/>
        </p:nvPicPr>
        <p:blipFill>
          <a:blip r:embed="rId3" cstate="print"/>
          <a:srcRect/>
          <a:stretch>
            <a:fillRect/>
          </a:stretch>
        </p:blipFill>
        <p:spPr bwMode="auto">
          <a:xfrm>
            <a:off x="11472681" y="0"/>
            <a:ext cx="682625" cy="904875"/>
          </a:xfrm>
          <a:prstGeom prst="rect">
            <a:avLst/>
          </a:prstGeom>
          <a:noFill/>
          <a:ln w="9525">
            <a:noFill/>
            <a:miter lim="800000"/>
            <a:headEnd/>
            <a:tailEnd/>
          </a:ln>
        </p:spPr>
      </p:pic>
      <p:sp>
        <p:nvSpPr>
          <p:cNvPr id="15" name="TextBox 14">
            <a:extLst>
              <a:ext uri="{FF2B5EF4-FFF2-40B4-BE49-F238E27FC236}">
                <a16:creationId xmlns:a16="http://schemas.microsoft.com/office/drawing/2014/main" xmlns="" id="{C1855E7D-4E3D-37AA-B63B-326883896E06}"/>
              </a:ext>
            </a:extLst>
          </p:cNvPr>
          <p:cNvSpPr txBox="1"/>
          <p:nvPr/>
        </p:nvSpPr>
        <p:spPr>
          <a:xfrm>
            <a:off x="53009" y="1123119"/>
            <a:ext cx="12023034" cy="5878532"/>
          </a:xfrm>
          <a:prstGeom prst="rect">
            <a:avLst/>
          </a:prstGeom>
          <a:noFill/>
        </p:spPr>
        <p:txBody>
          <a:bodyPr wrap="square">
            <a:spAutoFit/>
          </a:bodyPr>
          <a:lstStyle/>
          <a:p>
            <a:pPr algn="just">
              <a:spcAft>
                <a:spcPts val="0"/>
              </a:spcAft>
              <a:defRPr/>
            </a:pPr>
            <a:r>
              <a:rPr lang="en-US" sz="2000" dirty="0">
                <a:solidFill>
                  <a:srgbClr val="000099"/>
                </a:solidFill>
                <a:latin typeface="Times New Roman" panose="02020603050405020304" pitchFamily="18" charset="0"/>
                <a:cs typeface="Times New Roman" pitchFamily="18" charset="0"/>
              </a:rPr>
              <a:t>Crop Sequence:- </a:t>
            </a:r>
            <a:r>
              <a:rPr lang="en-US" dirty="0" err="1">
                <a:solidFill>
                  <a:srgbClr val="993300"/>
                </a:solidFill>
                <a:latin typeface="Times New Roman" panose="02020603050405020304" pitchFamily="18" charset="0"/>
                <a:cs typeface="Times New Roman" pitchFamily="18" charset="0"/>
              </a:rPr>
              <a:t>Clusterbean</a:t>
            </a:r>
            <a:r>
              <a:rPr lang="en-US" dirty="0">
                <a:solidFill>
                  <a:srgbClr val="993300"/>
                </a:solidFill>
                <a:latin typeface="Times New Roman" panose="02020603050405020304" pitchFamily="18" charset="0"/>
                <a:cs typeface="Times New Roman" pitchFamily="18" charset="0"/>
              </a:rPr>
              <a:t>-Mustard; Fallow–Mustard; </a:t>
            </a:r>
            <a:r>
              <a:rPr lang="en-US" dirty="0" err="1">
                <a:solidFill>
                  <a:srgbClr val="993300"/>
                </a:solidFill>
                <a:latin typeface="Times New Roman" panose="02020603050405020304" pitchFamily="18" charset="0"/>
                <a:cs typeface="Times New Roman" pitchFamily="18" charset="0"/>
              </a:rPr>
              <a:t>Mungbean</a:t>
            </a:r>
            <a:r>
              <a:rPr lang="en-US" dirty="0">
                <a:solidFill>
                  <a:srgbClr val="993300"/>
                </a:solidFill>
                <a:latin typeface="Times New Roman" panose="02020603050405020304" pitchFamily="18" charset="0"/>
                <a:cs typeface="Times New Roman" pitchFamily="18" charset="0"/>
              </a:rPr>
              <a:t>–Mustard;  Cotton–Mustard.</a:t>
            </a:r>
          </a:p>
          <a:p>
            <a:pPr algn="just">
              <a:spcAft>
                <a:spcPts val="600"/>
              </a:spcAft>
              <a:defRPr/>
            </a:pPr>
            <a:r>
              <a:rPr lang="en-US" sz="2000" dirty="0">
                <a:solidFill>
                  <a:srgbClr val="008000"/>
                </a:solidFill>
                <a:latin typeface="Times New Roman" panose="02020603050405020304" pitchFamily="18" charset="0"/>
                <a:cs typeface="Times New Roman" pitchFamily="18" charset="0"/>
              </a:rPr>
              <a:t>Cultivation under irrigated conditions.</a:t>
            </a:r>
          </a:p>
          <a:p>
            <a:pPr marL="893763" indent="-893763" algn="just">
              <a:spcAft>
                <a:spcPts val="0"/>
              </a:spcAft>
              <a:defRPr/>
            </a:pPr>
            <a:r>
              <a:rPr lang="en-US" sz="2000" dirty="0">
                <a:solidFill>
                  <a:srgbClr val="C00000"/>
                </a:solidFill>
                <a:latin typeface="Times New Roman" panose="02020603050405020304" pitchFamily="18" charset="0"/>
                <a:cs typeface="Times New Roman" pitchFamily="18" charset="0"/>
              </a:rPr>
              <a:t>Soil type:- </a:t>
            </a:r>
            <a:r>
              <a:rPr lang="en-US" dirty="0">
                <a:solidFill>
                  <a:srgbClr val="00B0F0"/>
                </a:solidFill>
                <a:latin typeface="Times New Roman" panose="02020603050405020304" pitchFamily="18" charset="0"/>
                <a:cs typeface="Times New Roman" pitchFamily="18" charset="0"/>
              </a:rPr>
              <a:t>Sandy loam soil; </a:t>
            </a:r>
            <a:r>
              <a:rPr lang="en-US" dirty="0">
                <a:solidFill>
                  <a:srgbClr val="00B050"/>
                </a:solidFill>
                <a:latin typeface="Times New Roman" panose="02020603050405020304" pitchFamily="18" charset="0"/>
                <a:cs typeface="Times New Roman" pitchFamily="18" charset="0"/>
              </a:rPr>
              <a:t>Organic matter - 0.2 to 0.4% (Low);</a:t>
            </a:r>
            <a:r>
              <a:rPr lang="en-US" dirty="0">
                <a:solidFill>
                  <a:srgbClr val="00B0F0"/>
                </a:solidFill>
                <a:latin typeface="Times New Roman" panose="02020603050405020304" pitchFamily="18" charset="0"/>
                <a:cs typeface="Times New Roman" pitchFamily="18" charset="0"/>
              </a:rPr>
              <a:t> Phosphorus - 20 to 32 kg/ha (Medium) </a:t>
            </a:r>
            <a:r>
              <a:rPr lang="en-US" dirty="0">
                <a:solidFill>
                  <a:srgbClr val="00B050"/>
                </a:solidFill>
                <a:latin typeface="Times New Roman" panose="02020603050405020304" pitchFamily="18" charset="0"/>
                <a:cs typeface="Times New Roman" pitchFamily="18" charset="0"/>
              </a:rPr>
              <a:t>&amp; Potash - 380 to 480 kg/ha (high)</a:t>
            </a:r>
            <a:endParaRPr lang="en-US" sz="1600" dirty="0">
              <a:solidFill>
                <a:srgbClr val="00B050"/>
              </a:solidFill>
              <a:latin typeface="Times New Roman" panose="02020603050405020304" pitchFamily="18" charset="0"/>
              <a:cs typeface="Times New Roman" pitchFamily="18" charset="0"/>
            </a:endParaRPr>
          </a:p>
          <a:p>
            <a:pPr marL="893763" indent="-893763" algn="just">
              <a:spcAft>
                <a:spcPts val="0"/>
              </a:spcAft>
              <a:defRPr/>
            </a:pPr>
            <a:r>
              <a:rPr lang="en-US" sz="2000" dirty="0">
                <a:solidFill>
                  <a:srgbClr val="0000FF"/>
                </a:solidFill>
                <a:latin typeface="Times New Roman" panose="02020603050405020304" pitchFamily="18" charset="0"/>
                <a:cs typeface="Times New Roman" pitchFamily="18" charset="0"/>
              </a:rPr>
              <a:t>Weed flora : </a:t>
            </a:r>
            <a:r>
              <a:rPr lang="en-US" sz="1800" i="1" dirty="0">
                <a:solidFill>
                  <a:srgbClr val="993300"/>
                </a:solidFill>
                <a:latin typeface="Times New Roman" panose="02020603050405020304" pitchFamily="18" charset="0"/>
                <a:cs typeface="Times New Roman" pitchFamily="18" charset="0"/>
              </a:rPr>
              <a:t>Chenopodium album (</a:t>
            </a:r>
            <a:r>
              <a:rPr lang="en-US" sz="1800" i="1" dirty="0" err="1">
                <a:solidFill>
                  <a:srgbClr val="993300"/>
                </a:solidFill>
                <a:latin typeface="Times New Roman" panose="02020603050405020304" pitchFamily="18" charset="0"/>
                <a:cs typeface="Times New Roman" pitchFamily="18" charset="0"/>
              </a:rPr>
              <a:t>Bathua</a:t>
            </a:r>
            <a:r>
              <a:rPr lang="en-US" sz="1800" i="1" dirty="0">
                <a:solidFill>
                  <a:srgbClr val="993300"/>
                </a:solidFill>
                <a:latin typeface="Times New Roman" panose="02020603050405020304" pitchFamily="18" charset="0"/>
                <a:cs typeface="Times New Roman" pitchFamily="18" charset="0"/>
              </a:rPr>
              <a:t>), Chenopodium mural (</a:t>
            </a:r>
            <a:r>
              <a:rPr lang="en-US" sz="1800" i="1" dirty="0" err="1">
                <a:solidFill>
                  <a:srgbClr val="993300"/>
                </a:solidFill>
                <a:latin typeface="Times New Roman" panose="02020603050405020304" pitchFamily="18" charset="0"/>
                <a:cs typeface="Times New Roman" pitchFamily="18" charset="0"/>
              </a:rPr>
              <a:t>Kharbathua</a:t>
            </a:r>
            <a:r>
              <a:rPr lang="en-US" sz="1800" i="1" dirty="0">
                <a:solidFill>
                  <a:srgbClr val="993300"/>
                </a:solidFill>
                <a:latin typeface="Times New Roman" panose="02020603050405020304" pitchFamily="18" charset="0"/>
                <a:cs typeface="Times New Roman" pitchFamily="18" charset="0"/>
              </a:rPr>
              <a:t>), Asphodelus </a:t>
            </a:r>
            <a:r>
              <a:rPr lang="en-US" sz="1800" i="1" dirty="0" err="1">
                <a:solidFill>
                  <a:srgbClr val="993300"/>
                </a:solidFill>
                <a:latin typeface="Times New Roman" panose="02020603050405020304" pitchFamily="18" charset="0"/>
                <a:cs typeface="Times New Roman" pitchFamily="18" charset="0"/>
              </a:rPr>
              <a:t>tenuifolius</a:t>
            </a:r>
            <a:r>
              <a:rPr lang="en-US" sz="1800" i="1" dirty="0">
                <a:solidFill>
                  <a:srgbClr val="993300"/>
                </a:solidFill>
                <a:latin typeface="Times New Roman" panose="02020603050405020304" pitchFamily="18" charset="0"/>
                <a:cs typeface="Times New Roman" pitchFamily="18" charset="0"/>
              </a:rPr>
              <a:t> (</a:t>
            </a:r>
            <a:r>
              <a:rPr lang="en-US" sz="1800" i="1" dirty="0" err="1">
                <a:solidFill>
                  <a:srgbClr val="993300"/>
                </a:solidFill>
                <a:latin typeface="Times New Roman" panose="02020603050405020304" pitchFamily="18" charset="0"/>
                <a:cs typeface="Times New Roman" pitchFamily="18" charset="0"/>
              </a:rPr>
              <a:t>Pyaji</a:t>
            </a:r>
            <a:r>
              <a:rPr lang="en-US" sz="1800" i="1" dirty="0">
                <a:solidFill>
                  <a:srgbClr val="993300"/>
                </a:solidFill>
                <a:latin typeface="Times New Roman" panose="02020603050405020304" pitchFamily="18" charset="0"/>
                <a:cs typeface="Times New Roman" pitchFamily="18" charset="0"/>
              </a:rPr>
              <a:t>), Anagallis arvensis (Krishan </a:t>
            </a:r>
            <a:r>
              <a:rPr lang="en-US" sz="1800" i="1" dirty="0" err="1">
                <a:solidFill>
                  <a:srgbClr val="993300"/>
                </a:solidFill>
                <a:latin typeface="Times New Roman" panose="02020603050405020304" pitchFamily="18" charset="0"/>
                <a:cs typeface="Times New Roman" pitchFamily="18" charset="0"/>
              </a:rPr>
              <a:t>neel</a:t>
            </a:r>
            <a:r>
              <a:rPr lang="en-US" sz="1800" i="1" dirty="0">
                <a:solidFill>
                  <a:srgbClr val="993300"/>
                </a:solidFill>
                <a:latin typeface="Times New Roman" panose="02020603050405020304" pitchFamily="18" charset="0"/>
                <a:cs typeface="Times New Roman" pitchFamily="18" charset="0"/>
              </a:rPr>
              <a:t>), Convolvulus arvensis (</a:t>
            </a:r>
            <a:r>
              <a:rPr lang="en-US" sz="1800" i="1" dirty="0" err="1">
                <a:solidFill>
                  <a:srgbClr val="993300"/>
                </a:solidFill>
                <a:latin typeface="Times New Roman" panose="02020603050405020304" pitchFamily="18" charset="0"/>
                <a:cs typeface="Times New Roman" pitchFamily="18" charset="0"/>
              </a:rPr>
              <a:t>Hirankhuri</a:t>
            </a:r>
            <a:r>
              <a:rPr lang="en-US" sz="1800" i="1" dirty="0">
                <a:solidFill>
                  <a:srgbClr val="993300"/>
                </a:solidFill>
                <a:latin typeface="Times New Roman" panose="02020603050405020304" pitchFamily="18" charset="0"/>
                <a:cs typeface="Times New Roman" pitchFamily="18" charset="0"/>
              </a:rPr>
              <a:t>).</a:t>
            </a:r>
            <a:endParaRPr lang="en-US" i="1" dirty="0">
              <a:solidFill>
                <a:srgbClr val="993300"/>
              </a:solidFill>
              <a:latin typeface="Times New Roman" panose="02020603050405020304" pitchFamily="18" charset="0"/>
              <a:cs typeface="Times New Roman" pitchFamily="18" charset="0"/>
            </a:endParaRPr>
          </a:p>
          <a:p>
            <a:pPr marL="2349500" indent="-2349500" algn="just">
              <a:spcAft>
                <a:spcPts val="600"/>
              </a:spcAft>
              <a:defRPr/>
            </a:pPr>
            <a:r>
              <a:rPr lang="en-US" sz="2000" dirty="0">
                <a:solidFill>
                  <a:srgbClr val="C00000"/>
                </a:solidFill>
                <a:latin typeface="Times New Roman" panose="02020603050405020304" pitchFamily="18" charset="0"/>
                <a:cs typeface="Times New Roman" pitchFamily="18" charset="0"/>
              </a:rPr>
              <a:t>Major insects : </a:t>
            </a:r>
            <a:r>
              <a:rPr lang="en-US" sz="1800" i="1" dirty="0">
                <a:solidFill>
                  <a:srgbClr val="00B0F0"/>
                </a:solidFill>
                <a:latin typeface="Times New Roman" panose="02020603050405020304" pitchFamily="18" charset="0"/>
                <a:cs typeface="Times New Roman" pitchFamily="18" charset="0"/>
              </a:rPr>
              <a:t>Painted bug &amp; Aphids.</a:t>
            </a:r>
            <a:endParaRPr lang="en-US" i="1" dirty="0">
              <a:solidFill>
                <a:srgbClr val="00B0F0"/>
              </a:solidFill>
              <a:latin typeface="Times New Roman" panose="02020603050405020304" pitchFamily="18" charset="0"/>
              <a:cs typeface="Times New Roman" pitchFamily="18" charset="0"/>
            </a:endParaRPr>
          </a:p>
          <a:p>
            <a:pPr marL="2349500" indent="-2349500" algn="just">
              <a:spcAft>
                <a:spcPts val="600"/>
              </a:spcAft>
              <a:defRPr/>
            </a:pPr>
            <a:r>
              <a:rPr lang="en-US" sz="2000" dirty="0">
                <a:solidFill>
                  <a:srgbClr val="008000"/>
                </a:solidFill>
                <a:latin typeface="Times New Roman" panose="02020603050405020304" pitchFamily="18" charset="0"/>
                <a:cs typeface="Times New Roman" pitchFamily="18" charset="0"/>
              </a:rPr>
              <a:t>Major diseases : </a:t>
            </a:r>
            <a:r>
              <a:rPr lang="en-US" sz="2000" i="1" dirty="0">
                <a:solidFill>
                  <a:srgbClr val="FF0000"/>
                </a:solidFill>
                <a:latin typeface="Times New Roman" panose="02020603050405020304" pitchFamily="18" charset="0"/>
                <a:cs typeface="Times New Roman" pitchFamily="18" charset="0"/>
              </a:rPr>
              <a:t>Sclerotinia (Sclerotinia </a:t>
            </a:r>
            <a:r>
              <a:rPr lang="en-US" sz="2000" i="1" dirty="0" err="1">
                <a:solidFill>
                  <a:srgbClr val="FF0000"/>
                </a:solidFill>
                <a:latin typeface="Times New Roman" panose="02020603050405020304" pitchFamily="18" charset="0"/>
                <a:cs typeface="Times New Roman" pitchFamily="18" charset="0"/>
              </a:rPr>
              <a:t>sclerotiorum</a:t>
            </a:r>
            <a:r>
              <a:rPr lang="en-US" sz="2000" i="1" dirty="0">
                <a:solidFill>
                  <a:srgbClr val="FF0000"/>
                </a:solidFill>
                <a:latin typeface="Times New Roman" panose="02020603050405020304" pitchFamily="18" charset="0"/>
                <a:cs typeface="Times New Roman" pitchFamily="18" charset="0"/>
              </a:rPr>
              <a:t>)stem rot disease, White rust (</a:t>
            </a:r>
            <a:r>
              <a:rPr lang="en-US" sz="2000" i="1" dirty="0" err="1">
                <a:solidFill>
                  <a:srgbClr val="FF0000"/>
                </a:solidFill>
                <a:latin typeface="Times New Roman" panose="02020603050405020304" pitchFamily="18" charset="0"/>
                <a:cs typeface="Times New Roman" pitchFamily="18" charset="0"/>
              </a:rPr>
              <a:t>Albugo</a:t>
            </a:r>
            <a:r>
              <a:rPr lang="en-US" sz="2000" i="1" dirty="0">
                <a:solidFill>
                  <a:srgbClr val="FF0000"/>
                </a:solidFill>
                <a:latin typeface="Times New Roman" panose="02020603050405020304" pitchFamily="18" charset="0"/>
                <a:cs typeface="Times New Roman" pitchFamily="18" charset="0"/>
              </a:rPr>
              <a:t> </a:t>
            </a:r>
            <a:r>
              <a:rPr lang="en-US" sz="2000" i="1" dirty="0" err="1">
                <a:solidFill>
                  <a:srgbClr val="FF0000"/>
                </a:solidFill>
                <a:latin typeface="Times New Roman" panose="02020603050405020304" pitchFamily="18" charset="0"/>
                <a:cs typeface="Times New Roman" pitchFamily="18" charset="0"/>
              </a:rPr>
              <a:t>candidan</a:t>
            </a:r>
            <a:r>
              <a:rPr lang="en-US" sz="2000" i="1" dirty="0">
                <a:solidFill>
                  <a:srgbClr val="FF0000"/>
                </a:solidFill>
                <a:latin typeface="Times New Roman" panose="02020603050405020304" pitchFamily="18" charset="0"/>
                <a:cs typeface="Times New Roman" pitchFamily="18" charset="0"/>
              </a:rPr>
              <a:t>)</a:t>
            </a:r>
            <a:r>
              <a:rPr lang="en-US" i="1" dirty="0">
                <a:solidFill>
                  <a:srgbClr val="FF0000"/>
                </a:solidFill>
                <a:latin typeface="Times New Roman" panose="02020603050405020304" pitchFamily="18" charset="0"/>
                <a:cs typeface="Times New Roman" pitchFamily="18" charset="0"/>
              </a:rPr>
              <a:t>.</a:t>
            </a:r>
          </a:p>
          <a:p>
            <a:pPr marL="2349500" indent="-2349500" algn="just">
              <a:spcAft>
                <a:spcPts val="600"/>
              </a:spcAf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Technological package demonstrated:-</a:t>
            </a:r>
          </a:p>
          <a:p>
            <a:pPr marL="285750" indent="-285750" algn="just">
              <a:buFont typeface="Wingdings" panose="05000000000000000000" pitchFamily="2" charset="2"/>
              <a:buChar char="Ø"/>
            </a:pPr>
            <a:r>
              <a:rPr lang="en-US" altLang="en-US" sz="1800" dirty="0">
                <a:solidFill>
                  <a:srgbClr val="00B050"/>
                </a:solidFill>
                <a:latin typeface="Times New Roman" panose="02020603050405020304" pitchFamily="18" charset="0"/>
                <a:cs typeface="Times New Roman" panose="02020603050405020304" pitchFamily="18" charset="0"/>
              </a:rPr>
              <a:t>Spacing: 45 X 10-15 cm</a:t>
            </a:r>
          </a:p>
          <a:p>
            <a:pPr marL="285750" indent="-285750" algn="just">
              <a:buFont typeface="Wingdings" panose="05000000000000000000" pitchFamily="2" charset="2"/>
              <a:buChar char="Ø"/>
            </a:pPr>
            <a:r>
              <a:rPr lang="en-US" altLang="en-US" sz="1800" dirty="0">
                <a:solidFill>
                  <a:srgbClr val="00B050"/>
                </a:solidFill>
                <a:latin typeface="Times New Roman" panose="02020603050405020304" pitchFamily="18" charset="0"/>
                <a:cs typeface="Times New Roman" panose="02020603050405020304" pitchFamily="18" charset="0"/>
              </a:rPr>
              <a:t>Sowing time:- Month of October</a:t>
            </a:r>
          </a:p>
          <a:p>
            <a:pPr marL="285750" indent="-285750" algn="just">
              <a:buFont typeface="Wingdings" panose="05000000000000000000" pitchFamily="2" charset="2"/>
              <a:buChar char="Ø"/>
            </a:pPr>
            <a:r>
              <a:rPr lang="en-US" altLang="en-US" sz="1800" dirty="0">
                <a:solidFill>
                  <a:srgbClr val="0000FF"/>
                </a:solidFill>
                <a:latin typeface="Times New Roman" panose="02020603050405020304" pitchFamily="18" charset="0"/>
                <a:cs typeface="Times New Roman" panose="02020603050405020304" pitchFamily="18" charset="0"/>
              </a:rPr>
              <a:t>Recommended seed rate:- 2.0 kg per hectare</a:t>
            </a:r>
          </a:p>
          <a:p>
            <a:pPr marL="285750" indent="-285750" algn="just">
              <a:buFont typeface="Wingdings" panose="05000000000000000000" pitchFamily="2" charset="2"/>
              <a:buChar char="Ø"/>
            </a:pPr>
            <a:r>
              <a:rPr lang="en-US" altLang="en-US" sz="1800" dirty="0">
                <a:solidFill>
                  <a:srgbClr val="C00000"/>
                </a:solidFill>
                <a:latin typeface="Times New Roman" panose="02020603050405020304" pitchFamily="18" charset="0"/>
                <a:cs typeface="Times New Roman" panose="02020603050405020304" pitchFamily="18" charset="0"/>
              </a:rPr>
              <a:t>Seed treatment :- </a:t>
            </a:r>
            <a:r>
              <a:rPr lang="en-US" altLang="en-US" sz="1800" dirty="0" err="1">
                <a:solidFill>
                  <a:srgbClr val="C00000"/>
                </a:solidFill>
                <a:latin typeface="Times New Roman" panose="02020603050405020304" pitchFamily="18" charset="0"/>
                <a:cs typeface="Times New Roman" panose="02020603050405020304" pitchFamily="18" charset="0"/>
              </a:rPr>
              <a:t>Metalexil</a:t>
            </a:r>
            <a:r>
              <a:rPr lang="en-US" altLang="en-US" sz="1800" dirty="0">
                <a:solidFill>
                  <a:srgbClr val="C00000"/>
                </a:solidFill>
                <a:latin typeface="Times New Roman" panose="02020603050405020304" pitchFamily="18" charset="0"/>
                <a:cs typeface="Times New Roman" panose="02020603050405020304" pitchFamily="18" charset="0"/>
              </a:rPr>
              <a:t> 35 SD @ 6 g per kg of seed &amp; </a:t>
            </a:r>
            <a:r>
              <a:rPr lang="en-US" altLang="en-US" sz="1800" dirty="0" err="1">
                <a:solidFill>
                  <a:srgbClr val="C00000"/>
                </a:solidFill>
                <a:latin typeface="Times New Roman" panose="02020603050405020304" pitchFamily="18" charset="0"/>
                <a:cs typeface="Times New Roman" panose="02020603050405020304" pitchFamily="18" charset="0"/>
              </a:rPr>
              <a:t>Imidachloprid</a:t>
            </a:r>
            <a:r>
              <a:rPr lang="en-US" altLang="en-US" sz="1800" dirty="0">
                <a:solidFill>
                  <a:srgbClr val="C00000"/>
                </a:solidFill>
                <a:latin typeface="Times New Roman" panose="02020603050405020304" pitchFamily="18" charset="0"/>
                <a:cs typeface="Times New Roman" panose="02020603050405020304" pitchFamily="18" charset="0"/>
              </a:rPr>
              <a:t> 48% FS @ 5 ml per kg of seed </a:t>
            </a:r>
          </a:p>
          <a:p>
            <a:pPr marL="285750" indent="-285750" algn="just">
              <a:buFont typeface="Wingdings" panose="05000000000000000000" pitchFamily="2" charset="2"/>
              <a:buChar char="Ø"/>
            </a:pPr>
            <a:r>
              <a:rPr lang="en-US" altLang="en-US" sz="1800" dirty="0">
                <a:solidFill>
                  <a:srgbClr val="00B050"/>
                </a:solidFill>
                <a:latin typeface="Times New Roman" panose="02020603050405020304" pitchFamily="18" charset="0"/>
                <a:cs typeface="Times New Roman" panose="02020603050405020304" pitchFamily="18" charset="0"/>
              </a:rPr>
              <a:t>Balance use of </a:t>
            </a:r>
            <a:r>
              <a:rPr lang="en-US" altLang="en-US" sz="1800" dirty="0" err="1">
                <a:solidFill>
                  <a:srgbClr val="00B050"/>
                </a:solidFill>
                <a:latin typeface="Times New Roman" panose="02020603050405020304" pitchFamily="18" charset="0"/>
                <a:cs typeface="Times New Roman" panose="02020603050405020304" pitchFamily="18" charset="0"/>
              </a:rPr>
              <a:t>of</a:t>
            </a:r>
            <a:r>
              <a:rPr lang="en-US" altLang="en-US" sz="1800" dirty="0">
                <a:solidFill>
                  <a:srgbClr val="00B050"/>
                </a:solidFill>
                <a:latin typeface="Times New Roman" panose="02020603050405020304" pitchFamily="18" charset="0"/>
                <a:cs typeface="Times New Roman" panose="02020603050405020304" pitchFamily="18" charset="0"/>
              </a:rPr>
              <a:t> fertilizers: - 80 kg N</a:t>
            </a:r>
            <a:r>
              <a:rPr lang="en-US" altLang="en-US" sz="1800" baseline="-25000" dirty="0">
                <a:solidFill>
                  <a:srgbClr val="00B050"/>
                </a:solidFill>
                <a:latin typeface="Times New Roman" panose="02020603050405020304" pitchFamily="18" charset="0"/>
                <a:cs typeface="Times New Roman" panose="02020603050405020304" pitchFamily="18" charset="0"/>
              </a:rPr>
              <a:t>2</a:t>
            </a:r>
            <a:r>
              <a:rPr lang="en-US" altLang="en-US" sz="1800" dirty="0">
                <a:solidFill>
                  <a:srgbClr val="00B050"/>
                </a:solidFill>
                <a:latin typeface="Times New Roman" panose="02020603050405020304" pitchFamily="18" charset="0"/>
                <a:cs typeface="Times New Roman" panose="02020603050405020304" pitchFamily="18" charset="0"/>
              </a:rPr>
              <a:t> &amp; 40 kg P</a:t>
            </a:r>
            <a:r>
              <a:rPr lang="en-US" altLang="en-US" sz="1800" baseline="-25000" dirty="0">
                <a:solidFill>
                  <a:srgbClr val="00B050"/>
                </a:solidFill>
                <a:latin typeface="Times New Roman" panose="02020603050405020304" pitchFamily="18" charset="0"/>
                <a:cs typeface="Times New Roman" panose="02020603050405020304" pitchFamily="18" charset="0"/>
              </a:rPr>
              <a:t>2</a:t>
            </a:r>
            <a:r>
              <a:rPr lang="en-US" altLang="en-US" sz="1800" dirty="0">
                <a:solidFill>
                  <a:srgbClr val="00B050"/>
                </a:solidFill>
                <a:latin typeface="Times New Roman" panose="02020603050405020304" pitchFamily="18" charset="0"/>
                <a:cs typeface="Times New Roman" panose="02020603050405020304" pitchFamily="18" charset="0"/>
              </a:rPr>
              <a:t>O</a:t>
            </a:r>
            <a:r>
              <a:rPr lang="en-US" altLang="en-US" sz="1800" baseline="-25000" dirty="0">
                <a:solidFill>
                  <a:srgbClr val="00B050"/>
                </a:solidFill>
                <a:latin typeface="Times New Roman" panose="02020603050405020304" pitchFamily="18" charset="0"/>
                <a:cs typeface="Times New Roman" panose="02020603050405020304" pitchFamily="18" charset="0"/>
              </a:rPr>
              <a:t>5</a:t>
            </a:r>
            <a:r>
              <a:rPr lang="en-US" altLang="en-US" sz="1800" dirty="0">
                <a:solidFill>
                  <a:srgbClr val="00B050"/>
                </a:solidFill>
                <a:latin typeface="Times New Roman" panose="02020603050405020304" pitchFamily="18" charset="0"/>
                <a:cs typeface="Times New Roman" panose="02020603050405020304" pitchFamily="18" charset="0"/>
              </a:rPr>
              <a:t> per hectare </a:t>
            </a:r>
            <a:r>
              <a:rPr lang="en-US" altLang="en-US" sz="1200" dirty="0">
                <a:solidFill>
                  <a:srgbClr val="00B050"/>
                </a:solidFill>
                <a:latin typeface="Times New Roman" panose="02020603050405020304" pitchFamily="18" charset="0"/>
                <a:cs typeface="Times New Roman" panose="02020603050405020304" pitchFamily="18" charset="0"/>
              </a:rPr>
              <a:t>(basal as well as Top dressing)</a:t>
            </a:r>
            <a:endParaRPr lang="en-US" altLang="en-US" sz="1800" dirty="0">
              <a:solidFill>
                <a:srgbClr val="00B05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altLang="en-US" sz="1800" dirty="0">
                <a:solidFill>
                  <a:srgbClr val="0000FF"/>
                </a:solidFill>
                <a:latin typeface="Times New Roman" panose="02020603050405020304" pitchFamily="18" charset="0"/>
                <a:cs typeface="Times New Roman" panose="02020603050405020304" pitchFamily="18" charset="0"/>
              </a:rPr>
              <a:t>Use of bio inoculant: - NPK consortia @ 2.5 lit/ha.</a:t>
            </a:r>
          </a:p>
          <a:p>
            <a:pPr marL="285750" indent="-285750" algn="just">
              <a:buFont typeface="Wingdings" panose="05000000000000000000" pitchFamily="2" charset="2"/>
              <a:buChar char="Ø"/>
            </a:pPr>
            <a:r>
              <a:rPr lang="en-US" altLang="en-US" sz="1800" dirty="0">
                <a:solidFill>
                  <a:srgbClr val="C00000"/>
                </a:solidFill>
                <a:latin typeface="Times New Roman" panose="02020603050405020304" pitchFamily="18" charset="0"/>
                <a:cs typeface="Times New Roman" panose="02020603050405020304" pitchFamily="18" charset="0"/>
              </a:rPr>
              <a:t>Use of herbicide: - Pendimethalin 38.7% CS @ 750ml </a:t>
            </a:r>
            <a:r>
              <a:rPr lang="en-US" altLang="en-US" sz="1800" dirty="0" err="1">
                <a:solidFill>
                  <a:srgbClr val="C00000"/>
                </a:solidFill>
                <a:latin typeface="Times New Roman" panose="02020603050405020304" pitchFamily="18" charset="0"/>
                <a:cs typeface="Times New Roman" panose="02020603050405020304" pitchFamily="18" charset="0"/>
              </a:rPr>
              <a:t>a.i.</a:t>
            </a:r>
            <a:r>
              <a:rPr lang="en-US" altLang="en-US" sz="1800" dirty="0">
                <a:solidFill>
                  <a:srgbClr val="C00000"/>
                </a:solidFill>
                <a:latin typeface="Times New Roman" panose="02020603050405020304" pitchFamily="18" charset="0"/>
                <a:cs typeface="Times New Roman" panose="02020603050405020304" pitchFamily="18" charset="0"/>
              </a:rPr>
              <a:t> per hectare.</a:t>
            </a:r>
          </a:p>
          <a:p>
            <a:pPr marL="285750" indent="-285750" algn="just">
              <a:buFont typeface="Wingdings" panose="05000000000000000000" pitchFamily="2" charset="2"/>
              <a:buChar char="Ø"/>
            </a:pPr>
            <a:r>
              <a:rPr lang="en-US" altLang="en-US" sz="1800" dirty="0">
                <a:solidFill>
                  <a:srgbClr val="00B050"/>
                </a:solidFill>
                <a:latin typeface="Times New Roman" panose="02020603050405020304" pitchFamily="18" charset="0"/>
                <a:cs typeface="Times New Roman" panose="02020603050405020304" pitchFamily="18" charset="0"/>
              </a:rPr>
              <a:t>Use of PP measures :- Two spray of fungicide {1</a:t>
            </a:r>
            <a:r>
              <a:rPr lang="en-US" altLang="en-US" sz="1800" baseline="30000" dirty="0">
                <a:solidFill>
                  <a:srgbClr val="00B050"/>
                </a:solidFill>
                <a:latin typeface="Times New Roman" panose="02020603050405020304" pitchFamily="18" charset="0"/>
                <a:cs typeface="Times New Roman" panose="02020603050405020304" pitchFamily="18" charset="0"/>
              </a:rPr>
              <a:t>st</a:t>
            </a:r>
            <a:r>
              <a:rPr lang="en-US" altLang="en-US" sz="1800" dirty="0">
                <a:solidFill>
                  <a:srgbClr val="00B050"/>
                </a:solidFill>
                <a:latin typeface="Times New Roman" panose="02020603050405020304" pitchFamily="18" charset="0"/>
                <a:cs typeface="Times New Roman" panose="02020603050405020304" pitchFamily="18" charset="0"/>
              </a:rPr>
              <a:t>  spray with </a:t>
            </a:r>
            <a:r>
              <a:rPr lang="en-US" altLang="en-US" sz="1800" dirty="0" err="1">
                <a:solidFill>
                  <a:srgbClr val="00B050"/>
                </a:solidFill>
                <a:latin typeface="Times New Roman" panose="02020603050405020304" pitchFamily="18" charset="0"/>
                <a:cs typeface="Times New Roman" panose="02020603050405020304" pitchFamily="18" charset="0"/>
              </a:rPr>
              <a:t>Redomil</a:t>
            </a:r>
            <a:r>
              <a:rPr lang="en-US" altLang="en-US" sz="1800" dirty="0">
                <a:solidFill>
                  <a:srgbClr val="00B050"/>
                </a:solidFill>
                <a:latin typeface="Times New Roman" panose="02020603050405020304" pitchFamily="18" charset="0"/>
                <a:cs typeface="Times New Roman" panose="02020603050405020304" pitchFamily="18" charset="0"/>
              </a:rPr>
              <a:t> Gold (</a:t>
            </a:r>
            <a:r>
              <a:rPr lang="en-US" altLang="en-US" sz="1800" dirty="0" err="1">
                <a:solidFill>
                  <a:srgbClr val="00B050"/>
                </a:solidFill>
                <a:latin typeface="Times New Roman" panose="02020603050405020304" pitchFamily="18" charset="0"/>
                <a:cs typeface="Times New Roman" panose="02020603050405020304" pitchFamily="18" charset="0"/>
              </a:rPr>
              <a:t>Metalaxyl</a:t>
            </a:r>
            <a:r>
              <a:rPr lang="en-US" altLang="en-US" sz="1800" dirty="0">
                <a:solidFill>
                  <a:srgbClr val="00B050"/>
                </a:solidFill>
                <a:latin typeface="Times New Roman" panose="02020603050405020304" pitchFamily="18" charset="0"/>
                <a:cs typeface="Times New Roman" panose="02020603050405020304" pitchFamily="18" charset="0"/>
              </a:rPr>
              <a:t> M4 + Mancozeb 64%) @ 2gm per </a:t>
            </a:r>
            <a:r>
              <a:rPr lang="en-US" altLang="en-US" sz="1800" dirty="0" err="1">
                <a:solidFill>
                  <a:srgbClr val="00B050"/>
                </a:solidFill>
                <a:latin typeface="Times New Roman" panose="02020603050405020304" pitchFamily="18" charset="0"/>
                <a:cs typeface="Times New Roman" panose="02020603050405020304" pitchFamily="18" charset="0"/>
              </a:rPr>
              <a:t>litre</a:t>
            </a:r>
            <a:r>
              <a:rPr lang="en-US" altLang="en-US" sz="1800" dirty="0">
                <a:solidFill>
                  <a:srgbClr val="00B050"/>
                </a:solidFill>
                <a:latin typeface="Times New Roman" panose="02020603050405020304" pitchFamily="18" charset="0"/>
                <a:cs typeface="Times New Roman" panose="02020603050405020304" pitchFamily="18" charset="0"/>
              </a:rPr>
              <a:t> of water at 50 DAS and 2</a:t>
            </a:r>
            <a:r>
              <a:rPr lang="en-US" altLang="en-US" sz="1800" baseline="30000" dirty="0">
                <a:solidFill>
                  <a:srgbClr val="00B050"/>
                </a:solidFill>
                <a:latin typeface="Times New Roman" panose="02020603050405020304" pitchFamily="18" charset="0"/>
                <a:cs typeface="Times New Roman" panose="02020603050405020304" pitchFamily="18" charset="0"/>
              </a:rPr>
              <a:t>nd</a:t>
            </a:r>
            <a:r>
              <a:rPr lang="en-US" altLang="en-US" sz="1800" dirty="0">
                <a:solidFill>
                  <a:srgbClr val="00B050"/>
                </a:solidFill>
                <a:latin typeface="Times New Roman" panose="02020603050405020304" pitchFamily="18" charset="0"/>
                <a:cs typeface="Times New Roman" panose="02020603050405020304" pitchFamily="18" charset="0"/>
              </a:rPr>
              <a:t> spray with SAAF (Carbendazim 12% + Mancozeb 63% WP) @ 2gm per </a:t>
            </a:r>
            <a:r>
              <a:rPr lang="en-US" altLang="en-US" sz="1800" dirty="0" err="1">
                <a:solidFill>
                  <a:srgbClr val="00B050"/>
                </a:solidFill>
                <a:latin typeface="Times New Roman" panose="02020603050405020304" pitchFamily="18" charset="0"/>
                <a:cs typeface="Times New Roman" panose="02020603050405020304" pitchFamily="18" charset="0"/>
              </a:rPr>
              <a:t>litre</a:t>
            </a:r>
            <a:r>
              <a:rPr lang="en-US" altLang="en-US" sz="1800" dirty="0">
                <a:solidFill>
                  <a:srgbClr val="00B050"/>
                </a:solidFill>
                <a:latin typeface="Times New Roman" panose="02020603050405020304" pitchFamily="18" charset="0"/>
                <a:cs typeface="Times New Roman" panose="02020603050405020304" pitchFamily="18" charset="0"/>
              </a:rPr>
              <a:t> of water at 65 DAS</a:t>
            </a:r>
          </a:p>
        </p:txBody>
      </p:sp>
      <p:sp>
        <p:nvSpPr>
          <p:cNvPr id="9" name="TextBox 11">
            <a:extLst>
              <a:ext uri="{FF2B5EF4-FFF2-40B4-BE49-F238E27FC236}">
                <a16:creationId xmlns:a16="http://schemas.microsoft.com/office/drawing/2014/main" xmlns="" id="{FDC6E6AE-6D07-ECE6-71A3-D9AAA8429A66}"/>
              </a:ext>
            </a:extLst>
          </p:cNvPr>
          <p:cNvSpPr txBox="1">
            <a:spLocks noChangeArrowheads="1"/>
          </p:cNvSpPr>
          <p:nvPr/>
        </p:nvSpPr>
        <p:spPr bwMode="auto">
          <a:xfrm>
            <a:off x="852733" y="622990"/>
            <a:ext cx="1857368"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Crop – Mustard </a:t>
            </a:r>
          </a:p>
        </p:txBody>
      </p:sp>
      <p:sp>
        <p:nvSpPr>
          <p:cNvPr id="10" name="TextBox 12">
            <a:extLst>
              <a:ext uri="{FF2B5EF4-FFF2-40B4-BE49-F238E27FC236}">
                <a16:creationId xmlns:a16="http://schemas.microsoft.com/office/drawing/2014/main" xmlns="" id="{7BB9F8DD-F988-2E47-FC71-E92A984BCFA7}"/>
              </a:ext>
            </a:extLst>
          </p:cNvPr>
          <p:cNvSpPr txBox="1">
            <a:spLocks noChangeArrowheads="1"/>
          </p:cNvSpPr>
          <p:nvPr/>
        </p:nvSpPr>
        <p:spPr bwMode="auto">
          <a:xfrm>
            <a:off x="2852267" y="622990"/>
            <a:ext cx="2044534"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Variety  – RH- 725</a:t>
            </a:r>
          </a:p>
        </p:txBody>
      </p:sp>
      <p:sp>
        <p:nvSpPr>
          <p:cNvPr id="11" name="TextBox 12">
            <a:extLst>
              <a:ext uri="{FF2B5EF4-FFF2-40B4-BE49-F238E27FC236}">
                <a16:creationId xmlns:a16="http://schemas.microsoft.com/office/drawing/2014/main" xmlns="" id="{36890644-17D0-C3E3-61AE-D1653619C099}"/>
              </a:ext>
            </a:extLst>
          </p:cNvPr>
          <p:cNvSpPr txBox="1">
            <a:spLocks noChangeArrowheads="1"/>
          </p:cNvSpPr>
          <p:nvPr/>
        </p:nvSpPr>
        <p:spPr bwMode="auto">
          <a:xfrm>
            <a:off x="5149385" y="623610"/>
            <a:ext cx="2513317"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Local check – RH-8812</a:t>
            </a:r>
          </a:p>
        </p:txBody>
      </p:sp>
      <p:sp>
        <p:nvSpPr>
          <p:cNvPr id="16" name="TextBox 12">
            <a:extLst>
              <a:ext uri="{FF2B5EF4-FFF2-40B4-BE49-F238E27FC236}">
                <a16:creationId xmlns:a16="http://schemas.microsoft.com/office/drawing/2014/main" xmlns="" id="{2E43827A-A32B-194E-E13C-08C09F82CD89}"/>
              </a:ext>
            </a:extLst>
          </p:cNvPr>
          <p:cNvSpPr txBox="1">
            <a:spLocks noChangeArrowheads="1"/>
          </p:cNvSpPr>
          <p:nvPr/>
        </p:nvSpPr>
        <p:spPr bwMode="auto">
          <a:xfrm>
            <a:off x="7888608" y="626925"/>
            <a:ext cx="1375505"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Area–20 ha</a:t>
            </a:r>
          </a:p>
        </p:txBody>
      </p:sp>
      <p:sp>
        <p:nvSpPr>
          <p:cNvPr id="17" name="TextBox 12">
            <a:extLst>
              <a:ext uri="{FF2B5EF4-FFF2-40B4-BE49-F238E27FC236}">
                <a16:creationId xmlns:a16="http://schemas.microsoft.com/office/drawing/2014/main" xmlns="" id="{527B3C08-1976-FC5C-D5DF-5897372ABED6}"/>
              </a:ext>
            </a:extLst>
          </p:cNvPr>
          <p:cNvSpPr txBox="1">
            <a:spLocks noChangeArrowheads="1"/>
          </p:cNvSpPr>
          <p:nvPr/>
        </p:nvSpPr>
        <p:spPr bwMode="auto">
          <a:xfrm>
            <a:off x="9362749" y="621335"/>
            <a:ext cx="2088136"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Demonstration-50</a:t>
            </a:r>
          </a:p>
        </p:txBody>
      </p:sp>
    </p:spTree>
    <p:extLst>
      <p:ext uri="{BB962C8B-B14F-4D97-AF65-F5344CB8AC3E}">
        <p14:creationId xmlns:p14="http://schemas.microsoft.com/office/powerpoint/2010/main" xmlns="" val="145868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29817"/>
            <a:ext cx="11845159" cy="655638"/>
          </a:xfrm>
          <a:prstGeom prst="rect">
            <a:avLst/>
          </a:prstGeom>
        </p:spPr>
        <p:txBody>
          <a:bodyPr anchor="b"/>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FF0000"/>
                </a:solidFill>
                <a:effectLst/>
                <a:uLnTx/>
                <a:uFillTx/>
                <a:latin typeface="+mj-lt"/>
                <a:ea typeface="+mj-ea"/>
                <a:cs typeface="+mj-cs"/>
              </a:rPr>
              <a:t>Performance of CFLD Mustard</a:t>
            </a:r>
            <a:r>
              <a:rPr kumimoji="0" lang="en-GB" altLang="en-US" sz="2400" b="0" i="0" u="none" strike="noStrike" kern="1200" cap="none" spc="0" normalizeH="0" baseline="0" noProof="0" dirty="0">
                <a:ln>
                  <a:noFill/>
                </a:ln>
                <a:solidFill>
                  <a:srgbClr val="FF0000"/>
                </a:solidFill>
                <a:effectLst/>
                <a:uLnTx/>
                <a:uFillTx/>
                <a:latin typeface="+mj-lt"/>
                <a:ea typeface="+mj-ea"/>
                <a:cs typeface="+mj-cs"/>
              </a:rPr>
              <a:t> (Rabi-2021)</a:t>
            </a:r>
            <a:endParaRPr kumimoji="0" lang="en-US" altLang="en-US" sz="24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TextBox 18"/>
          <p:cNvSpPr txBox="1">
            <a:spLocks noChangeArrowheads="1"/>
          </p:cNvSpPr>
          <p:nvPr/>
        </p:nvSpPr>
        <p:spPr bwMode="auto">
          <a:xfrm>
            <a:off x="989726" y="625963"/>
            <a:ext cx="4008598" cy="369332"/>
          </a:xfrm>
          <a:prstGeom prst="rect">
            <a:avLst/>
          </a:prstGeom>
          <a:noFill/>
          <a:ln w="9525">
            <a:noFill/>
            <a:miter lim="800000"/>
            <a:headEnd/>
            <a:tailEnd/>
          </a:ln>
        </p:spPr>
        <p:txBody>
          <a:bodyPr wrap="none">
            <a:spAutoFit/>
          </a:bodyPr>
          <a:lstStyle/>
          <a:p>
            <a:r>
              <a:rPr lang="en-US" altLang="en-US" i="1" dirty="0"/>
              <a:t>State average yield : 15.81 q/h (2019-20)</a:t>
            </a:r>
          </a:p>
        </p:txBody>
      </p:sp>
      <p:sp>
        <p:nvSpPr>
          <p:cNvPr id="7" name="TextBox 19"/>
          <p:cNvSpPr txBox="1">
            <a:spLocks noChangeArrowheads="1"/>
          </p:cNvSpPr>
          <p:nvPr/>
        </p:nvSpPr>
        <p:spPr bwMode="auto">
          <a:xfrm>
            <a:off x="7249590" y="639422"/>
            <a:ext cx="4191212" cy="369332"/>
          </a:xfrm>
          <a:prstGeom prst="rect">
            <a:avLst/>
          </a:prstGeom>
          <a:noFill/>
          <a:ln w="9525">
            <a:noFill/>
            <a:miter lim="800000"/>
            <a:headEnd/>
            <a:tailEnd/>
          </a:ln>
        </p:spPr>
        <p:txBody>
          <a:bodyPr wrap="none">
            <a:spAutoFit/>
          </a:bodyPr>
          <a:lstStyle/>
          <a:p>
            <a:r>
              <a:rPr lang="en-US" altLang="en-US" i="1" dirty="0"/>
              <a:t>District average yield : 14.33 (2019-20) q/h</a:t>
            </a:r>
          </a:p>
        </p:txBody>
      </p:sp>
      <p:graphicFrame>
        <p:nvGraphicFramePr>
          <p:cNvPr id="8" name="Table 7"/>
          <p:cNvGraphicFramePr>
            <a:graphicFrameLocks noGrp="1"/>
          </p:cNvGraphicFramePr>
          <p:nvPr>
            <p:extLst>
              <p:ext uri="{D42A27DB-BD31-4B8C-83A1-F6EECF244321}">
                <p14:modId xmlns:p14="http://schemas.microsoft.com/office/powerpoint/2010/main" xmlns="" val="4246539588"/>
              </p:ext>
            </p:extLst>
          </p:nvPr>
        </p:nvGraphicFramePr>
        <p:xfrm>
          <a:off x="152398" y="1027255"/>
          <a:ext cx="11829394" cy="1554540"/>
        </p:xfrm>
        <a:graphic>
          <a:graphicData uri="http://schemas.openxmlformats.org/drawingml/2006/table">
            <a:tbl>
              <a:tblPr firstRow="1" bandRow="1">
                <a:tableStyleId>{BDBED569-4797-4DF1-A0F4-6AAB3CD982D8}</a:tableStyleId>
              </a:tblPr>
              <a:tblGrid>
                <a:gridCol w="2365879">
                  <a:extLst>
                    <a:ext uri="{9D8B030D-6E8A-4147-A177-3AD203B41FA5}">
                      <a16:colId xmlns:a16="http://schemas.microsoft.com/office/drawing/2014/main" xmlns="" val="20000"/>
                    </a:ext>
                  </a:extLst>
                </a:gridCol>
                <a:gridCol w="2365879">
                  <a:extLst>
                    <a:ext uri="{9D8B030D-6E8A-4147-A177-3AD203B41FA5}">
                      <a16:colId xmlns:a16="http://schemas.microsoft.com/office/drawing/2014/main" xmlns="" val="20001"/>
                    </a:ext>
                  </a:extLst>
                </a:gridCol>
                <a:gridCol w="1805539">
                  <a:extLst>
                    <a:ext uri="{9D8B030D-6E8A-4147-A177-3AD203B41FA5}">
                      <a16:colId xmlns:a16="http://schemas.microsoft.com/office/drawing/2014/main" xmlns="" val="20002"/>
                    </a:ext>
                  </a:extLst>
                </a:gridCol>
                <a:gridCol w="2697932">
                  <a:extLst>
                    <a:ext uri="{9D8B030D-6E8A-4147-A177-3AD203B41FA5}">
                      <a16:colId xmlns:a16="http://schemas.microsoft.com/office/drawing/2014/main" xmlns="" val="20003"/>
                    </a:ext>
                  </a:extLst>
                </a:gridCol>
                <a:gridCol w="2594165">
                  <a:extLst>
                    <a:ext uri="{9D8B030D-6E8A-4147-A177-3AD203B41FA5}">
                      <a16:colId xmlns:a16="http://schemas.microsoft.com/office/drawing/2014/main" xmlns="" val="20004"/>
                    </a:ext>
                  </a:extLst>
                </a:gridCol>
              </a:tblGrid>
              <a:tr h="4572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800" dirty="0">
                          <a:latin typeface="+mn-lt"/>
                          <a:cs typeface="Arial" pitchFamily="34" charset="0"/>
                        </a:rPr>
                        <a:t>Yield (q/ha)</a:t>
                      </a:r>
                    </a:p>
                  </a:txBody>
                  <a:tcPr marT="45730" marB="4573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dirty="0">
                          <a:latin typeface="+mn-lt"/>
                          <a:cs typeface="Arial" pitchFamily="34" charset="0"/>
                        </a:rPr>
                        <a:t>% Increase  in yield</a:t>
                      </a:r>
                    </a:p>
                  </a:txBody>
                  <a:tcPr marT="45730" marB="45730"/>
                </a:tc>
                <a:extLst>
                  <a:ext uri="{0D108BD9-81ED-4DB2-BD59-A6C34878D82A}">
                    <a16:rowId xmlns:a16="http://schemas.microsoft.com/office/drawing/2014/main" xmlns="" val="10000"/>
                  </a:ext>
                </a:extLst>
              </a:tr>
              <a:tr h="457200">
                <a:tc>
                  <a:txBody>
                    <a:bodyPr/>
                    <a:lstStyle/>
                    <a:p>
                      <a:pPr algn="ctr"/>
                      <a:r>
                        <a:rPr lang="en-IN" sz="2800" dirty="0">
                          <a:latin typeface="+mn-lt"/>
                          <a:cs typeface="Arial" pitchFamily="34" charset="0"/>
                        </a:rPr>
                        <a:t>High.</a:t>
                      </a:r>
                    </a:p>
                  </a:txBody>
                  <a:tcPr marT="45730" marB="45730"/>
                </a:tc>
                <a:tc>
                  <a:txBody>
                    <a:bodyPr/>
                    <a:lstStyle/>
                    <a:p>
                      <a:pPr algn="ctr"/>
                      <a:r>
                        <a:rPr lang="en-IN" sz="2800" dirty="0">
                          <a:latin typeface="+mn-lt"/>
                          <a:cs typeface="Arial" pitchFamily="34" charset="0"/>
                        </a:rPr>
                        <a:t>Min.</a:t>
                      </a:r>
                    </a:p>
                  </a:txBody>
                  <a:tcPr marT="45730" marB="45730"/>
                </a:tc>
                <a:tc>
                  <a:txBody>
                    <a:bodyPr/>
                    <a:lstStyle/>
                    <a:p>
                      <a:pPr algn="ctr"/>
                      <a:r>
                        <a:rPr lang="en-IN" sz="2800" dirty="0">
                          <a:latin typeface="+mn-lt"/>
                          <a:cs typeface="Arial" pitchFamily="34" charset="0"/>
                        </a:rPr>
                        <a:t>Av.</a:t>
                      </a:r>
                    </a:p>
                  </a:txBody>
                  <a:tcPr marT="45730" marB="45730"/>
                </a:tc>
                <a:tc>
                  <a:txBody>
                    <a:bodyPr/>
                    <a:lstStyle/>
                    <a:p>
                      <a:pPr algn="ctr"/>
                      <a:r>
                        <a:rPr lang="en-IN" sz="2800" dirty="0">
                          <a:latin typeface="+mn-lt"/>
                          <a:cs typeface="Arial" pitchFamily="34" charset="0"/>
                        </a:rPr>
                        <a:t>Local check</a:t>
                      </a:r>
                    </a:p>
                  </a:txBody>
                  <a:tcPr marT="45730" marB="4573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a:latin typeface="Arial" pitchFamily="34" charset="0"/>
                        <a:cs typeface="Arial" pitchFamily="34" charset="0"/>
                      </a:endParaRPr>
                    </a:p>
                  </a:txBody>
                  <a:tcPr/>
                </a:tc>
                <a:extLst>
                  <a:ext uri="{0D108BD9-81ED-4DB2-BD59-A6C34878D82A}">
                    <a16:rowId xmlns:a16="http://schemas.microsoft.com/office/drawing/2014/main" xmlns="" val="10001"/>
                  </a:ext>
                </a:extLst>
              </a:tr>
              <a:tr h="457200">
                <a:tc>
                  <a:txBody>
                    <a:bodyPr/>
                    <a:lstStyle/>
                    <a:p>
                      <a:pPr algn="ctr"/>
                      <a:r>
                        <a:rPr lang="en-IN" sz="2800" dirty="0">
                          <a:latin typeface="+mn-lt"/>
                          <a:cs typeface="Arial" pitchFamily="34" charset="0"/>
                        </a:rPr>
                        <a:t>23.96</a:t>
                      </a:r>
                    </a:p>
                  </a:txBody>
                  <a:tcPr marT="45730" marB="45730"/>
                </a:tc>
                <a:tc>
                  <a:txBody>
                    <a:bodyPr/>
                    <a:lstStyle/>
                    <a:p>
                      <a:pPr algn="ctr"/>
                      <a:r>
                        <a:rPr lang="en-IN" sz="2800" dirty="0">
                          <a:latin typeface="+mn-lt"/>
                          <a:cs typeface="Arial" pitchFamily="34" charset="0"/>
                        </a:rPr>
                        <a:t>19.05</a:t>
                      </a:r>
                    </a:p>
                  </a:txBody>
                  <a:tcPr marT="45730" marB="45730"/>
                </a:tc>
                <a:tc>
                  <a:txBody>
                    <a:bodyPr/>
                    <a:lstStyle/>
                    <a:p>
                      <a:pPr algn="ctr"/>
                      <a:r>
                        <a:rPr lang="en-IN" sz="2800" dirty="0">
                          <a:latin typeface="+mn-lt"/>
                          <a:cs typeface="Arial" pitchFamily="34" charset="0"/>
                        </a:rPr>
                        <a:t>21.31</a:t>
                      </a:r>
                    </a:p>
                  </a:txBody>
                  <a:tcPr marT="45730" marB="45730"/>
                </a:tc>
                <a:tc>
                  <a:txBody>
                    <a:bodyPr/>
                    <a:lstStyle/>
                    <a:p>
                      <a:pPr algn="ctr"/>
                      <a:r>
                        <a:rPr lang="en-IN" sz="2800" dirty="0">
                          <a:latin typeface="+mn-lt"/>
                          <a:cs typeface="Arial" pitchFamily="34" charset="0"/>
                        </a:rPr>
                        <a:t>18.06</a:t>
                      </a:r>
                    </a:p>
                  </a:txBody>
                  <a:tcPr marT="45730" marB="45730"/>
                </a:tc>
                <a:tc>
                  <a:txBody>
                    <a:bodyPr/>
                    <a:lstStyle/>
                    <a:p>
                      <a:pPr algn="ctr"/>
                      <a:r>
                        <a:rPr lang="en-IN" sz="2800" dirty="0">
                          <a:latin typeface="+mn-lt"/>
                          <a:cs typeface="Arial" pitchFamily="34" charset="0"/>
                        </a:rPr>
                        <a:t>17.99</a:t>
                      </a:r>
                    </a:p>
                  </a:txBody>
                  <a:tcPr marT="45730" marB="45730"/>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978872760"/>
              </p:ext>
            </p:extLst>
          </p:nvPr>
        </p:nvGraphicFramePr>
        <p:xfrm>
          <a:off x="457200" y="3333151"/>
          <a:ext cx="11098924" cy="1981154"/>
        </p:xfrm>
        <a:graphic>
          <a:graphicData uri="http://schemas.openxmlformats.org/drawingml/2006/table">
            <a:tbl>
              <a:tblPr firstRow="1" bandRow="1">
                <a:tableStyleId>{10A1B5D5-9B99-4C35-A422-299274C87663}</a:tableStyleId>
              </a:tblPr>
              <a:tblGrid>
                <a:gridCol w="3578772">
                  <a:extLst>
                    <a:ext uri="{9D8B030D-6E8A-4147-A177-3AD203B41FA5}">
                      <a16:colId xmlns:a16="http://schemas.microsoft.com/office/drawing/2014/main" xmlns="" val="20000"/>
                    </a:ext>
                  </a:extLst>
                </a:gridCol>
                <a:gridCol w="3878318">
                  <a:extLst>
                    <a:ext uri="{9D8B030D-6E8A-4147-A177-3AD203B41FA5}">
                      <a16:colId xmlns:a16="http://schemas.microsoft.com/office/drawing/2014/main" xmlns="" val="20001"/>
                    </a:ext>
                  </a:extLst>
                </a:gridCol>
                <a:gridCol w="3641834">
                  <a:extLst>
                    <a:ext uri="{9D8B030D-6E8A-4147-A177-3AD203B41FA5}">
                      <a16:colId xmlns:a16="http://schemas.microsoft.com/office/drawing/2014/main" xmlns="" val="20002"/>
                    </a:ext>
                  </a:extLst>
                </a:gridCol>
              </a:tblGrid>
              <a:tr h="349383">
                <a:tc>
                  <a:txBody>
                    <a:bodyPr/>
                    <a:lstStyle/>
                    <a:p>
                      <a:pPr algn="ctr"/>
                      <a:endParaRPr lang="en-US" sz="2000" dirty="0">
                        <a:solidFill>
                          <a:schemeClr val="tx1"/>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Demonstration Plot</a:t>
                      </a:r>
                      <a:endParaRPr lang="en-US" sz="2000" dirty="0">
                        <a:solidFill>
                          <a:schemeClr val="tx1"/>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Farmer's Existing Plot</a:t>
                      </a:r>
                      <a:endParaRPr lang="en-US" sz="2000" dirty="0">
                        <a:solidFill>
                          <a:schemeClr val="tx1"/>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Gross Cost (Rs/ha)</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2000" dirty="0">
                          <a:solidFill>
                            <a:schemeClr val="tx1"/>
                          </a:solidFill>
                          <a:latin typeface="Arial" pitchFamily="34" charset="0"/>
                          <a:cs typeface="Arial" pitchFamily="34" charset="0"/>
                        </a:rPr>
                        <a:t>29254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2000" dirty="0">
                          <a:solidFill>
                            <a:schemeClr val="tx1"/>
                          </a:solidFill>
                          <a:latin typeface="Arial" pitchFamily="34" charset="0"/>
                          <a:cs typeface="Arial" pitchFamily="34" charset="0"/>
                        </a:rPr>
                        <a:t>27431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Gross Return(Rs/ha)</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2000" dirty="0">
                          <a:solidFill>
                            <a:schemeClr val="tx1"/>
                          </a:solidFill>
                          <a:latin typeface="Arial" pitchFamily="34" charset="0"/>
                          <a:cs typeface="Arial" pitchFamily="34" charset="0"/>
                        </a:rPr>
                        <a:t>138515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2000" dirty="0">
                          <a:solidFill>
                            <a:schemeClr val="tx1"/>
                          </a:solidFill>
                          <a:latin typeface="Arial" pitchFamily="34" charset="0"/>
                          <a:cs typeface="Arial" pitchFamily="34" charset="0"/>
                        </a:rPr>
                        <a:t>117390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Net Return (Rs/ha)</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2000" dirty="0">
                          <a:solidFill>
                            <a:schemeClr val="tx1"/>
                          </a:solidFill>
                          <a:latin typeface="Arial" pitchFamily="34" charset="0"/>
                          <a:cs typeface="Arial" pitchFamily="34" charset="0"/>
                        </a:rPr>
                        <a:t>109261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2000" dirty="0">
                          <a:solidFill>
                            <a:schemeClr val="tx1"/>
                          </a:solidFill>
                          <a:latin typeface="Arial" pitchFamily="34" charset="0"/>
                          <a:cs typeface="Arial" pitchFamily="34" charset="0"/>
                        </a:rPr>
                        <a:t>89959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B:C Ratio</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2000" dirty="0">
                          <a:solidFill>
                            <a:schemeClr val="tx1"/>
                          </a:solidFill>
                          <a:latin typeface="Arial" pitchFamily="34" charset="0"/>
                          <a:cs typeface="Arial" pitchFamily="34" charset="0"/>
                        </a:rPr>
                        <a:t>4.73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2000" dirty="0">
                          <a:solidFill>
                            <a:schemeClr val="tx1"/>
                          </a:solidFill>
                          <a:latin typeface="Arial" pitchFamily="34" charset="0"/>
                          <a:cs typeface="Arial" pitchFamily="34" charset="0"/>
                        </a:rPr>
                        <a:t>4.28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0" name="Rectangle 3" descr="Bouquet"/>
          <p:cNvSpPr txBox="1">
            <a:spLocks noChangeArrowheads="1"/>
          </p:cNvSpPr>
          <p:nvPr/>
        </p:nvSpPr>
        <p:spPr bwMode="auto">
          <a:xfrm>
            <a:off x="5152740" y="2878472"/>
            <a:ext cx="1828800" cy="457200"/>
          </a:xfrm>
          <a:prstGeom prst="rect">
            <a:avLst/>
          </a:prstGeom>
          <a:blipFill dpi="0" rotWithShape="1">
            <a:blip r:embed="rId2" cstate="print"/>
            <a:srcRect/>
            <a:tile tx="0" ty="0" sx="100000" sy="100000" flip="none" algn="tl"/>
          </a:blipFill>
          <a:ln w="9525">
            <a:noFill/>
            <a:miter lim="800000"/>
            <a:headEnd/>
            <a:tailEnd/>
          </a:ln>
        </p:spPr>
        <p:txBody>
          <a:bodyPr anchor="ctr"/>
          <a:lstStyle/>
          <a:p>
            <a:pPr algn="ctr">
              <a:spcBef>
                <a:spcPts val="0"/>
              </a:spcBef>
              <a:defRPr/>
            </a:pPr>
            <a:r>
              <a:rPr lang="en-US" sz="2800" b="1" dirty="0">
                <a:solidFill>
                  <a:srgbClr val="C00000"/>
                </a:solidFill>
                <a:latin typeface="+mn-lt"/>
                <a:cs typeface="+mn-cs"/>
              </a:rPr>
              <a:t>Economics </a:t>
            </a:r>
            <a:endParaRPr lang="en-US" sz="2000" dirty="0">
              <a:solidFill>
                <a:srgbClr val="C00000"/>
              </a:solidFill>
              <a:latin typeface="+mn-lt"/>
              <a:cs typeface="+mn-cs"/>
            </a:endParaRPr>
          </a:p>
        </p:txBody>
      </p:sp>
      <p:sp>
        <p:nvSpPr>
          <p:cNvPr id="11" name="TextBox 20"/>
          <p:cNvSpPr txBox="1">
            <a:spLocks noChangeArrowheads="1"/>
          </p:cNvSpPr>
          <p:nvPr/>
        </p:nvSpPr>
        <p:spPr bwMode="auto">
          <a:xfrm>
            <a:off x="76200" y="2560536"/>
            <a:ext cx="11874062" cy="307777"/>
          </a:xfrm>
          <a:prstGeom prst="rect">
            <a:avLst/>
          </a:prstGeom>
          <a:noFill/>
          <a:ln w="9525">
            <a:noFill/>
            <a:miter lim="800000"/>
            <a:headEnd/>
            <a:tailEnd/>
          </a:ln>
        </p:spPr>
        <p:txBody>
          <a:bodyPr wrap="square">
            <a:spAutoFit/>
          </a:bodyPr>
          <a:lstStyle/>
          <a:p>
            <a:r>
              <a:rPr lang="en-IN" altLang="en-US" sz="1400" dirty="0"/>
              <a:t>Sale price : </a:t>
            </a:r>
            <a:r>
              <a:rPr lang="en-US" altLang="en-US" sz="1400" dirty="0"/>
              <a:t>Rs.6300-6600</a:t>
            </a:r>
            <a:r>
              <a:rPr lang="en-IN" altLang="en-US" sz="1400" dirty="0"/>
              <a:t> per </a:t>
            </a:r>
            <a:r>
              <a:rPr lang="en-IN" altLang="en-US" sz="1400" dirty="0" err="1"/>
              <a:t>qtl</a:t>
            </a:r>
            <a:r>
              <a:rPr lang="en-IN" altLang="en-US" sz="1400" dirty="0"/>
              <a:t>;                             Sale price of straw : Rs 150 per </a:t>
            </a:r>
            <a:r>
              <a:rPr lang="en-IN" altLang="en-US" sz="1400" dirty="0" err="1"/>
              <a:t>qtl</a:t>
            </a:r>
            <a:r>
              <a:rPr lang="en-IN" altLang="en-US" sz="1400" dirty="0"/>
              <a:t>.	              Minimum Support Price (MSP)  : Rs. 5050/- per </a:t>
            </a:r>
            <a:r>
              <a:rPr lang="en-IN" altLang="en-US" sz="1400" dirty="0" err="1"/>
              <a:t>qtl</a:t>
            </a:r>
            <a:r>
              <a:rPr lang="en-IN" altLang="en-US" sz="1400" dirty="0"/>
              <a:t> (Rabi 2021-22)</a:t>
            </a:r>
            <a:endParaRPr lang="en-US" altLang="en-US" sz="1400" i="1" dirty="0"/>
          </a:p>
        </p:txBody>
      </p:sp>
      <p:pic>
        <p:nvPicPr>
          <p:cNvPr id="12" name="Picture 5"/>
          <p:cNvPicPr>
            <a:picLocks noChangeAspect="1" noChangeArrowheads="1"/>
          </p:cNvPicPr>
          <p:nvPr/>
        </p:nvPicPr>
        <p:blipFill>
          <a:blip r:embed="rId3" cstate="print"/>
          <a:srcRect/>
          <a:stretch>
            <a:fillRect/>
          </a:stretch>
        </p:blipFill>
        <p:spPr bwMode="auto">
          <a:xfrm>
            <a:off x="0" y="0"/>
            <a:ext cx="742950" cy="792163"/>
          </a:xfrm>
          <a:prstGeom prst="rect">
            <a:avLst/>
          </a:prstGeom>
          <a:noFill/>
          <a:ln w="9525">
            <a:noFill/>
            <a:miter lim="800000"/>
            <a:headEnd/>
            <a:tailEnd/>
          </a:ln>
        </p:spPr>
      </p:pic>
      <p:pic>
        <p:nvPicPr>
          <p:cNvPr id="13" name="Picture 6" descr="C:\Documents and Settings\Administrator\My Documents\Downloads\ICAR_logo.JPG"/>
          <p:cNvPicPr>
            <a:picLocks noChangeAspect="1" noChangeArrowheads="1"/>
          </p:cNvPicPr>
          <p:nvPr/>
        </p:nvPicPr>
        <p:blipFill>
          <a:blip r:embed="rId4" cstate="print"/>
          <a:srcRect/>
          <a:stretch>
            <a:fillRect/>
          </a:stretch>
        </p:blipFill>
        <p:spPr bwMode="auto">
          <a:xfrm>
            <a:off x="11472681" y="0"/>
            <a:ext cx="682625" cy="904875"/>
          </a:xfrm>
          <a:prstGeom prst="rect">
            <a:avLst/>
          </a:prstGeom>
          <a:noFill/>
          <a:ln w="9525">
            <a:noFill/>
            <a:miter lim="800000"/>
            <a:headEnd/>
            <a:tailEnd/>
          </a:ln>
        </p:spPr>
      </p:pic>
      <p:sp>
        <p:nvSpPr>
          <p:cNvPr id="15" name="Rectangle 14">
            <a:extLst>
              <a:ext uri="{FF2B5EF4-FFF2-40B4-BE49-F238E27FC236}">
                <a16:creationId xmlns:a16="http://schemas.microsoft.com/office/drawing/2014/main" xmlns="" id="{1FECDFE9-7E7F-F88A-A854-90407AE53A60}"/>
              </a:ext>
            </a:extLst>
          </p:cNvPr>
          <p:cNvSpPr>
            <a:spLocks noChangeArrowheads="1"/>
          </p:cNvSpPr>
          <p:nvPr/>
        </p:nvSpPr>
        <p:spPr bwMode="auto">
          <a:xfrm>
            <a:off x="989726" y="5375668"/>
            <a:ext cx="10247587" cy="461665"/>
          </a:xfrm>
          <a:prstGeom prst="rect">
            <a:avLst/>
          </a:prstGeom>
          <a:noFill/>
          <a:ln w="9525">
            <a:noFill/>
            <a:miter lim="800000"/>
            <a:headEnd/>
            <a:tailEnd/>
          </a:ln>
        </p:spPr>
        <p:txBody>
          <a:bodyPr wrap="square">
            <a:spAutoFit/>
          </a:bodyPr>
          <a:lstStyle/>
          <a:p>
            <a:pPr algn="ctr"/>
            <a:r>
              <a:rPr lang="en-US" altLang="en-US" sz="2400" b="1" dirty="0"/>
              <a:t>Technological gap analysis of CFLDs Mustard</a:t>
            </a:r>
            <a:endParaRPr lang="en-US" altLang="en-US" sz="2400" dirty="0"/>
          </a:p>
        </p:txBody>
      </p:sp>
      <p:graphicFrame>
        <p:nvGraphicFramePr>
          <p:cNvPr id="16" name="Table 15">
            <a:extLst>
              <a:ext uri="{FF2B5EF4-FFF2-40B4-BE49-F238E27FC236}">
                <a16:creationId xmlns:a16="http://schemas.microsoft.com/office/drawing/2014/main" xmlns="" id="{F23D8B74-0799-489D-EB5F-E4FEEBD5B21A}"/>
              </a:ext>
            </a:extLst>
          </p:cNvPr>
          <p:cNvGraphicFramePr>
            <a:graphicFrameLocks noGrp="1"/>
          </p:cNvGraphicFramePr>
          <p:nvPr>
            <p:extLst>
              <p:ext uri="{D42A27DB-BD31-4B8C-83A1-F6EECF244321}">
                <p14:modId xmlns:p14="http://schemas.microsoft.com/office/powerpoint/2010/main" xmlns="" val="1902982891"/>
              </p:ext>
            </p:extLst>
          </p:nvPr>
        </p:nvGraphicFramePr>
        <p:xfrm>
          <a:off x="76201" y="5770339"/>
          <a:ext cx="12079106" cy="1067649"/>
        </p:xfrm>
        <a:graphic>
          <a:graphicData uri="http://schemas.openxmlformats.org/drawingml/2006/table">
            <a:tbl>
              <a:tblPr firstRow="1" bandRow="1">
                <a:tableStyleId>{5C22544A-7EE6-4342-B048-85BDC9FD1C3A}</a:tableStyleId>
              </a:tblPr>
              <a:tblGrid>
                <a:gridCol w="1509889">
                  <a:extLst>
                    <a:ext uri="{9D8B030D-6E8A-4147-A177-3AD203B41FA5}">
                      <a16:colId xmlns:a16="http://schemas.microsoft.com/office/drawing/2014/main" xmlns="" val="20000"/>
                    </a:ext>
                  </a:extLst>
                </a:gridCol>
                <a:gridCol w="1799270">
                  <a:extLst>
                    <a:ext uri="{9D8B030D-6E8A-4147-A177-3AD203B41FA5}">
                      <a16:colId xmlns:a16="http://schemas.microsoft.com/office/drawing/2014/main" xmlns="" val="20001"/>
                    </a:ext>
                  </a:extLst>
                </a:gridCol>
                <a:gridCol w="1892318">
                  <a:extLst>
                    <a:ext uri="{9D8B030D-6E8A-4147-A177-3AD203B41FA5}">
                      <a16:colId xmlns:a16="http://schemas.microsoft.com/office/drawing/2014/main" xmlns="" val="20002"/>
                    </a:ext>
                  </a:extLst>
                </a:gridCol>
                <a:gridCol w="1908313">
                  <a:extLst>
                    <a:ext uri="{9D8B030D-6E8A-4147-A177-3AD203B41FA5}">
                      <a16:colId xmlns:a16="http://schemas.microsoft.com/office/drawing/2014/main" xmlns="" val="20003"/>
                    </a:ext>
                  </a:extLst>
                </a:gridCol>
                <a:gridCol w="1240341">
                  <a:extLst>
                    <a:ext uri="{9D8B030D-6E8A-4147-A177-3AD203B41FA5}">
                      <a16:colId xmlns:a16="http://schemas.microsoft.com/office/drawing/2014/main" xmlns="" val="20004"/>
                    </a:ext>
                  </a:extLst>
                </a:gridCol>
                <a:gridCol w="1135111">
                  <a:extLst>
                    <a:ext uri="{9D8B030D-6E8A-4147-A177-3AD203B41FA5}">
                      <a16:colId xmlns:a16="http://schemas.microsoft.com/office/drawing/2014/main" xmlns="" val="20005"/>
                    </a:ext>
                  </a:extLst>
                </a:gridCol>
                <a:gridCol w="1222514">
                  <a:extLst>
                    <a:ext uri="{9D8B030D-6E8A-4147-A177-3AD203B41FA5}">
                      <a16:colId xmlns:a16="http://schemas.microsoft.com/office/drawing/2014/main" xmlns="" val="20006"/>
                    </a:ext>
                  </a:extLst>
                </a:gridCol>
                <a:gridCol w="1371350">
                  <a:extLst>
                    <a:ext uri="{9D8B030D-6E8A-4147-A177-3AD203B41FA5}">
                      <a16:colId xmlns:a16="http://schemas.microsoft.com/office/drawing/2014/main" xmlns="" val="20007"/>
                    </a:ext>
                  </a:extLst>
                </a:gridCol>
              </a:tblGrid>
              <a:tr h="6713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Number of CFLDs</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Potential yield </a:t>
                      </a:r>
                      <a:endParaRPr lang="en-US" sz="1600" dirty="0">
                        <a:latin typeface="+mn-lt"/>
                        <a:ea typeface="Times New Roman"/>
                        <a:cs typeface="Times New Roman"/>
                      </a:endParaRPr>
                    </a:p>
                    <a:p>
                      <a:pPr marL="0" marR="0" algn="ctr">
                        <a:lnSpc>
                          <a:spcPct val="100000"/>
                        </a:lnSpc>
                        <a:spcBef>
                          <a:spcPts val="0"/>
                        </a:spcBef>
                        <a:spcAft>
                          <a:spcPts val="0"/>
                        </a:spcAft>
                      </a:pPr>
                      <a:r>
                        <a:rPr lang="en-US" sz="1800" b="1" dirty="0">
                          <a:latin typeface="Times New Roman"/>
                          <a:ea typeface="Times New Roman"/>
                          <a:cs typeface="Times New Roman"/>
                        </a:rPr>
                        <a:t>(q/ha)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Demon  yield (q/ha)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Farmer Practice </a:t>
                      </a:r>
                      <a:endParaRPr lang="en-US" sz="1600" dirty="0">
                        <a:latin typeface="+mn-lt"/>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yield (q/ha)</a:t>
                      </a:r>
                      <a:endParaRPr lang="en-US" sz="1600" dirty="0">
                        <a:latin typeface="+mn-lt"/>
                        <a:ea typeface="Times New Roman"/>
                        <a:cs typeface="Times New Roman"/>
                      </a:endParaRPr>
                    </a:p>
                  </a:txBody>
                  <a:tcPr marT="45743" marB="4574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 increased</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Ext. Gap </a:t>
                      </a:r>
                      <a:endParaRPr lang="en-US" sz="1600" dirty="0">
                        <a:latin typeface="+mn-lt"/>
                        <a:ea typeface="Times New Roman"/>
                        <a:cs typeface="Times New Roman"/>
                      </a:endParaRPr>
                    </a:p>
                    <a:p>
                      <a:pPr marL="0" marR="0" algn="ctr">
                        <a:lnSpc>
                          <a:spcPct val="100000"/>
                        </a:lnSpc>
                        <a:spcBef>
                          <a:spcPts val="0"/>
                        </a:spcBef>
                        <a:spcAft>
                          <a:spcPts val="0"/>
                        </a:spcAft>
                      </a:pPr>
                      <a:r>
                        <a:rPr lang="en-US" sz="1800" b="1" dirty="0">
                          <a:latin typeface="Times New Roman"/>
                          <a:ea typeface="Times New Roman"/>
                          <a:cs typeface="Times New Roman"/>
                        </a:rPr>
                        <a:t>(q/ha)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Tech. Gap (q/ha)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Tech. Index</a:t>
                      </a:r>
                      <a:endParaRPr lang="en-US" sz="1600" dirty="0">
                        <a:latin typeface="+mn-lt"/>
                        <a:ea typeface="Times New Roman"/>
                        <a:cs typeface="Times New Roman"/>
                      </a:endParaRPr>
                    </a:p>
                    <a:p>
                      <a:pPr marL="0" marR="0" algn="ctr">
                        <a:lnSpc>
                          <a:spcPct val="100000"/>
                        </a:lnSpc>
                        <a:spcBef>
                          <a:spcPts val="0"/>
                        </a:spcBef>
                        <a:spcAft>
                          <a:spcPts val="0"/>
                        </a:spcAft>
                      </a:pPr>
                      <a:r>
                        <a:rPr lang="en-US" sz="1800" b="1" dirty="0">
                          <a:latin typeface="Times New Roman"/>
                          <a:ea typeface="Times New Roman"/>
                          <a:cs typeface="Times New Roman"/>
                        </a:rPr>
                        <a:t>(%)</a:t>
                      </a:r>
                      <a:endParaRPr lang="en-US" sz="1600" dirty="0">
                        <a:latin typeface="+mn-lt"/>
                        <a:ea typeface="Times New Roman"/>
                        <a:cs typeface="Times New Roman"/>
                      </a:endParaRPr>
                    </a:p>
                  </a:txBody>
                  <a:tcPr marT="45743" marB="45743"/>
                </a:tc>
                <a:extLst>
                  <a:ext uri="{0D108BD9-81ED-4DB2-BD59-A6C34878D82A}">
                    <a16:rowId xmlns:a16="http://schemas.microsoft.com/office/drawing/2014/main" xmlns="" val="10000"/>
                  </a:ext>
                </a:extLst>
              </a:tr>
              <a:tr h="333797">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50</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28</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21.31</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18.06</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17.99</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3.25</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6.69</a:t>
                      </a:r>
                    </a:p>
                  </a:txBody>
                  <a:tcPr marT="45743" marB="45743"/>
                </a:tc>
                <a:tc>
                  <a:txBody>
                    <a:bodyPr/>
                    <a:lstStyle/>
                    <a:p>
                      <a:pPr algn="ctr">
                        <a:lnSpc>
                          <a:spcPct val="100000"/>
                        </a:lnSpc>
                      </a:pPr>
                      <a:r>
                        <a:rPr lang="en-US" sz="2000" dirty="0">
                          <a:latin typeface="Times New Roman" panose="02020603050405020304" pitchFamily="18" charset="0"/>
                          <a:cs typeface="Times New Roman" panose="02020603050405020304" pitchFamily="18" charset="0"/>
                        </a:rPr>
                        <a:t>23.89</a:t>
                      </a:r>
                    </a:p>
                  </a:txBody>
                  <a:tcPr marT="45743" marB="45743"/>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276662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52400" y="1022931"/>
            <a:ext cx="11813628" cy="5139869"/>
          </a:xfrm>
          <a:prstGeom prst="rect">
            <a:avLst/>
          </a:prstGeom>
          <a:noFill/>
          <a:ln w="9525">
            <a:noFill/>
            <a:miter lim="800000"/>
            <a:headEnd/>
            <a:tailEnd/>
          </a:ln>
        </p:spPr>
        <p:txBody>
          <a:bodyPr wrap="square">
            <a:spAutoFit/>
          </a:bodyPr>
          <a:lstStyle/>
          <a:p>
            <a:pPr marL="514350" indent="-514350" algn="just">
              <a:lnSpc>
                <a:spcPct val="100000"/>
              </a:lnSpc>
              <a:spcBef>
                <a:spcPts val="0"/>
              </a:spcBef>
              <a:spcAft>
                <a:spcPts val="1200"/>
              </a:spcAft>
              <a:buFont typeface="+mj-lt"/>
              <a:buAutoNum type="arabicPeriod"/>
            </a:pPr>
            <a:r>
              <a:rPr lang="en-US" altLang="en-US" sz="2400" dirty="0">
                <a:solidFill>
                  <a:srgbClr val="0000FF"/>
                </a:solidFill>
                <a:latin typeface="Times New Roman" panose="02020603050405020304" pitchFamily="18" charset="0"/>
                <a:cs typeface="Times New Roman" panose="02020603050405020304" pitchFamily="18" charset="0"/>
              </a:rPr>
              <a:t>Sowing of 45 cm row spacing with suitable seed rate and use of bio inoculants &amp; fertilizers resulted in healthy growth of plants and good production.</a:t>
            </a:r>
          </a:p>
          <a:p>
            <a:pPr marL="514350" indent="-514350" algn="just">
              <a:lnSpc>
                <a:spcPct val="100000"/>
              </a:lnSpc>
              <a:spcBef>
                <a:spcPts val="0"/>
              </a:spcBef>
              <a:spcAft>
                <a:spcPts val="1200"/>
              </a:spcAft>
              <a:buFont typeface="+mj-lt"/>
              <a:buAutoNum type="arabicPeriod"/>
            </a:pPr>
            <a:r>
              <a:rPr lang="en-US" altLang="en-US" sz="2400" dirty="0">
                <a:solidFill>
                  <a:srgbClr val="00B050"/>
                </a:solidFill>
                <a:latin typeface="Times New Roman" panose="02020603050405020304" pitchFamily="18" charset="0"/>
                <a:cs typeface="Times New Roman" panose="02020603050405020304" pitchFamily="18" charset="0"/>
              </a:rPr>
              <a:t>With proper treatment of seeds, the damage from white rust and painted bug was observed to be negligible.</a:t>
            </a:r>
            <a:endParaRPr lang="en-US" altLang="en-US" sz="2400" dirty="0">
              <a:solidFill>
                <a:srgbClr val="0000FF"/>
              </a:solidFill>
              <a:latin typeface="Times New Roman" panose="02020603050405020304" pitchFamily="18" charset="0"/>
              <a:cs typeface="Times New Roman" panose="02020603050405020304" pitchFamily="18" charset="0"/>
            </a:endParaRPr>
          </a:p>
          <a:p>
            <a:pPr marL="514350" indent="-514350" algn="just">
              <a:lnSpc>
                <a:spcPct val="100000"/>
              </a:lnSpc>
              <a:spcBef>
                <a:spcPts val="0"/>
              </a:spcBef>
              <a:spcAft>
                <a:spcPts val="1200"/>
              </a:spcAft>
              <a:buFont typeface="+mj-lt"/>
              <a:buAutoNum type="arabicPeriod"/>
            </a:pPr>
            <a:r>
              <a:rPr lang="en-US" altLang="en-US" sz="2400" dirty="0">
                <a:solidFill>
                  <a:srgbClr val="C00000"/>
                </a:solidFill>
                <a:latin typeface="Times New Roman" panose="02020603050405020304" pitchFamily="18" charset="0"/>
                <a:cs typeface="Times New Roman" panose="02020603050405020304" pitchFamily="18" charset="0"/>
              </a:rPr>
              <a:t>Pre-emergence application of </a:t>
            </a:r>
            <a:r>
              <a:rPr lang="en-US" altLang="en-US" sz="2400" dirty="0" err="1">
                <a:solidFill>
                  <a:srgbClr val="C00000"/>
                </a:solidFill>
                <a:latin typeface="Times New Roman" panose="02020603050405020304" pitchFamily="18" charset="0"/>
                <a:cs typeface="Times New Roman" panose="02020603050405020304" pitchFamily="18" charset="0"/>
              </a:rPr>
              <a:t>Pendimethaline</a:t>
            </a:r>
            <a:r>
              <a:rPr lang="en-US" altLang="en-US" sz="2400" dirty="0">
                <a:solidFill>
                  <a:srgbClr val="C00000"/>
                </a:solidFill>
                <a:latin typeface="Times New Roman" panose="02020603050405020304" pitchFamily="18" charset="0"/>
                <a:cs typeface="Times New Roman" panose="02020603050405020304" pitchFamily="18" charset="0"/>
              </a:rPr>
              <a:t> 38.7% CS resulted in good control of broad-leaved weeds as well as other weeds, but the presence of a weed called  </a:t>
            </a:r>
            <a:r>
              <a:rPr kumimoji="0" lang="en-US" sz="24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Asphodelus </a:t>
            </a:r>
            <a:r>
              <a:rPr kumimoji="0" lang="en-US" sz="2400" b="0"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tenuifolius</a:t>
            </a:r>
            <a:r>
              <a:rPr kumimoji="0" lang="en-US" sz="24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Pyaji</a:t>
            </a:r>
            <a:r>
              <a:rPr kumimoji="0" lang="en-US" sz="24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en-US" altLang="en-US" sz="2400" dirty="0">
                <a:solidFill>
                  <a:srgbClr val="C00000"/>
                </a:solidFill>
                <a:latin typeface="Times New Roman" panose="02020603050405020304" pitchFamily="18" charset="0"/>
                <a:cs typeface="Times New Roman" panose="02020603050405020304" pitchFamily="18" charset="0"/>
              </a:rPr>
              <a:t>was observed in the fields. This weed is not being properly controlled even after using the recommended weedicides.</a:t>
            </a:r>
          </a:p>
          <a:p>
            <a:pPr marL="514350" indent="-514350" algn="just">
              <a:lnSpc>
                <a:spcPct val="100000"/>
              </a:lnSpc>
              <a:spcBef>
                <a:spcPts val="0"/>
              </a:spcBef>
              <a:spcAft>
                <a:spcPts val="1200"/>
              </a:spcAft>
              <a:buFont typeface="+mj-lt"/>
              <a:buAutoNum type="arabicPeriod"/>
            </a:pPr>
            <a:r>
              <a:rPr lang="en-US" altLang="en-US" sz="2400" dirty="0">
                <a:solidFill>
                  <a:srgbClr val="0000FF"/>
                </a:solidFill>
                <a:latin typeface="Times New Roman" panose="02020603050405020304" pitchFamily="18" charset="0"/>
                <a:cs typeface="Times New Roman" panose="02020603050405020304" pitchFamily="18" charset="0"/>
              </a:rPr>
              <a:t>Farmers apply two sprays </a:t>
            </a:r>
            <a:r>
              <a:rPr lang="en-US" altLang="en-US" sz="2400" i="1" dirty="0">
                <a:solidFill>
                  <a:srgbClr val="008000"/>
                </a:solidFill>
                <a:latin typeface="Times New Roman" panose="02020603050405020304" pitchFamily="18" charset="0"/>
                <a:cs typeface="Times New Roman" panose="02020603050405020304" pitchFamily="18" charset="0"/>
              </a:rPr>
              <a:t>(Prophylactic)</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of fungicide at 50 and 65 days crop stage showed stem rot disease below ETL in those fields.</a:t>
            </a:r>
          </a:p>
          <a:p>
            <a:pPr marL="514350" indent="-514350" algn="just">
              <a:lnSpc>
                <a:spcPct val="100000"/>
              </a:lnSpc>
              <a:spcBef>
                <a:spcPts val="0"/>
              </a:spcBef>
              <a:spcAft>
                <a:spcPts val="1200"/>
              </a:spcAft>
              <a:buFont typeface="+mj-lt"/>
              <a:buAutoNum type="arabicPeriod"/>
            </a:pPr>
            <a:r>
              <a:rPr lang="en-US" altLang="en-US" sz="2400" dirty="0">
                <a:solidFill>
                  <a:srgbClr val="C00000"/>
                </a:solidFill>
                <a:latin typeface="Times New Roman" panose="02020603050405020304" pitchFamily="18" charset="0"/>
                <a:cs typeface="Times New Roman" panose="02020603050405020304" pitchFamily="18" charset="0"/>
              </a:rPr>
              <a:t>Soil treatment with Trichoderma was also effective in good seed germination and to prevent fungal diseases. </a:t>
            </a:r>
            <a:endParaRPr lang="en-US" altLang="en-US" sz="2400" dirty="0">
              <a:solidFill>
                <a:srgbClr val="00B050"/>
              </a:solidFill>
              <a:latin typeface="Times New Roman" panose="02020603050405020304" pitchFamily="18" charset="0"/>
              <a:cs typeface="Times New Roman" panose="02020603050405020304" pitchFamily="18" charset="0"/>
            </a:endParaRPr>
          </a:p>
        </p:txBody>
      </p:sp>
      <p:pic>
        <p:nvPicPr>
          <p:cNvPr id="5" name="Picture 5"/>
          <p:cNvPicPr>
            <a:picLocks noChangeAspect="1" noChangeArrowheads="1"/>
          </p:cNvPicPr>
          <p:nvPr/>
        </p:nvPicPr>
        <p:blipFill>
          <a:blip r:embed="rId2" cstate="print"/>
          <a:srcRect/>
          <a:stretch>
            <a:fillRect/>
          </a:stretch>
        </p:blipFill>
        <p:spPr bwMode="auto">
          <a:xfrm>
            <a:off x="0" y="0"/>
            <a:ext cx="742950" cy="792163"/>
          </a:xfrm>
          <a:prstGeom prst="rect">
            <a:avLst/>
          </a:prstGeom>
          <a:noFill/>
          <a:ln w="9525">
            <a:noFill/>
            <a:miter lim="800000"/>
            <a:headEnd/>
            <a:tailEnd/>
          </a:ln>
        </p:spPr>
      </p:pic>
      <p:pic>
        <p:nvPicPr>
          <p:cNvPr id="6" name="Picture 6" descr="C:\Documents and Settings\Administrator\My Documents\Downloads\ICAR_logo.JPG"/>
          <p:cNvPicPr>
            <a:picLocks noChangeAspect="1" noChangeArrowheads="1"/>
          </p:cNvPicPr>
          <p:nvPr/>
        </p:nvPicPr>
        <p:blipFill>
          <a:blip r:embed="rId3" cstate="print"/>
          <a:srcRect/>
          <a:stretch>
            <a:fillRect/>
          </a:stretch>
        </p:blipFill>
        <p:spPr bwMode="auto">
          <a:xfrm>
            <a:off x="11472681" y="0"/>
            <a:ext cx="682625" cy="904875"/>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CFD0DFEE-6917-EF27-57A3-51157CD3BD6A}"/>
              </a:ext>
            </a:extLst>
          </p:cNvPr>
          <p:cNvSpPr txBox="1"/>
          <p:nvPr/>
        </p:nvSpPr>
        <p:spPr>
          <a:xfrm>
            <a:off x="3038888" y="128625"/>
            <a:ext cx="6097656" cy="646331"/>
          </a:xfrm>
          <a:prstGeom prst="rect">
            <a:avLst/>
          </a:prstGeom>
          <a:noFill/>
        </p:spPr>
        <p:txBody>
          <a:bodyPr wrap="square">
            <a:spAutoFit/>
          </a:bodyPr>
          <a:lstStyle/>
          <a:p>
            <a:pPr algn="ctr">
              <a:spcAft>
                <a:spcPts val="600"/>
              </a:spcAft>
              <a:defRPr/>
            </a:pPr>
            <a:r>
              <a:rPr lang="en-US" sz="3600" dirty="0">
                <a:solidFill>
                  <a:srgbClr val="C00000"/>
                </a:solidFill>
                <a:latin typeface="Times New Roman" panose="02020603050405020304" pitchFamily="18" charset="0"/>
                <a:cs typeface="Times New Roman" panose="02020603050405020304" pitchFamily="18" charset="0"/>
              </a:rPr>
              <a:t>About technology interventions</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77556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DDFCA41-1944-86B5-294F-5FE48C495CA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38348" y="552449"/>
            <a:ext cx="5527756" cy="4150599"/>
          </a:xfrm>
          <a:prstGeom prst="rect">
            <a:avLst/>
          </a:prstGeom>
        </p:spPr>
      </p:pic>
      <p:sp>
        <p:nvSpPr>
          <p:cNvPr id="2" name="TextBox 11">
            <a:extLst>
              <a:ext uri="{FF2B5EF4-FFF2-40B4-BE49-F238E27FC236}">
                <a16:creationId xmlns:a16="http://schemas.microsoft.com/office/drawing/2014/main" xmlns="" id="{8A1152F7-028E-4987-87D1-1054121B2138}"/>
              </a:ext>
            </a:extLst>
          </p:cNvPr>
          <p:cNvSpPr txBox="1">
            <a:spLocks noChangeArrowheads="1"/>
          </p:cNvSpPr>
          <p:nvPr/>
        </p:nvSpPr>
        <p:spPr bwMode="auto">
          <a:xfrm>
            <a:off x="758685" y="0"/>
            <a:ext cx="96041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dirty="0">
                <a:solidFill>
                  <a:srgbClr val="000000"/>
                </a:solidFill>
                <a:latin typeface="Calibri" panose="020F0502020204030204" pitchFamily="34" charset="0"/>
              </a:rPr>
              <a:t>Extension and other activities under CFLD (Mustard) conducted:</a:t>
            </a:r>
          </a:p>
        </p:txBody>
      </p:sp>
      <p:sp>
        <p:nvSpPr>
          <p:cNvPr id="3" name="Rectangle 2" descr="Blue tissue paper">
            <a:extLst>
              <a:ext uri="{FF2B5EF4-FFF2-40B4-BE49-F238E27FC236}">
                <a16:creationId xmlns:a16="http://schemas.microsoft.com/office/drawing/2014/main" xmlns="" id="{B121C0A2-6308-4D2E-ACA2-841D4152D6E7}"/>
              </a:ext>
            </a:extLst>
          </p:cNvPr>
          <p:cNvSpPr>
            <a:spLocks noChangeArrowheads="1"/>
          </p:cNvSpPr>
          <p:nvPr/>
        </p:nvSpPr>
        <p:spPr bwMode="auto">
          <a:xfrm>
            <a:off x="76200" y="4813853"/>
            <a:ext cx="11989904" cy="1938992"/>
          </a:xfrm>
          <a:prstGeom prst="rect">
            <a:avLst/>
          </a:prstGeom>
          <a:blipFill dpi="0" rotWithShape="1">
            <a:blip r:embed="rId3" cstate="print"/>
            <a:srcRect/>
            <a:tile tx="0" ty="0" sx="100000" sy="100000" flip="none" algn="tl"/>
          </a:blipFill>
          <a:ln w="9525">
            <a:noFill/>
            <a:miter lim="800000"/>
            <a:headEnd/>
            <a:tailEnd/>
          </a:ln>
        </p:spPr>
        <p:txBody>
          <a:bodyPr wrap="square">
            <a:spAutoFit/>
          </a:bodyPr>
          <a:lstStyle/>
          <a:p>
            <a:pPr marL="2060575" indent="-2060575" algn="just" fontAlgn="base">
              <a:spcBef>
                <a:spcPct val="0"/>
              </a:spcBef>
              <a:spcAft>
                <a:spcPct val="0"/>
              </a:spcAft>
              <a:defRPr/>
            </a:pPr>
            <a:r>
              <a:rPr lang="en-US" sz="2400" b="1" dirty="0">
                <a:solidFill>
                  <a:srgbClr val="00B050"/>
                </a:solidFill>
                <a:latin typeface="Arial" charset="0"/>
                <a:cs typeface="Arial" panose="020B0604020202020204" pitchFamily="34" charset="0"/>
              </a:rPr>
              <a:t>Technical feedback:-.</a:t>
            </a:r>
            <a:r>
              <a:rPr lang="en-US" sz="2400" b="1" dirty="0">
                <a:solidFill>
                  <a:srgbClr val="000000"/>
                </a:solidFill>
                <a:latin typeface="Arial" charset="0"/>
                <a:cs typeface="Arial" panose="020B0604020202020204" pitchFamily="34" charset="0"/>
              </a:rPr>
              <a:t> </a:t>
            </a:r>
          </a:p>
          <a:p>
            <a:pPr marL="457200" indent="-457200" algn="just" fontAlgn="base">
              <a:spcBef>
                <a:spcPct val="0"/>
              </a:spcBef>
              <a:spcAft>
                <a:spcPct val="0"/>
              </a:spcAft>
              <a:buFont typeface="+mj-lt"/>
              <a:buAutoNum type="arabicPeriod"/>
              <a:defRPr/>
            </a:pPr>
            <a:r>
              <a:rPr lang="en-US" sz="2400" dirty="0">
                <a:solidFill>
                  <a:srgbClr val="000000"/>
                </a:solidFill>
                <a:latin typeface="Arial" charset="0"/>
                <a:cs typeface="Arial" panose="020B0604020202020204" pitchFamily="34" charset="0"/>
              </a:rPr>
              <a:t>Development of frost resistant bold seeded varieties of mustard.</a:t>
            </a:r>
          </a:p>
          <a:p>
            <a:pPr marL="457200" indent="-457200" algn="just" fontAlgn="base">
              <a:spcBef>
                <a:spcPct val="0"/>
              </a:spcBef>
              <a:spcAft>
                <a:spcPct val="0"/>
              </a:spcAft>
              <a:buFont typeface="+mj-lt"/>
              <a:buAutoNum type="arabicPeriod"/>
              <a:defRPr/>
            </a:pPr>
            <a:r>
              <a:rPr lang="en-US" sz="2400" dirty="0">
                <a:solidFill>
                  <a:srgbClr val="000000"/>
                </a:solidFill>
                <a:latin typeface="Arial" charset="0"/>
                <a:cs typeface="Arial" panose="020B0604020202020204" pitchFamily="34" charset="0"/>
              </a:rPr>
              <a:t>Need for research on planting space in mustard crop.</a:t>
            </a:r>
          </a:p>
          <a:p>
            <a:pPr marL="457200" indent="-457200" algn="just" fontAlgn="base">
              <a:spcBef>
                <a:spcPct val="0"/>
              </a:spcBef>
              <a:spcAft>
                <a:spcPct val="0"/>
              </a:spcAft>
              <a:buFont typeface="+mj-lt"/>
              <a:buAutoNum type="arabicPeriod"/>
              <a:defRPr/>
            </a:pPr>
            <a:r>
              <a:rPr lang="en-US" sz="2400" dirty="0">
                <a:solidFill>
                  <a:srgbClr val="000000"/>
                </a:solidFill>
                <a:latin typeface="Arial" charset="0"/>
                <a:cs typeface="Arial" panose="020B0604020202020204" pitchFamily="34" charset="0"/>
              </a:rPr>
              <a:t>Strong strategies should be developed for </a:t>
            </a:r>
            <a:r>
              <a:rPr lang="en-US" sz="2400" i="1" dirty="0" err="1">
                <a:solidFill>
                  <a:srgbClr val="000000"/>
                </a:solidFill>
                <a:latin typeface="Arial" charset="0"/>
                <a:cs typeface="Arial" panose="020B0604020202020204" pitchFamily="34" charset="0"/>
              </a:rPr>
              <a:t>Sclerotinia</a:t>
            </a:r>
            <a:r>
              <a:rPr lang="en-US" sz="2400" dirty="0">
                <a:solidFill>
                  <a:srgbClr val="000000"/>
                </a:solidFill>
                <a:latin typeface="Arial" charset="0"/>
                <a:cs typeface="Arial" panose="020B0604020202020204" pitchFamily="34" charset="0"/>
              </a:rPr>
              <a:t> stem rot disease in mustard.</a:t>
            </a:r>
          </a:p>
          <a:p>
            <a:pPr marL="457200" indent="-457200" algn="just" fontAlgn="base">
              <a:spcBef>
                <a:spcPct val="0"/>
              </a:spcBef>
              <a:spcAft>
                <a:spcPct val="0"/>
              </a:spcAft>
              <a:buFont typeface="+mj-lt"/>
              <a:buAutoNum type="arabicPeriod"/>
              <a:defRPr/>
            </a:pPr>
            <a:r>
              <a:rPr lang="en-US" sz="2400" dirty="0">
                <a:solidFill>
                  <a:srgbClr val="000000"/>
                </a:solidFill>
                <a:latin typeface="Arial" charset="0"/>
                <a:cs typeface="Arial" panose="020B0604020202020204" pitchFamily="34" charset="0"/>
              </a:rPr>
              <a:t>Evaluation of some effective herbicides to control of weeds in mustard.</a:t>
            </a:r>
          </a:p>
        </p:txBody>
      </p:sp>
      <p:sp>
        <p:nvSpPr>
          <p:cNvPr id="4" name="Rectangle 3" descr="Blue tissue paper">
            <a:extLst>
              <a:ext uri="{FF2B5EF4-FFF2-40B4-BE49-F238E27FC236}">
                <a16:creationId xmlns:a16="http://schemas.microsoft.com/office/drawing/2014/main" xmlns="" id="{8766A422-4562-4209-8CC6-7893E8161F69}"/>
              </a:ext>
            </a:extLst>
          </p:cNvPr>
          <p:cNvSpPr>
            <a:spLocks noChangeArrowheads="1"/>
          </p:cNvSpPr>
          <p:nvPr/>
        </p:nvSpPr>
        <p:spPr bwMode="auto">
          <a:xfrm>
            <a:off x="76200" y="2319133"/>
            <a:ext cx="6384235" cy="2123658"/>
          </a:xfrm>
          <a:prstGeom prst="rect">
            <a:avLst/>
          </a:prstGeom>
          <a:blipFill dpi="0" rotWithShape="1">
            <a:blip r:embed="rId4" cstate="print"/>
            <a:srcRect/>
            <a:tile tx="0" ty="0" sx="100000" sy="100000" flip="none" algn="tl"/>
          </a:blipFill>
          <a:ln w="9525">
            <a:noFill/>
            <a:miter lim="800000"/>
            <a:headEnd/>
            <a:tailEnd/>
          </a:ln>
        </p:spPr>
        <p:txBody>
          <a:bodyPr wrap="square">
            <a:spAutoFit/>
          </a:bodyPr>
          <a:lstStyle/>
          <a:p>
            <a:pPr marL="2060575" indent="-2060575" algn="just" fontAlgn="base">
              <a:spcBef>
                <a:spcPct val="0"/>
              </a:spcBef>
              <a:spcAft>
                <a:spcPct val="0"/>
              </a:spcAft>
              <a:defRPr/>
            </a:pPr>
            <a:r>
              <a:rPr lang="en-US" sz="2200" b="1" dirty="0">
                <a:solidFill>
                  <a:srgbClr val="00B050"/>
                </a:solidFill>
                <a:latin typeface="Arial" charset="0"/>
                <a:cs typeface="Arial" charset="0"/>
              </a:rPr>
              <a:t>Framer’s reactions:-.</a:t>
            </a:r>
            <a:r>
              <a:rPr lang="en-US" sz="2200" b="1" dirty="0">
                <a:solidFill>
                  <a:srgbClr val="000000"/>
                </a:solidFill>
                <a:latin typeface="Arial" charset="0"/>
                <a:cs typeface="Arial" charset="0"/>
              </a:rPr>
              <a:t> </a:t>
            </a:r>
          </a:p>
          <a:p>
            <a:pPr marL="457200" indent="-457200" algn="just" eaLnBrk="0" fontAlgn="base" hangingPunct="0">
              <a:spcBef>
                <a:spcPct val="0"/>
              </a:spcBef>
              <a:spcAft>
                <a:spcPct val="0"/>
              </a:spcAft>
              <a:buFont typeface="+mj-lt"/>
              <a:buAutoNum type="arabicPeriod"/>
              <a:defRPr/>
            </a:pPr>
            <a:r>
              <a:rPr lang="en-US" sz="2200" dirty="0">
                <a:solidFill>
                  <a:srgbClr val="000000"/>
                </a:solidFill>
                <a:latin typeface="Arial" charset="0"/>
                <a:ea typeface="Times New Roman"/>
                <a:cs typeface="Arial" charset="0"/>
              </a:rPr>
              <a:t>Farmers were satisfied with the performance of RH-725 variety of mustard in reference of seed yield..</a:t>
            </a:r>
            <a:endParaRPr lang="en-US" sz="2200" dirty="0">
              <a:solidFill>
                <a:srgbClr val="000000"/>
              </a:solidFill>
              <a:latin typeface="Arial" charset="0"/>
              <a:cs typeface="Arial" charset="0"/>
            </a:endParaRPr>
          </a:p>
          <a:p>
            <a:pPr marL="457200" indent="-457200" algn="just" fontAlgn="base">
              <a:spcBef>
                <a:spcPct val="0"/>
              </a:spcBef>
              <a:spcAft>
                <a:spcPct val="0"/>
              </a:spcAft>
              <a:buFont typeface="+mj-lt"/>
              <a:buAutoNum type="arabicPeriod"/>
              <a:defRPr/>
            </a:pPr>
            <a:r>
              <a:rPr lang="en-US" sz="2200" dirty="0">
                <a:solidFill>
                  <a:srgbClr val="000000"/>
                </a:solidFill>
                <a:latin typeface="Arial" charset="0"/>
                <a:cs typeface="Arial" charset="0"/>
              </a:rPr>
              <a:t>Good response of basal application of fertilizers.</a:t>
            </a:r>
            <a:endParaRPr lang="en-US" sz="2200" dirty="0">
              <a:solidFill>
                <a:srgbClr val="000000"/>
              </a:solidFill>
              <a:latin typeface="Arial" charset="0"/>
              <a:ea typeface="Times New Roman"/>
              <a:cs typeface="Times New Roman"/>
            </a:endParaRPr>
          </a:p>
        </p:txBody>
      </p:sp>
      <p:sp>
        <p:nvSpPr>
          <p:cNvPr id="5" name="TextBox 14">
            <a:extLst>
              <a:ext uri="{FF2B5EF4-FFF2-40B4-BE49-F238E27FC236}">
                <a16:creationId xmlns:a16="http://schemas.microsoft.com/office/drawing/2014/main" xmlns="" id="{98C64A8F-B1E0-4E7D-9354-9D660D440B3D}"/>
              </a:ext>
            </a:extLst>
          </p:cNvPr>
          <p:cNvSpPr txBox="1">
            <a:spLocks noChangeArrowheads="1"/>
          </p:cNvSpPr>
          <p:nvPr/>
        </p:nvSpPr>
        <p:spPr bwMode="auto">
          <a:xfrm>
            <a:off x="940903" y="552450"/>
            <a:ext cx="5251174" cy="1446550"/>
          </a:xfrm>
          <a:prstGeom prst="rect">
            <a:avLst/>
          </a:prstGeom>
          <a:blipFill dpi="0" rotWithShape="1">
            <a:blip r:embed="rId5"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IN" altLang="en-US" sz="2200" b="0" i="0" u="none" strike="noStrike" kern="0" cap="none" spc="0" normalizeH="0" baseline="0" noProof="0" dirty="0">
                <a:ln>
                  <a:noFill/>
                </a:ln>
                <a:solidFill>
                  <a:srgbClr val="000000"/>
                </a:solidFill>
                <a:effectLst/>
                <a:uLnTx/>
                <a:uFillTx/>
              </a:rPr>
              <a:t>Field days (5)		:   158 participants</a:t>
            </a:r>
          </a:p>
          <a:p>
            <a:pPr marL="0" marR="0" lvl="0" indent="0" defTabSz="914400" eaLnBrk="1" fontAlgn="base" latinLnBrk="0" hangingPunct="1">
              <a:lnSpc>
                <a:spcPct val="100000"/>
              </a:lnSpc>
              <a:spcBef>
                <a:spcPct val="0"/>
              </a:spcBef>
              <a:spcAft>
                <a:spcPct val="0"/>
              </a:spcAft>
              <a:buClrTx/>
              <a:buSzTx/>
              <a:buFontTx/>
              <a:buNone/>
              <a:tabLst/>
              <a:defRPr/>
            </a:pPr>
            <a:r>
              <a:rPr kumimoji="0" lang="en-IN" altLang="en-US" sz="2200" b="0" i="0" u="none" strike="noStrike" kern="0" cap="none" spc="0" normalizeH="0" baseline="0" noProof="0" dirty="0">
                <a:ln>
                  <a:noFill/>
                </a:ln>
                <a:solidFill>
                  <a:srgbClr val="000000"/>
                </a:solidFill>
                <a:effectLst/>
                <a:uLnTx/>
                <a:uFillTx/>
              </a:rPr>
              <a:t>Field visit (8)		:   87 participants</a:t>
            </a:r>
          </a:p>
          <a:p>
            <a:pPr marL="0" marR="0" lvl="0" indent="0" defTabSz="914400" eaLnBrk="1" fontAlgn="base" latinLnBrk="0" hangingPunct="1">
              <a:lnSpc>
                <a:spcPct val="100000"/>
              </a:lnSpc>
              <a:spcBef>
                <a:spcPct val="0"/>
              </a:spcBef>
              <a:spcAft>
                <a:spcPct val="0"/>
              </a:spcAft>
              <a:buClrTx/>
              <a:buSzTx/>
              <a:buFontTx/>
              <a:buNone/>
              <a:tabLst/>
              <a:defRPr/>
            </a:pPr>
            <a:r>
              <a:rPr lang="en-IN" altLang="en-US" sz="2200" kern="0" dirty="0">
                <a:solidFill>
                  <a:srgbClr val="000000"/>
                </a:solidFill>
              </a:rPr>
              <a:t>Trainings (1)		:   36 participants</a:t>
            </a:r>
            <a:endParaRPr kumimoji="0" lang="en-IN" altLang="en-US" sz="2200" b="0" i="0" u="none" strike="noStrike" kern="0" cap="none" spc="0" normalizeH="0" baseline="0" noProof="0" dirty="0">
              <a:ln>
                <a:noFill/>
              </a:ln>
              <a:solidFill>
                <a:srgbClr val="000000"/>
              </a:solidFill>
              <a:effectLst/>
              <a:uLnTx/>
              <a:uFillTx/>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IN" altLang="en-US" sz="2200" b="0" i="0" u="none" strike="noStrike" kern="0" cap="none" spc="0" normalizeH="0" baseline="0" noProof="0" dirty="0">
                <a:ln>
                  <a:noFill/>
                </a:ln>
                <a:solidFill>
                  <a:srgbClr val="000000"/>
                </a:solidFill>
                <a:effectLst/>
                <a:uLnTx/>
                <a:uFillTx/>
              </a:rPr>
              <a:t>Media coverage (4)	:   Not fixed</a:t>
            </a:r>
          </a:p>
        </p:txBody>
      </p:sp>
      <p:pic>
        <p:nvPicPr>
          <p:cNvPr id="8" name="Picture 5">
            <a:extLst>
              <a:ext uri="{FF2B5EF4-FFF2-40B4-BE49-F238E27FC236}">
                <a16:creationId xmlns:a16="http://schemas.microsoft.com/office/drawing/2014/main" xmlns="" id="{342B0F6A-B3CE-423D-A6DB-6039B6C45C57}"/>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193" y="1"/>
            <a:ext cx="74295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descr="C:\Documents and Settings\Administrator\My Documents\Downloads\ICAR_logo.JPG">
            <a:extLst>
              <a:ext uri="{FF2B5EF4-FFF2-40B4-BE49-F238E27FC236}">
                <a16:creationId xmlns:a16="http://schemas.microsoft.com/office/drawing/2014/main" xmlns="" id="{D16B208F-66AE-4BB1-83E5-6F938C85A63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496123" y="1"/>
            <a:ext cx="68262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89132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864704" y="76200"/>
            <a:ext cx="11042374" cy="503238"/>
          </a:xfrm>
        </p:spPr>
        <p:txBody>
          <a:bodyPr rtlCol="0" anchor="b">
            <a:noAutofit/>
          </a:bodyPr>
          <a:lstStyle/>
          <a:p>
            <a:pPr>
              <a:defRPr/>
            </a:pPr>
            <a:r>
              <a:rPr lang="en-GB" sz="3200" b="1" dirty="0"/>
              <a:t>FLD on </a:t>
            </a:r>
            <a:r>
              <a:rPr lang="en-GB" sz="3200" b="1" dirty="0" err="1"/>
              <a:t>Trichoderma</a:t>
            </a:r>
            <a:r>
              <a:rPr lang="en-GB" sz="3200" b="1" dirty="0"/>
              <a:t> in Chickpea </a:t>
            </a:r>
            <a:r>
              <a:rPr lang="en-GB" sz="2400" dirty="0"/>
              <a:t>(Rabi-2020-21)</a:t>
            </a:r>
            <a:endParaRPr lang="en-US" sz="2400" dirty="0"/>
          </a:p>
        </p:txBody>
      </p:sp>
      <p:sp>
        <p:nvSpPr>
          <p:cNvPr id="70660" name="TextBox 12"/>
          <p:cNvSpPr txBox="1">
            <a:spLocks noChangeArrowheads="1"/>
          </p:cNvSpPr>
          <p:nvPr/>
        </p:nvSpPr>
        <p:spPr bwMode="auto">
          <a:xfrm>
            <a:off x="8786194" y="848137"/>
            <a:ext cx="2631298" cy="461665"/>
          </a:xfrm>
          <a:prstGeom prst="rect">
            <a:avLst/>
          </a:prstGeom>
          <a:blipFill dpi="0" rotWithShape="1">
            <a:blip r:embed="rId2" cstate="print"/>
            <a:srcRect/>
            <a:tile tx="0" ty="0" sx="100000" sy="100000" flip="none" algn="tl"/>
          </a:blipFill>
          <a:ln w="9525">
            <a:noFill/>
            <a:miter lim="800000"/>
            <a:headEnd/>
            <a:tailEnd/>
          </a:ln>
        </p:spPr>
        <p:txBody>
          <a:bodyPr wrap="none">
            <a:spAutoFit/>
          </a:bodyPr>
          <a:lstStyle/>
          <a:p>
            <a:pPr eaLnBrk="1" hangingPunct="1"/>
            <a:r>
              <a:rPr lang="en-IN" altLang="en-US" sz="2400" dirty="0"/>
              <a:t>Variety – GNG 1581</a:t>
            </a:r>
          </a:p>
        </p:txBody>
      </p:sp>
      <p:sp>
        <p:nvSpPr>
          <p:cNvPr id="43013" name="TextBox 14"/>
          <p:cNvSpPr txBox="1">
            <a:spLocks noChangeArrowheads="1"/>
          </p:cNvSpPr>
          <p:nvPr/>
        </p:nvSpPr>
        <p:spPr bwMode="auto">
          <a:xfrm>
            <a:off x="851450" y="609601"/>
            <a:ext cx="5051576" cy="830997"/>
          </a:xfrm>
          <a:prstGeom prst="rect">
            <a:avLst/>
          </a:prstGeom>
          <a:blipFill dpi="0" rotWithShape="1">
            <a:blip r:embed="rId3" cstate="print"/>
            <a:srcRect/>
            <a:tile tx="0" ty="0" sx="100000" sy="100000" flip="none" algn="tl"/>
          </a:blipFill>
          <a:ln w="9525">
            <a:noFill/>
            <a:miter lim="800000"/>
            <a:headEnd/>
            <a:tailEnd/>
          </a:ln>
        </p:spPr>
        <p:txBody>
          <a:bodyPr wrap="none">
            <a:spAutoFit/>
          </a:bodyPr>
          <a:lstStyle/>
          <a:p>
            <a:pPr eaLnBrk="1" hangingPunct="1">
              <a:defRPr/>
            </a:pPr>
            <a:r>
              <a:rPr lang="en-IN" sz="2400" dirty="0"/>
              <a:t>Area 			:	4 hectare</a:t>
            </a:r>
          </a:p>
          <a:p>
            <a:pPr eaLnBrk="1" hangingPunct="1">
              <a:defRPr/>
            </a:pPr>
            <a:r>
              <a:rPr lang="en-IN" sz="2400" dirty="0"/>
              <a:t>No. of Demonstration	:	10</a:t>
            </a:r>
          </a:p>
        </p:txBody>
      </p:sp>
      <p:graphicFrame>
        <p:nvGraphicFramePr>
          <p:cNvPr id="11" name="Table 10"/>
          <p:cNvGraphicFramePr>
            <a:graphicFrameLocks noGrp="1"/>
          </p:cNvGraphicFramePr>
          <p:nvPr>
            <p:extLst>
              <p:ext uri="{D42A27DB-BD31-4B8C-83A1-F6EECF244321}">
                <p14:modId xmlns:p14="http://schemas.microsoft.com/office/powerpoint/2010/main" xmlns="" val="3793069609"/>
              </p:ext>
            </p:extLst>
          </p:nvPr>
        </p:nvGraphicFramePr>
        <p:xfrm>
          <a:off x="258418" y="1755775"/>
          <a:ext cx="11648663" cy="1310488"/>
        </p:xfrm>
        <a:graphic>
          <a:graphicData uri="http://schemas.openxmlformats.org/drawingml/2006/table">
            <a:tbl>
              <a:tblPr firstRow="1" bandRow="1">
                <a:tableStyleId>{BDBED569-4797-4DF1-A0F4-6AAB3CD982D8}</a:tableStyleId>
              </a:tblPr>
              <a:tblGrid>
                <a:gridCol w="2329733">
                  <a:extLst>
                    <a:ext uri="{9D8B030D-6E8A-4147-A177-3AD203B41FA5}">
                      <a16:colId xmlns:a16="http://schemas.microsoft.com/office/drawing/2014/main" xmlns="" val="20000"/>
                    </a:ext>
                  </a:extLst>
                </a:gridCol>
                <a:gridCol w="2329733">
                  <a:extLst>
                    <a:ext uri="{9D8B030D-6E8A-4147-A177-3AD203B41FA5}">
                      <a16:colId xmlns:a16="http://schemas.microsoft.com/office/drawing/2014/main" xmlns="" val="20001"/>
                    </a:ext>
                  </a:extLst>
                </a:gridCol>
                <a:gridCol w="2084497">
                  <a:extLst>
                    <a:ext uri="{9D8B030D-6E8A-4147-A177-3AD203B41FA5}">
                      <a16:colId xmlns:a16="http://schemas.microsoft.com/office/drawing/2014/main" xmlns="" val="20002"/>
                    </a:ext>
                  </a:extLst>
                </a:gridCol>
                <a:gridCol w="2574967">
                  <a:extLst>
                    <a:ext uri="{9D8B030D-6E8A-4147-A177-3AD203B41FA5}">
                      <a16:colId xmlns:a16="http://schemas.microsoft.com/office/drawing/2014/main" xmlns="" val="20003"/>
                    </a:ext>
                  </a:extLst>
                </a:gridCol>
                <a:gridCol w="2329733">
                  <a:extLst>
                    <a:ext uri="{9D8B030D-6E8A-4147-A177-3AD203B41FA5}">
                      <a16:colId xmlns:a16="http://schemas.microsoft.com/office/drawing/2014/main" xmlns="" val="20004"/>
                    </a:ext>
                  </a:extLst>
                </a:gridCol>
              </a:tblGrid>
              <a:tr h="301625">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200" dirty="0">
                          <a:latin typeface="+mn-lt"/>
                          <a:cs typeface="Arial" pitchFamily="34" charset="0"/>
                        </a:rPr>
                        <a:t>Yield (q/ha)</a:t>
                      </a:r>
                    </a:p>
                  </a:txBody>
                  <a:tcPr marT="45682" marB="45682"/>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200" dirty="0">
                          <a:latin typeface="+mn-lt"/>
                          <a:cs typeface="Arial" pitchFamily="34" charset="0"/>
                        </a:rPr>
                        <a:t>% Increase  in yield</a:t>
                      </a:r>
                    </a:p>
                  </a:txBody>
                  <a:tcPr marT="45682" marB="45682"/>
                </a:tc>
                <a:extLst>
                  <a:ext uri="{0D108BD9-81ED-4DB2-BD59-A6C34878D82A}">
                    <a16:rowId xmlns:a16="http://schemas.microsoft.com/office/drawing/2014/main" xmlns="" val="10000"/>
                  </a:ext>
                </a:extLst>
              </a:tr>
              <a:tr h="301701">
                <a:tc>
                  <a:txBody>
                    <a:bodyPr/>
                    <a:lstStyle/>
                    <a:p>
                      <a:pPr algn="ctr"/>
                      <a:r>
                        <a:rPr lang="en-IN" sz="2200" dirty="0">
                          <a:latin typeface="+mn-lt"/>
                          <a:cs typeface="Arial" pitchFamily="34" charset="0"/>
                        </a:rPr>
                        <a:t>High.</a:t>
                      </a:r>
                    </a:p>
                  </a:txBody>
                  <a:tcPr marT="45682" marB="45682"/>
                </a:tc>
                <a:tc>
                  <a:txBody>
                    <a:bodyPr/>
                    <a:lstStyle/>
                    <a:p>
                      <a:pPr algn="ctr"/>
                      <a:r>
                        <a:rPr lang="en-IN" sz="2200" dirty="0">
                          <a:latin typeface="+mn-lt"/>
                          <a:cs typeface="Arial" pitchFamily="34" charset="0"/>
                        </a:rPr>
                        <a:t>Min.</a:t>
                      </a:r>
                    </a:p>
                  </a:txBody>
                  <a:tcPr marT="45682" marB="45682"/>
                </a:tc>
                <a:tc>
                  <a:txBody>
                    <a:bodyPr/>
                    <a:lstStyle/>
                    <a:p>
                      <a:pPr algn="ctr"/>
                      <a:r>
                        <a:rPr lang="en-IN" sz="2200" dirty="0">
                          <a:latin typeface="+mn-lt"/>
                          <a:cs typeface="Arial" pitchFamily="34" charset="0"/>
                        </a:rPr>
                        <a:t>Av.</a:t>
                      </a:r>
                    </a:p>
                  </a:txBody>
                  <a:tcPr marT="45682" marB="45682"/>
                </a:tc>
                <a:tc>
                  <a:txBody>
                    <a:bodyPr/>
                    <a:lstStyle/>
                    <a:p>
                      <a:pPr algn="ctr"/>
                      <a:r>
                        <a:rPr lang="en-IN" sz="2200" dirty="0">
                          <a:latin typeface="+mn-lt"/>
                          <a:cs typeface="Arial" pitchFamily="34" charset="0"/>
                        </a:rPr>
                        <a:t>Local check</a:t>
                      </a:r>
                    </a:p>
                  </a:txBody>
                  <a:tcPr marT="45682" marB="45682"/>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a:latin typeface="Arial" pitchFamily="34" charset="0"/>
                        <a:cs typeface="Arial" pitchFamily="34" charset="0"/>
                      </a:endParaRPr>
                    </a:p>
                  </a:txBody>
                  <a:tcPr/>
                </a:tc>
                <a:extLst>
                  <a:ext uri="{0D108BD9-81ED-4DB2-BD59-A6C34878D82A}">
                    <a16:rowId xmlns:a16="http://schemas.microsoft.com/office/drawing/2014/main" xmlns="" val="10001"/>
                  </a:ext>
                </a:extLst>
              </a:tr>
              <a:tr h="457200">
                <a:tc>
                  <a:txBody>
                    <a:bodyPr/>
                    <a:lstStyle/>
                    <a:p>
                      <a:pPr algn="ctr"/>
                      <a:r>
                        <a:rPr lang="en-IN" sz="2200" dirty="0">
                          <a:latin typeface="+mn-lt"/>
                          <a:cs typeface="Arial" pitchFamily="34" charset="0"/>
                        </a:rPr>
                        <a:t>14.80</a:t>
                      </a:r>
                    </a:p>
                  </a:txBody>
                  <a:tcPr marT="45682" marB="45682"/>
                </a:tc>
                <a:tc>
                  <a:txBody>
                    <a:bodyPr/>
                    <a:lstStyle/>
                    <a:p>
                      <a:pPr algn="ctr"/>
                      <a:r>
                        <a:rPr lang="en-IN" sz="2200" dirty="0">
                          <a:latin typeface="+mn-lt"/>
                          <a:cs typeface="Arial" pitchFamily="34" charset="0"/>
                        </a:rPr>
                        <a:t>14.25</a:t>
                      </a:r>
                    </a:p>
                  </a:txBody>
                  <a:tcPr marT="45682" marB="45682"/>
                </a:tc>
                <a:tc>
                  <a:txBody>
                    <a:bodyPr/>
                    <a:lstStyle/>
                    <a:p>
                      <a:pPr algn="ctr"/>
                      <a:r>
                        <a:rPr lang="en-IN" sz="2200" dirty="0">
                          <a:latin typeface="+mn-lt"/>
                          <a:cs typeface="Arial" pitchFamily="34" charset="0"/>
                        </a:rPr>
                        <a:t>14.56</a:t>
                      </a:r>
                    </a:p>
                  </a:txBody>
                  <a:tcPr marT="45682" marB="45682"/>
                </a:tc>
                <a:tc>
                  <a:txBody>
                    <a:bodyPr/>
                    <a:lstStyle/>
                    <a:p>
                      <a:pPr algn="ctr"/>
                      <a:r>
                        <a:rPr lang="en-IN" sz="2200" dirty="0">
                          <a:latin typeface="+mn-lt"/>
                          <a:cs typeface="Arial" pitchFamily="34" charset="0"/>
                        </a:rPr>
                        <a:t>12.49</a:t>
                      </a:r>
                    </a:p>
                  </a:txBody>
                  <a:tcPr marT="45682" marB="45682"/>
                </a:tc>
                <a:tc>
                  <a:txBody>
                    <a:bodyPr/>
                    <a:lstStyle/>
                    <a:p>
                      <a:pPr algn="ctr"/>
                      <a:r>
                        <a:rPr lang="en-IN" sz="2200" dirty="0">
                          <a:latin typeface="+mn-lt"/>
                          <a:cs typeface="Arial" pitchFamily="34" charset="0"/>
                        </a:rPr>
                        <a:t>16.57</a:t>
                      </a:r>
                    </a:p>
                  </a:txBody>
                  <a:tcPr marT="45682" marB="45682"/>
                </a:tc>
                <a:extLst>
                  <a:ext uri="{0D108BD9-81ED-4DB2-BD59-A6C34878D82A}">
                    <a16:rowId xmlns:a16="http://schemas.microsoft.com/office/drawing/2014/main" xmlns=""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2847050436"/>
              </p:ext>
            </p:extLst>
          </p:nvPr>
        </p:nvGraphicFramePr>
        <p:xfrm>
          <a:off x="258418" y="4248545"/>
          <a:ext cx="7146234" cy="1981250"/>
        </p:xfrm>
        <a:graphic>
          <a:graphicData uri="http://schemas.openxmlformats.org/drawingml/2006/table">
            <a:tbl>
              <a:tblPr firstRow="1" bandRow="1">
                <a:tableStyleId>{00A15C55-8517-42AA-B614-E9B94910E393}</a:tableStyleId>
              </a:tblPr>
              <a:tblGrid>
                <a:gridCol w="2405664">
                  <a:extLst>
                    <a:ext uri="{9D8B030D-6E8A-4147-A177-3AD203B41FA5}">
                      <a16:colId xmlns:a16="http://schemas.microsoft.com/office/drawing/2014/main" xmlns="" val="20000"/>
                    </a:ext>
                  </a:extLst>
                </a:gridCol>
                <a:gridCol w="2274171">
                  <a:extLst>
                    <a:ext uri="{9D8B030D-6E8A-4147-A177-3AD203B41FA5}">
                      <a16:colId xmlns:a16="http://schemas.microsoft.com/office/drawing/2014/main" xmlns="" val="20001"/>
                    </a:ext>
                  </a:extLst>
                </a:gridCol>
                <a:gridCol w="2466399">
                  <a:extLst>
                    <a:ext uri="{9D8B030D-6E8A-4147-A177-3AD203B41FA5}">
                      <a16:colId xmlns:a16="http://schemas.microsoft.com/office/drawing/2014/main" xmlns="" val="20002"/>
                    </a:ext>
                  </a:extLst>
                </a:gridCol>
              </a:tblGrid>
              <a:tr h="323090">
                <a:tc>
                  <a:txBody>
                    <a:bodyPr/>
                    <a:lstStyle/>
                    <a:p>
                      <a:pPr algn="ct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Demonstration Plot</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Farmer's Existing Plot</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23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t>Gross Cost (Rs/ha)</a:t>
                      </a:r>
                      <a:endParaRPr lang="en-US" sz="2000" b="0" i="0" u="none" strike="noStrike" dirty="0">
                        <a:solidFill>
                          <a:srgbClr val="000000"/>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t>29971</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t>28471</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23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t>Gross Return(Rs./ha.)</a:t>
                      </a:r>
                      <a:endParaRPr lang="en-US" sz="2000" b="0" i="0" u="none" strike="noStrike" dirty="0">
                        <a:solidFill>
                          <a:srgbClr val="000000"/>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t>92950</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t>82250</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23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t>Net Return (Rs./ha.)</a:t>
                      </a:r>
                      <a:endParaRPr lang="en-US" sz="2000" b="0" i="0" u="none" strike="noStrike" dirty="0">
                        <a:solidFill>
                          <a:srgbClr val="000000"/>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t>62979</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t>53779</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23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t>B:C Ratio</a:t>
                      </a:r>
                      <a:endParaRPr lang="en-US" sz="2000" b="0" i="0" u="none" strike="noStrike" dirty="0">
                        <a:solidFill>
                          <a:srgbClr val="000000"/>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t>3.10</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t>2.90</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4" name="Rectangle 3" descr="Bouquet"/>
          <p:cNvSpPr txBox="1">
            <a:spLocks noChangeArrowheads="1"/>
          </p:cNvSpPr>
          <p:nvPr/>
        </p:nvSpPr>
        <p:spPr bwMode="auto">
          <a:xfrm>
            <a:off x="2809462" y="3657600"/>
            <a:ext cx="2057400" cy="533400"/>
          </a:xfrm>
          <a:prstGeom prst="rect">
            <a:avLst/>
          </a:prstGeom>
          <a:blipFill dpi="0" rotWithShape="1">
            <a:blip r:embed="rId4" cstate="print"/>
            <a:srcRect/>
            <a:tile tx="0" ty="0" sx="100000" sy="100000" flip="none" algn="tl"/>
          </a:blipFill>
          <a:ln w="9525">
            <a:noFill/>
            <a:miter lim="800000"/>
            <a:headEnd/>
            <a:tailEnd/>
          </a:ln>
        </p:spPr>
        <p:txBody>
          <a:bodyPr anchor="ctr"/>
          <a:lstStyle/>
          <a:p>
            <a:pPr algn="ctr">
              <a:defRPr/>
            </a:pPr>
            <a:r>
              <a:rPr lang="en-US" sz="3200" b="1" dirty="0">
                <a:solidFill>
                  <a:srgbClr val="C00000"/>
                </a:solidFill>
              </a:rPr>
              <a:t>Economics </a:t>
            </a:r>
            <a:endParaRPr lang="en-US" sz="2400" dirty="0">
              <a:solidFill>
                <a:srgbClr val="C00000"/>
              </a:solidFill>
            </a:endParaRPr>
          </a:p>
        </p:txBody>
      </p:sp>
      <p:sp>
        <p:nvSpPr>
          <p:cNvPr id="15" name="Rectangle 3" descr="Blue tissue paper"/>
          <p:cNvSpPr>
            <a:spLocks noChangeArrowheads="1"/>
          </p:cNvSpPr>
          <p:nvPr/>
        </p:nvSpPr>
        <p:spPr bwMode="auto">
          <a:xfrm>
            <a:off x="211014" y="6227706"/>
            <a:ext cx="10104805" cy="461665"/>
          </a:xfrm>
          <a:prstGeom prst="rect">
            <a:avLst/>
          </a:prstGeom>
          <a:noFill/>
          <a:ln w="9525">
            <a:noFill/>
            <a:miter lim="800000"/>
            <a:headEnd/>
            <a:tailEnd/>
          </a:ln>
        </p:spPr>
        <p:txBody>
          <a:bodyPr wrap="square">
            <a:spAutoFit/>
          </a:bodyPr>
          <a:lstStyle/>
          <a:p>
            <a:pPr algn="just">
              <a:spcAft>
                <a:spcPts val="1200"/>
              </a:spcAft>
              <a:defRPr/>
            </a:pPr>
            <a:r>
              <a:rPr lang="en-US" sz="2400" b="1" dirty="0">
                <a:solidFill>
                  <a:srgbClr val="C00000"/>
                </a:solidFill>
                <a:latin typeface="Times New Roman" pitchFamily="18" charset="0"/>
                <a:cs typeface="Times New Roman" pitchFamily="18" charset="0"/>
              </a:rPr>
              <a:t>feedback:- </a:t>
            </a:r>
            <a:r>
              <a:rPr lang="en-US" sz="2000" dirty="0" err="1">
                <a:latin typeface="Times New Roman" pitchFamily="18" charset="0"/>
                <a:cs typeface="Times New Roman" pitchFamily="18" charset="0"/>
              </a:rPr>
              <a:t>Trichoderma</a:t>
            </a:r>
            <a:r>
              <a:rPr lang="en-US" sz="2000" dirty="0">
                <a:latin typeface="Times New Roman" pitchFamily="18" charset="0"/>
                <a:cs typeface="Times New Roman" pitchFamily="18" charset="0"/>
              </a:rPr>
              <a:t> is easily available in market. Farmers can be preparing at own farm.</a:t>
            </a:r>
            <a:endParaRPr lang="en-IN" sz="2000" dirty="0">
              <a:solidFill>
                <a:srgbClr val="00B050"/>
              </a:solidFill>
              <a:latin typeface="Times New Roman" pitchFamily="18" charset="0"/>
              <a:cs typeface="Times New Roman" pitchFamily="18" charset="0"/>
            </a:endParaRPr>
          </a:p>
        </p:txBody>
      </p:sp>
      <p:sp>
        <p:nvSpPr>
          <p:cNvPr id="12" name="TextBox 20"/>
          <p:cNvSpPr txBox="1">
            <a:spLocks noChangeArrowheads="1"/>
          </p:cNvSpPr>
          <p:nvPr/>
        </p:nvSpPr>
        <p:spPr bwMode="auto">
          <a:xfrm>
            <a:off x="215695" y="3048001"/>
            <a:ext cx="8656637" cy="584775"/>
          </a:xfrm>
          <a:prstGeom prst="rect">
            <a:avLst/>
          </a:prstGeom>
          <a:noFill/>
          <a:ln w="9525">
            <a:noFill/>
            <a:miter lim="800000"/>
            <a:headEnd/>
            <a:tailEnd/>
          </a:ln>
        </p:spPr>
        <p:txBody>
          <a:bodyPr>
            <a:spAutoFit/>
          </a:bodyPr>
          <a:lstStyle/>
          <a:p>
            <a:r>
              <a:rPr lang="en-US" sz="1600" i="1" dirty="0"/>
              <a:t>Note:- </a:t>
            </a:r>
            <a:r>
              <a:rPr lang="en-IN" sz="1600" dirty="0"/>
              <a:t>Sale price: </a:t>
            </a:r>
            <a:r>
              <a:rPr lang="en-US" sz="1600" dirty="0"/>
              <a:t>Rs.4700 -5000</a:t>
            </a:r>
            <a:r>
              <a:rPr lang="en-IN" sz="1600" dirty="0"/>
              <a:t>/- quintal	</a:t>
            </a:r>
            <a:endParaRPr lang="en-US" sz="1600" dirty="0"/>
          </a:p>
          <a:p>
            <a:r>
              <a:rPr lang="en-IN" sz="1600" dirty="0"/>
              <a:t> MSP  : Rs. 5100/- quintal (Rabi 2020-21)</a:t>
            </a:r>
            <a:endParaRPr lang="en-US" sz="1600" i="1" dirty="0"/>
          </a:p>
        </p:txBody>
      </p:sp>
      <p:sp>
        <p:nvSpPr>
          <p:cNvPr id="16" name="TextBox 18"/>
          <p:cNvSpPr txBox="1">
            <a:spLocks noChangeArrowheads="1"/>
          </p:cNvSpPr>
          <p:nvPr/>
        </p:nvSpPr>
        <p:spPr bwMode="auto">
          <a:xfrm>
            <a:off x="1600200" y="1447800"/>
            <a:ext cx="3582840" cy="338554"/>
          </a:xfrm>
          <a:prstGeom prst="rect">
            <a:avLst/>
          </a:prstGeom>
          <a:noFill/>
          <a:ln w="9525">
            <a:noFill/>
            <a:miter lim="800000"/>
            <a:headEnd/>
            <a:tailEnd/>
          </a:ln>
        </p:spPr>
        <p:txBody>
          <a:bodyPr wrap="none">
            <a:spAutoFit/>
          </a:bodyPr>
          <a:lstStyle/>
          <a:p>
            <a:r>
              <a:rPr lang="en-US" sz="1600" i="1" dirty="0"/>
              <a:t>State average yield (2019-20) : 10.80 q/h</a:t>
            </a:r>
          </a:p>
        </p:txBody>
      </p:sp>
      <p:sp>
        <p:nvSpPr>
          <p:cNvPr id="17" name="TextBox 19"/>
          <p:cNvSpPr txBox="1">
            <a:spLocks noChangeArrowheads="1"/>
          </p:cNvSpPr>
          <p:nvPr/>
        </p:nvSpPr>
        <p:spPr bwMode="auto">
          <a:xfrm>
            <a:off x="6705601" y="1481137"/>
            <a:ext cx="3640035" cy="338554"/>
          </a:xfrm>
          <a:prstGeom prst="rect">
            <a:avLst/>
          </a:prstGeom>
          <a:noFill/>
          <a:ln w="9525">
            <a:noFill/>
            <a:miter lim="800000"/>
            <a:headEnd/>
            <a:tailEnd/>
          </a:ln>
        </p:spPr>
        <p:txBody>
          <a:bodyPr wrap="none">
            <a:spAutoFit/>
          </a:bodyPr>
          <a:lstStyle/>
          <a:p>
            <a:r>
              <a:rPr lang="en-US" sz="1600" i="1" dirty="0"/>
              <a:t>District average yield (2019-20) : 6.27 q/h</a:t>
            </a:r>
          </a:p>
        </p:txBody>
      </p:sp>
      <p:pic>
        <p:nvPicPr>
          <p:cNvPr id="3" name="Picture 2">
            <a:extLst>
              <a:ext uri="{FF2B5EF4-FFF2-40B4-BE49-F238E27FC236}">
                <a16:creationId xmlns:a16="http://schemas.microsoft.com/office/drawing/2014/main" xmlns="" id="{56E750B1-E516-9006-34D2-A68E1F43BC2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90584" y="3179883"/>
            <a:ext cx="4163960" cy="3126572"/>
          </a:xfrm>
          <a:prstGeom prst="rect">
            <a:avLst/>
          </a:prstGeom>
        </p:spPr>
      </p:pic>
      <p:pic>
        <p:nvPicPr>
          <p:cNvPr id="18" name="Picture 5">
            <a:extLst>
              <a:ext uri="{FF2B5EF4-FFF2-40B4-BE49-F238E27FC236}">
                <a16:creationId xmlns:a16="http://schemas.microsoft.com/office/drawing/2014/main" xmlns="" id="{761629F8-4AD8-0D5E-7B70-D28270F21CC5}"/>
              </a:ext>
            </a:extLst>
          </p:cNvPr>
          <p:cNvPicPr>
            <a:picLocks noChangeAspect="1" noChangeArrowheads="1"/>
          </p:cNvPicPr>
          <p:nvPr/>
        </p:nvPicPr>
        <p:blipFill>
          <a:blip r:embed="rId6" cstate="print"/>
          <a:srcRect/>
          <a:stretch>
            <a:fillRect/>
          </a:stretch>
        </p:blipFill>
        <p:spPr bwMode="auto">
          <a:xfrm>
            <a:off x="0" y="0"/>
            <a:ext cx="742950" cy="792163"/>
          </a:xfrm>
          <a:prstGeom prst="rect">
            <a:avLst/>
          </a:prstGeom>
          <a:noFill/>
          <a:ln w="9525">
            <a:noFill/>
            <a:miter lim="800000"/>
            <a:headEnd/>
            <a:tailEnd/>
          </a:ln>
        </p:spPr>
      </p:pic>
      <p:pic>
        <p:nvPicPr>
          <p:cNvPr id="19" name="Picture 6" descr="C:\Documents and Settings\Administrator\My Documents\Downloads\ICAR_logo.JPG">
            <a:extLst>
              <a:ext uri="{FF2B5EF4-FFF2-40B4-BE49-F238E27FC236}">
                <a16:creationId xmlns:a16="http://schemas.microsoft.com/office/drawing/2014/main" xmlns="" id="{4ABAFCD5-7369-454A-D0AD-0A49F3F6BBAF}"/>
              </a:ext>
            </a:extLst>
          </p:cNvPr>
          <p:cNvPicPr>
            <a:picLocks noChangeAspect="1" noChangeArrowheads="1"/>
          </p:cNvPicPr>
          <p:nvPr/>
        </p:nvPicPr>
        <p:blipFill>
          <a:blip r:embed="rId7" cstate="print"/>
          <a:srcRect/>
          <a:stretch>
            <a:fillRect/>
          </a:stretch>
        </p:blipFill>
        <p:spPr bwMode="auto">
          <a:xfrm>
            <a:off x="11472681" y="0"/>
            <a:ext cx="682625" cy="904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874642" y="76200"/>
            <a:ext cx="10416210" cy="503238"/>
          </a:xfrm>
        </p:spPr>
        <p:txBody>
          <a:bodyPr rtlCol="0" anchor="b">
            <a:noAutofit/>
          </a:bodyPr>
          <a:lstStyle/>
          <a:p>
            <a:pPr>
              <a:defRPr/>
            </a:pPr>
            <a:r>
              <a:rPr lang="en-GB" sz="3200" b="1" dirty="0"/>
              <a:t>FLD on Broccoli </a:t>
            </a:r>
            <a:r>
              <a:rPr lang="en-GB" sz="2400" dirty="0"/>
              <a:t>(Rabi-2021-22)</a:t>
            </a:r>
            <a:endParaRPr lang="en-US" sz="2400" dirty="0"/>
          </a:p>
        </p:txBody>
      </p:sp>
      <p:sp>
        <p:nvSpPr>
          <p:cNvPr id="70660" name="TextBox 12"/>
          <p:cNvSpPr txBox="1">
            <a:spLocks noChangeArrowheads="1"/>
          </p:cNvSpPr>
          <p:nvPr/>
        </p:nvSpPr>
        <p:spPr bwMode="auto">
          <a:xfrm>
            <a:off x="8421754" y="609601"/>
            <a:ext cx="2927020" cy="461665"/>
          </a:xfrm>
          <a:prstGeom prst="rect">
            <a:avLst/>
          </a:prstGeom>
          <a:blipFill dpi="0" rotWithShape="1">
            <a:blip r:embed="rId2" cstate="print"/>
            <a:srcRect/>
            <a:tile tx="0" ty="0" sx="100000" sy="100000" flip="none" algn="tl"/>
          </a:blipFill>
          <a:ln w="9525">
            <a:noFill/>
            <a:miter lim="800000"/>
            <a:headEnd/>
            <a:tailEnd/>
          </a:ln>
        </p:spPr>
        <p:txBody>
          <a:bodyPr wrap="none">
            <a:spAutoFit/>
          </a:bodyPr>
          <a:lstStyle/>
          <a:p>
            <a:pPr eaLnBrk="1" hangingPunct="1"/>
            <a:r>
              <a:rPr lang="en-IN" altLang="en-US" sz="2400" dirty="0"/>
              <a:t>Variety – Green magic</a:t>
            </a:r>
          </a:p>
        </p:txBody>
      </p:sp>
      <p:sp>
        <p:nvSpPr>
          <p:cNvPr id="43013" name="TextBox 14"/>
          <p:cNvSpPr txBox="1">
            <a:spLocks noChangeArrowheads="1"/>
          </p:cNvSpPr>
          <p:nvPr/>
        </p:nvSpPr>
        <p:spPr bwMode="auto">
          <a:xfrm>
            <a:off x="849374" y="544285"/>
            <a:ext cx="6604203" cy="830997"/>
          </a:xfrm>
          <a:prstGeom prst="rect">
            <a:avLst/>
          </a:prstGeom>
          <a:blipFill dpi="0" rotWithShape="1">
            <a:blip r:embed="rId3" cstate="print"/>
            <a:srcRect/>
            <a:tile tx="0" ty="0" sx="100000" sy="100000" flip="none" algn="tl"/>
          </a:blipFill>
          <a:ln w="9525">
            <a:noFill/>
            <a:miter lim="800000"/>
            <a:headEnd/>
            <a:tailEnd/>
          </a:ln>
        </p:spPr>
        <p:txBody>
          <a:bodyPr wrap="square">
            <a:spAutoFit/>
          </a:bodyPr>
          <a:lstStyle/>
          <a:p>
            <a:pPr eaLnBrk="1" hangingPunct="1">
              <a:defRPr/>
            </a:pPr>
            <a:r>
              <a:rPr lang="en-IN" sz="2400" dirty="0"/>
              <a:t>Area 			:	0.5 hectare</a:t>
            </a:r>
          </a:p>
          <a:p>
            <a:pPr eaLnBrk="1" hangingPunct="1">
              <a:defRPr/>
            </a:pPr>
            <a:r>
              <a:rPr lang="en-IN" sz="2400" dirty="0"/>
              <a:t>No. of Demonstration	:	10</a:t>
            </a:r>
          </a:p>
        </p:txBody>
      </p:sp>
      <p:graphicFrame>
        <p:nvGraphicFramePr>
          <p:cNvPr id="11" name="Table 10"/>
          <p:cNvGraphicFramePr>
            <a:graphicFrameLocks noGrp="1"/>
          </p:cNvGraphicFramePr>
          <p:nvPr>
            <p:extLst>
              <p:ext uri="{D42A27DB-BD31-4B8C-83A1-F6EECF244321}">
                <p14:modId xmlns:p14="http://schemas.microsoft.com/office/powerpoint/2010/main" xmlns="" val="3820741180"/>
              </p:ext>
            </p:extLst>
          </p:nvPr>
        </p:nvGraphicFramePr>
        <p:xfrm>
          <a:off x="312665" y="1505400"/>
          <a:ext cx="6646073" cy="1310488"/>
        </p:xfrm>
        <a:graphic>
          <a:graphicData uri="http://schemas.openxmlformats.org/drawingml/2006/table">
            <a:tbl>
              <a:tblPr firstRow="1" bandRow="1">
                <a:tableStyleId>{BDBED569-4797-4DF1-A0F4-6AAB3CD982D8}</a:tableStyleId>
              </a:tblPr>
              <a:tblGrid>
                <a:gridCol w="2295916">
                  <a:extLst>
                    <a:ext uri="{9D8B030D-6E8A-4147-A177-3AD203B41FA5}">
                      <a16:colId xmlns:a16="http://schemas.microsoft.com/office/drawing/2014/main" xmlns="" val="20000"/>
                    </a:ext>
                  </a:extLst>
                </a:gridCol>
                <a:gridCol w="2295916">
                  <a:extLst>
                    <a:ext uri="{9D8B030D-6E8A-4147-A177-3AD203B41FA5}">
                      <a16:colId xmlns:a16="http://schemas.microsoft.com/office/drawing/2014/main" xmlns="" val="20001"/>
                    </a:ext>
                  </a:extLst>
                </a:gridCol>
                <a:gridCol w="2054241">
                  <a:extLst>
                    <a:ext uri="{9D8B030D-6E8A-4147-A177-3AD203B41FA5}">
                      <a16:colId xmlns:a16="http://schemas.microsoft.com/office/drawing/2014/main" xmlns="" val="20002"/>
                    </a:ext>
                  </a:extLst>
                </a:gridCol>
              </a:tblGrid>
              <a:tr h="30162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200" dirty="0">
                          <a:latin typeface="+mn-lt"/>
                          <a:cs typeface="Arial" pitchFamily="34" charset="0"/>
                        </a:rPr>
                        <a:t>Yield (q/ha)</a:t>
                      </a:r>
                    </a:p>
                  </a:txBody>
                  <a:tcPr marT="45682" marB="45682"/>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01701">
                <a:tc>
                  <a:txBody>
                    <a:bodyPr/>
                    <a:lstStyle/>
                    <a:p>
                      <a:pPr algn="ctr"/>
                      <a:r>
                        <a:rPr lang="en-IN" sz="2200" dirty="0">
                          <a:latin typeface="+mn-lt"/>
                          <a:cs typeface="Arial" pitchFamily="34" charset="0"/>
                        </a:rPr>
                        <a:t>High.</a:t>
                      </a:r>
                    </a:p>
                  </a:txBody>
                  <a:tcPr marT="45682" marB="45682"/>
                </a:tc>
                <a:tc>
                  <a:txBody>
                    <a:bodyPr/>
                    <a:lstStyle/>
                    <a:p>
                      <a:pPr algn="ctr"/>
                      <a:r>
                        <a:rPr lang="en-IN" sz="2200" dirty="0">
                          <a:latin typeface="+mn-lt"/>
                          <a:cs typeface="Arial" pitchFamily="34" charset="0"/>
                        </a:rPr>
                        <a:t>Min.</a:t>
                      </a:r>
                    </a:p>
                  </a:txBody>
                  <a:tcPr marT="45682" marB="45682"/>
                </a:tc>
                <a:tc>
                  <a:txBody>
                    <a:bodyPr/>
                    <a:lstStyle/>
                    <a:p>
                      <a:pPr algn="ctr"/>
                      <a:r>
                        <a:rPr lang="en-IN" sz="2200" dirty="0">
                          <a:latin typeface="+mn-lt"/>
                          <a:cs typeface="Arial" pitchFamily="34" charset="0"/>
                        </a:rPr>
                        <a:t>Av.</a:t>
                      </a:r>
                    </a:p>
                  </a:txBody>
                  <a:tcPr marT="45682" marB="45682"/>
                </a:tc>
                <a:extLst>
                  <a:ext uri="{0D108BD9-81ED-4DB2-BD59-A6C34878D82A}">
                    <a16:rowId xmlns:a16="http://schemas.microsoft.com/office/drawing/2014/main" xmlns="" val="10001"/>
                  </a:ext>
                </a:extLst>
              </a:tr>
              <a:tr h="457200">
                <a:tc>
                  <a:txBody>
                    <a:bodyPr/>
                    <a:lstStyle/>
                    <a:p>
                      <a:pPr algn="ctr"/>
                      <a:r>
                        <a:rPr lang="en-IN" sz="2200" dirty="0">
                          <a:latin typeface="+mn-lt"/>
                          <a:cs typeface="Arial" pitchFamily="34" charset="0"/>
                        </a:rPr>
                        <a:t>182.0</a:t>
                      </a:r>
                    </a:p>
                  </a:txBody>
                  <a:tcPr marT="45682" marB="45682"/>
                </a:tc>
                <a:tc>
                  <a:txBody>
                    <a:bodyPr/>
                    <a:lstStyle/>
                    <a:p>
                      <a:pPr algn="ctr"/>
                      <a:r>
                        <a:rPr lang="en-IN" sz="2200" dirty="0">
                          <a:latin typeface="+mn-lt"/>
                          <a:cs typeface="Arial" pitchFamily="34" charset="0"/>
                        </a:rPr>
                        <a:t>132.5</a:t>
                      </a:r>
                    </a:p>
                  </a:txBody>
                  <a:tcPr marT="45682" marB="45682"/>
                </a:tc>
                <a:tc>
                  <a:txBody>
                    <a:bodyPr/>
                    <a:lstStyle/>
                    <a:p>
                      <a:pPr algn="ctr"/>
                      <a:r>
                        <a:rPr lang="en-IN" sz="2200" dirty="0">
                          <a:latin typeface="+mn-lt"/>
                          <a:cs typeface="Arial" pitchFamily="34" charset="0"/>
                        </a:rPr>
                        <a:t>155.9</a:t>
                      </a:r>
                    </a:p>
                  </a:txBody>
                  <a:tcPr marT="45682" marB="45682"/>
                </a:tc>
                <a:extLst>
                  <a:ext uri="{0D108BD9-81ED-4DB2-BD59-A6C34878D82A}">
                    <a16:rowId xmlns:a16="http://schemas.microsoft.com/office/drawing/2014/main" xmlns=""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771116316"/>
              </p:ext>
            </p:extLst>
          </p:nvPr>
        </p:nvGraphicFramePr>
        <p:xfrm>
          <a:off x="410815" y="3755519"/>
          <a:ext cx="5107249" cy="1981250"/>
        </p:xfrm>
        <a:graphic>
          <a:graphicData uri="http://schemas.openxmlformats.org/drawingml/2006/table">
            <a:tbl>
              <a:tblPr firstRow="1" bandRow="1">
                <a:tableStyleId>{00A15C55-8517-42AA-B614-E9B94910E393}</a:tableStyleId>
              </a:tblPr>
              <a:tblGrid>
                <a:gridCol w="2625375">
                  <a:extLst>
                    <a:ext uri="{9D8B030D-6E8A-4147-A177-3AD203B41FA5}">
                      <a16:colId xmlns:a16="http://schemas.microsoft.com/office/drawing/2014/main" xmlns="" val="20000"/>
                    </a:ext>
                  </a:extLst>
                </a:gridCol>
                <a:gridCol w="2481874">
                  <a:extLst>
                    <a:ext uri="{9D8B030D-6E8A-4147-A177-3AD203B41FA5}">
                      <a16:colId xmlns:a16="http://schemas.microsoft.com/office/drawing/2014/main" xmlns="" val="20001"/>
                    </a:ext>
                  </a:extLst>
                </a:gridCol>
              </a:tblGrid>
              <a:tr h="323090">
                <a:tc>
                  <a:txBody>
                    <a:bodyPr/>
                    <a:lstStyle/>
                    <a:p>
                      <a:pPr algn="ct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Demonstration Plot</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23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t>Gross Cost (Rs/ha)</a:t>
                      </a:r>
                      <a:endParaRPr lang="en-US" sz="2000" b="0" i="0" u="none" strike="noStrike" dirty="0">
                        <a:solidFill>
                          <a:srgbClr val="000000"/>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t>68954</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23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t>Gross Return(Rs./ha.)</a:t>
                      </a:r>
                      <a:endParaRPr lang="en-US" sz="2000" b="0" i="0" u="none" strike="noStrike" dirty="0">
                        <a:solidFill>
                          <a:srgbClr val="000000"/>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t>427860</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23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t>Net Return (Rs./ha.)</a:t>
                      </a:r>
                      <a:endParaRPr lang="en-US" sz="2000" b="0" i="0" u="none" strike="noStrike" dirty="0">
                        <a:solidFill>
                          <a:srgbClr val="000000"/>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t>358906</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23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t>B:C Ratio</a:t>
                      </a:r>
                      <a:endParaRPr lang="en-US" sz="2000" b="0" i="0" u="none" strike="noStrike" dirty="0">
                        <a:solidFill>
                          <a:srgbClr val="000000"/>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t>6.20</a:t>
                      </a:r>
                      <a:endParaRPr lang="en-US" sz="200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4" name="Rectangle 3" descr="Bouquet"/>
          <p:cNvSpPr txBox="1">
            <a:spLocks noChangeArrowheads="1"/>
          </p:cNvSpPr>
          <p:nvPr/>
        </p:nvSpPr>
        <p:spPr bwMode="auto">
          <a:xfrm>
            <a:off x="3306420" y="3222169"/>
            <a:ext cx="2057400" cy="533400"/>
          </a:xfrm>
          <a:prstGeom prst="rect">
            <a:avLst/>
          </a:prstGeom>
          <a:blipFill dpi="0" rotWithShape="1">
            <a:blip r:embed="rId4" cstate="print"/>
            <a:srcRect/>
            <a:tile tx="0" ty="0" sx="100000" sy="100000" flip="none" algn="tl"/>
          </a:blipFill>
          <a:ln w="9525">
            <a:noFill/>
            <a:miter lim="800000"/>
            <a:headEnd/>
            <a:tailEnd/>
          </a:ln>
        </p:spPr>
        <p:txBody>
          <a:bodyPr anchor="ctr"/>
          <a:lstStyle/>
          <a:p>
            <a:pPr algn="ctr">
              <a:defRPr/>
            </a:pPr>
            <a:r>
              <a:rPr lang="en-US" sz="3200" b="1" dirty="0">
                <a:solidFill>
                  <a:srgbClr val="C00000"/>
                </a:solidFill>
              </a:rPr>
              <a:t>Economics </a:t>
            </a:r>
            <a:endParaRPr lang="en-US" sz="2400" dirty="0">
              <a:solidFill>
                <a:srgbClr val="C00000"/>
              </a:solidFill>
            </a:endParaRPr>
          </a:p>
        </p:txBody>
      </p:sp>
      <p:sp>
        <p:nvSpPr>
          <p:cNvPr id="15" name="Rectangle 3" descr="Blue tissue paper"/>
          <p:cNvSpPr>
            <a:spLocks noChangeArrowheads="1"/>
          </p:cNvSpPr>
          <p:nvPr/>
        </p:nvSpPr>
        <p:spPr bwMode="auto">
          <a:xfrm>
            <a:off x="356209" y="5772872"/>
            <a:ext cx="11570747" cy="1077218"/>
          </a:xfrm>
          <a:prstGeom prst="rect">
            <a:avLst/>
          </a:prstGeom>
          <a:noFill/>
          <a:ln w="9525">
            <a:noFill/>
            <a:miter lim="800000"/>
            <a:headEnd/>
            <a:tailEnd/>
          </a:ln>
        </p:spPr>
        <p:txBody>
          <a:bodyPr wrap="square">
            <a:spAutoFit/>
          </a:bodyPr>
          <a:lstStyle/>
          <a:p>
            <a:pPr algn="just">
              <a:spcAft>
                <a:spcPts val="1200"/>
              </a:spcAft>
              <a:defRPr/>
            </a:pPr>
            <a:r>
              <a:rPr lang="en-US" sz="2400" b="1" dirty="0">
                <a:solidFill>
                  <a:srgbClr val="C00000"/>
                </a:solidFill>
                <a:latin typeface="Times New Roman" pitchFamily="18" charset="0"/>
                <a:cs typeface="Times New Roman" pitchFamily="18" charset="0"/>
              </a:rPr>
              <a:t>feedback:- </a:t>
            </a:r>
            <a:r>
              <a:rPr lang="en-US" sz="2000" dirty="0"/>
              <a:t>Broccoli is a high value crop and is rich source of nutrients. It gave higher net return as compere to other vegetable crops</a:t>
            </a:r>
            <a:r>
              <a:rPr lang="en-US" sz="2000" dirty="0">
                <a:latin typeface="Times New Roman" pitchFamily="18" charset="0"/>
                <a:cs typeface="Times New Roman" pitchFamily="18" charset="0"/>
              </a:rPr>
              <a:t>. In this year, yield of Broccoli gradually decreased due to higher temperature with low humidity harvesting stage.</a:t>
            </a:r>
            <a:endParaRPr lang="en-IN" sz="2000" dirty="0">
              <a:solidFill>
                <a:srgbClr val="00B050"/>
              </a:solidFill>
              <a:latin typeface="Times New Roman" pitchFamily="18" charset="0"/>
              <a:cs typeface="Times New Roman" pitchFamily="18" charset="0"/>
            </a:endParaRPr>
          </a:p>
        </p:txBody>
      </p:sp>
      <p:sp>
        <p:nvSpPr>
          <p:cNvPr id="12" name="TextBox 20"/>
          <p:cNvSpPr txBox="1">
            <a:spLocks noChangeArrowheads="1"/>
          </p:cNvSpPr>
          <p:nvPr/>
        </p:nvSpPr>
        <p:spPr bwMode="auto">
          <a:xfrm>
            <a:off x="301780" y="2844307"/>
            <a:ext cx="4466162" cy="338554"/>
          </a:xfrm>
          <a:prstGeom prst="rect">
            <a:avLst/>
          </a:prstGeom>
          <a:noFill/>
          <a:ln w="9525">
            <a:noFill/>
            <a:miter lim="800000"/>
            <a:headEnd/>
            <a:tailEnd/>
          </a:ln>
        </p:spPr>
        <p:txBody>
          <a:bodyPr wrap="square">
            <a:spAutoFit/>
          </a:bodyPr>
          <a:lstStyle/>
          <a:p>
            <a:r>
              <a:rPr lang="en-US" sz="1600" i="1" dirty="0"/>
              <a:t>Note:- </a:t>
            </a:r>
            <a:r>
              <a:rPr lang="en-IN" sz="1600" dirty="0"/>
              <a:t>Sale price of broccoli: </a:t>
            </a:r>
            <a:r>
              <a:rPr lang="en-US" sz="1600" dirty="0"/>
              <a:t>Rs.1600-1800</a:t>
            </a:r>
            <a:r>
              <a:rPr lang="en-IN" sz="1600" dirty="0"/>
              <a:t>/- quintal</a:t>
            </a:r>
            <a:endParaRPr lang="en-US" sz="1600" dirty="0"/>
          </a:p>
        </p:txBody>
      </p:sp>
      <p:pic>
        <p:nvPicPr>
          <p:cNvPr id="16" name="Picture 15">
            <a:extLst>
              <a:ext uri="{FF2B5EF4-FFF2-40B4-BE49-F238E27FC236}">
                <a16:creationId xmlns:a16="http://schemas.microsoft.com/office/drawing/2014/main" xmlns="" id="{CC281631-0923-1544-106A-6A6B9903DD25}"/>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12660" y="1937657"/>
            <a:ext cx="4963383" cy="3818839"/>
          </a:xfrm>
          <a:prstGeom prst="rect">
            <a:avLst/>
          </a:prstGeom>
          <a:noFill/>
          <a:ln>
            <a:noFill/>
          </a:ln>
        </p:spPr>
      </p:pic>
      <p:pic>
        <p:nvPicPr>
          <p:cNvPr id="17" name="Picture 5">
            <a:extLst>
              <a:ext uri="{FF2B5EF4-FFF2-40B4-BE49-F238E27FC236}">
                <a16:creationId xmlns:a16="http://schemas.microsoft.com/office/drawing/2014/main" xmlns="" id="{EFE28B22-1851-F59F-1DA8-2FEFC5043CDA}"/>
              </a:ext>
            </a:extLst>
          </p:cNvPr>
          <p:cNvPicPr>
            <a:picLocks noChangeAspect="1" noChangeArrowheads="1"/>
          </p:cNvPicPr>
          <p:nvPr/>
        </p:nvPicPr>
        <p:blipFill>
          <a:blip r:embed="rId6" cstate="print"/>
          <a:srcRect/>
          <a:stretch>
            <a:fillRect/>
          </a:stretch>
        </p:blipFill>
        <p:spPr bwMode="auto">
          <a:xfrm>
            <a:off x="0" y="0"/>
            <a:ext cx="742950" cy="792163"/>
          </a:xfrm>
          <a:prstGeom prst="rect">
            <a:avLst/>
          </a:prstGeom>
          <a:noFill/>
          <a:ln w="9525">
            <a:noFill/>
            <a:miter lim="800000"/>
            <a:headEnd/>
            <a:tailEnd/>
          </a:ln>
        </p:spPr>
      </p:pic>
      <p:pic>
        <p:nvPicPr>
          <p:cNvPr id="18" name="Picture 6" descr="C:\Documents and Settings\Administrator\My Documents\Downloads\ICAR_logo.JPG">
            <a:extLst>
              <a:ext uri="{FF2B5EF4-FFF2-40B4-BE49-F238E27FC236}">
                <a16:creationId xmlns:a16="http://schemas.microsoft.com/office/drawing/2014/main" xmlns="" id="{C64F5E18-5F6E-4159-8498-2E1866257750}"/>
              </a:ext>
            </a:extLst>
          </p:cNvPr>
          <p:cNvPicPr>
            <a:picLocks noChangeAspect="1" noChangeArrowheads="1"/>
          </p:cNvPicPr>
          <p:nvPr/>
        </p:nvPicPr>
        <p:blipFill>
          <a:blip r:embed="rId7" cstate="print"/>
          <a:srcRect/>
          <a:stretch>
            <a:fillRect/>
          </a:stretch>
        </p:blipFill>
        <p:spPr bwMode="auto">
          <a:xfrm>
            <a:off x="11472681" y="0"/>
            <a:ext cx="682625" cy="9048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852733" y="653470"/>
            <a:ext cx="2049664" cy="400110"/>
          </a:xfrm>
          <a:prstGeom prst="rect">
            <a:avLst/>
          </a:prstGeom>
          <a:blipFill dpi="0" rotWithShape="1">
            <a:blip r:embed="rId2" cstate="print"/>
            <a:srcRect/>
            <a:tile tx="0" ty="0" sx="100000" sy="100000" flip="none" algn="tl"/>
          </a:blipFill>
          <a:ln w="9525">
            <a:noFill/>
            <a:miter lim="800000"/>
            <a:headEnd/>
            <a:tailEnd/>
          </a:ln>
        </p:spPr>
        <p:txBody>
          <a:bodyPr wrap="none">
            <a:spAutoFit/>
          </a:bodyPr>
          <a:lstStyle/>
          <a:p>
            <a:r>
              <a:rPr lang="en-IN" altLang="en-US" sz="2000" dirty="0"/>
              <a:t>Crop – </a:t>
            </a:r>
            <a:r>
              <a:rPr lang="en-IN" altLang="en-US" sz="2000" dirty="0" err="1"/>
              <a:t>Mungbean</a:t>
            </a:r>
            <a:endParaRPr lang="en-IN" altLang="en-US" sz="2000" dirty="0"/>
          </a:p>
        </p:txBody>
      </p:sp>
      <p:sp>
        <p:nvSpPr>
          <p:cNvPr id="3" name="TextBox 12"/>
          <p:cNvSpPr txBox="1">
            <a:spLocks noChangeArrowheads="1"/>
          </p:cNvSpPr>
          <p:nvPr/>
        </p:nvSpPr>
        <p:spPr bwMode="auto">
          <a:xfrm>
            <a:off x="3045307" y="653470"/>
            <a:ext cx="1988429" cy="400110"/>
          </a:xfrm>
          <a:prstGeom prst="rect">
            <a:avLst/>
          </a:prstGeom>
          <a:blipFill dpi="0" rotWithShape="1">
            <a:blip r:embed="rId2" cstate="print"/>
            <a:srcRect/>
            <a:tile tx="0" ty="0" sx="100000" sy="100000" flip="none" algn="tl"/>
          </a:blipFill>
          <a:ln w="9525">
            <a:noFill/>
            <a:miter lim="800000"/>
            <a:headEnd/>
            <a:tailEnd/>
          </a:ln>
        </p:spPr>
        <p:txBody>
          <a:bodyPr wrap="none">
            <a:spAutoFit/>
          </a:bodyPr>
          <a:lstStyle/>
          <a:p>
            <a:r>
              <a:rPr lang="en-IN" altLang="en-US" sz="2000" dirty="0"/>
              <a:t>Variety – MH 421</a:t>
            </a:r>
          </a:p>
        </p:txBody>
      </p:sp>
      <p:sp>
        <p:nvSpPr>
          <p:cNvPr id="5" name="Rectangle 2"/>
          <p:cNvSpPr txBox="1">
            <a:spLocks/>
          </p:cNvSpPr>
          <p:nvPr/>
        </p:nvSpPr>
        <p:spPr>
          <a:xfrm>
            <a:off x="152399" y="0"/>
            <a:ext cx="11845159" cy="593870"/>
          </a:xfrm>
          <a:prstGeom prst="rect">
            <a:avLst/>
          </a:prstGeom>
        </p:spPr>
        <p:txBody>
          <a:bodyPr anchor="b"/>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chemeClr val="tx1"/>
                </a:solidFill>
                <a:effectLst/>
                <a:uLnTx/>
                <a:uFillTx/>
                <a:latin typeface="+mj-lt"/>
                <a:ea typeface="+mj-ea"/>
                <a:cs typeface="+mj-cs"/>
              </a:rPr>
              <a:t>Cluster Front Line Demonstration of </a:t>
            </a:r>
            <a:r>
              <a:rPr kumimoji="0" lang="en-GB" altLang="en-US" sz="3200" b="1" i="0" u="none" strike="noStrike" kern="1200" cap="none" spc="0" normalizeH="0" baseline="0" noProof="0" dirty="0" err="1">
                <a:ln>
                  <a:noFill/>
                </a:ln>
                <a:solidFill>
                  <a:schemeClr val="tx1"/>
                </a:solidFill>
                <a:effectLst/>
                <a:uLnTx/>
                <a:uFillTx/>
                <a:latin typeface="+mj-lt"/>
                <a:ea typeface="+mj-ea"/>
                <a:cs typeface="+mj-cs"/>
              </a:rPr>
              <a:t>Mungbean</a:t>
            </a:r>
            <a:r>
              <a:rPr kumimoji="0" lang="en-GB" altLang="en-US" sz="3200" b="1" i="0" u="none" strike="noStrike" kern="1200" cap="none" spc="0" normalizeH="0" baseline="0" noProof="0" dirty="0">
                <a:ln>
                  <a:noFill/>
                </a:ln>
                <a:solidFill>
                  <a:schemeClr val="tx1"/>
                </a:solidFill>
                <a:effectLst/>
                <a:uLnTx/>
                <a:uFillTx/>
                <a:latin typeface="+mj-lt"/>
                <a:ea typeface="+mj-ea"/>
                <a:cs typeface="+mj-cs"/>
              </a:rPr>
              <a:t> (NFSM) </a:t>
            </a:r>
            <a:r>
              <a:rPr kumimoji="0" lang="en-GB" altLang="en-US" sz="2400" b="0" i="0" u="none" strike="noStrike" kern="1200" cap="none" spc="0" normalizeH="0" baseline="0" noProof="0" dirty="0">
                <a:ln>
                  <a:noFill/>
                </a:ln>
                <a:solidFill>
                  <a:schemeClr val="tx1"/>
                </a:solidFill>
                <a:effectLst/>
                <a:uLnTx/>
                <a:uFillTx/>
                <a:latin typeface="+mj-lt"/>
                <a:ea typeface="+mj-ea"/>
                <a:cs typeface="+mj-cs"/>
              </a:rPr>
              <a:t>(Kharif-2021)</a:t>
            </a:r>
            <a:endParaRPr kumimoji="0" lang="en-US"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5"/>
          <p:cNvPicPr>
            <a:picLocks noChangeAspect="1" noChangeArrowheads="1"/>
          </p:cNvPicPr>
          <p:nvPr/>
        </p:nvPicPr>
        <p:blipFill>
          <a:blip r:embed="rId3" cstate="print"/>
          <a:srcRect/>
          <a:stretch>
            <a:fillRect/>
          </a:stretch>
        </p:blipFill>
        <p:spPr bwMode="auto">
          <a:xfrm>
            <a:off x="0" y="0"/>
            <a:ext cx="742950" cy="792163"/>
          </a:xfrm>
          <a:prstGeom prst="rect">
            <a:avLst/>
          </a:prstGeom>
          <a:noFill/>
          <a:ln w="9525">
            <a:noFill/>
            <a:miter lim="800000"/>
            <a:headEnd/>
            <a:tailEnd/>
          </a:ln>
        </p:spPr>
      </p:pic>
      <p:pic>
        <p:nvPicPr>
          <p:cNvPr id="13" name="Picture 6" descr="C:\Documents and Settings\Administrator\My Documents\Downloads\ICAR_logo.JPG"/>
          <p:cNvPicPr>
            <a:picLocks noChangeAspect="1" noChangeArrowheads="1"/>
          </p:cNvPicPr>
          <p:nvPr/>
        </p:nvPicPr>
        <p:blipFill>
          <a:blip r:embed="rId4" cstate="print"/>
          <a:srcRect/>
          <a:stretch>
            <a:fillRect/>
          </a:stretch>
        </p:blipFill>
        <p:spPr bwMode="auto">
          <a:xfrm>
            <a:off x="11472681" y="0"/>
            <a:ext cx="682625" cy="904875"/>
          </a:xfrm>
          <a:prstGeom prst="rect">
            <a:avLst/>
          </a:prstGeom>
          <a:noFill/>
          <a:ln w="9525">
            <a:noFill/>
            <a:miter lim="800000"/>
            <a:headEnd/>
            <a:tailEnd/>
          </a:ln>
        </p:spPr>
      </p:pic>
      <p:sp>
        <p:nvSpPr>
          <p:cNvPr id="14" name="TextBox 12">
            <a:extLst>
              <a:ext uri="{FF2B5EF4-FFF2-40B4-BE49-F238E27FC236}">
                <a16:creationId xmlns:a16="http://schemas.microsoft.com/office/drawing/2014/main" xmlns="" id="{F5CB871A-89FD-E48C-0968-43A70EB68352}"/>
              </a:ext>
            </a:extLst>
          </p:cNvPr>
          <p:cNvSpPr txBox="1">
            <a:spLocks noChangeArrowheads="1"/>
          </p:cNvSpPr>
          <p:nvPr/>
        </p:nvSpPr>
        <p:spPr bwMode="auto">
          <a:xfrm>
            <a:off x="5129065" y="654090"/>
            <a:ext cx="2508507" cy="400110"/>
          </a:xfrm>
          <a:prstGeom prst="rect">
            <a:avLst/>
          </a:prstGeom>
          <a:blipFill dpi="0" rotWithShape="1">
            <a:blip r:embed="rId2" cstate="print"/>
            <a:srcRect/>
            <a:tile tx="0" ty="0" sx="100000" sy="100000" flip="none" algn="tl"/>
          </a:blipFill>
          <a:ln w="9525">
            <a:noFill/>
            <a:miter lim="800000"/>
            <a:headEnd/>
            <a:tailEnd/>
          </a:ln>
        </p:spPr>
        <p:txBody>
          <a:bodyPr wrap="none">
            <a:spAutoFit/>
          </a:bodyPr>
          <a:lstStyle/>
          <a:p>
            <a:r>
              <a:rPr lang="en-IN" altLang="en-US" sz="2000" dirty="0"/>
              <a:t>Local check – SML 668</a:t>
            </a:r>
          </a:p>
        </p:txBody>
      </p:sp>
      <p:sp>
        <p:nvSpPr>
          <p:cNvPr id="15" name="TextBox 14">
            <a:extLst>
              <a:ext uri="{FF2B5EF4-FFF2-40B4-BE49-F238E27FC236}">
                <a16:creationId xmlns:a16="http://schemas.microsoft.com/office/drawing/2014/main" xmlns="" id="{C1855E7D-4E3D-37AA-B63B-326883896E06}"/>
              </a:ext>
            </a:extLst>
          </p:cNvPr>
          <p:cNvSpPr txBox="1"/>
          <p:nvPr/>
        </p:nvSpPr>
        <p:spPr>
          <a:xfrm>
            <a:off x="53009" y="1162875"/>
            <a:ext cx="12023034" cy="5586145"/>
          </a:xfrm>
          <a:prstGeom prst="rect">
            <a:avLst/>
          </a:prstGeom>
          <a:noFill/>
        </p:spPr>
        <p:txBody>
          <a:bodyPr wrap="square">
            <a:spAutoFit/>
          </a:bodyPr>
          <a:lstStyle/>
          <a:p>
            <a:pPr algn="just">
              <a:spcAft>
                <a:spcPts val="0"/>
              </a:spcAft>
              <a:defRPr/>
            </a:pPr>
            <a:r>
              <a:rPr lang="en-US" sz="2000" dirty="0">
                <a:solidFill>
                  <a:srgbClr val="000099"/>
                </a:solidFill>
                <a:latin typeface="Times New Roman" pitchFamily="18" charset="0"/>
                <a:cs typeface="Times New Roman" pitchFamily="18" charset="0"/>
              </a:rPr>
              <a:t>Crop Sequence:- </a:t>
            </a:r>
            <a:r>
              <a:rPr lang="en-US" dirty="0" err="1">
                <a:solidFill>
                  <a:srgbClr val="993300"/>
                </a:solidFill>
                <a:latin typeface="Times New Roman" pitchFamily="18" charset="0"/>
                <a:cs typeface="Times New Roman" pitchFamily="18" charset="0"/>
              </a:rPr>
              <a:t>Mungbean</a:t>
            </a:r>
            <a:r>
              <a:rPr lang="en-US" dirty="0">
                <a:solidFill>
                  <a:srgbClr val="993300"/>
                </a:solidFill>
                <a:latin typeface="Times New Roman" pitchFamily="18" charset="0"/>
                <a:cs typeface="Times New Roman" pitchFamily="18" charset="0"/>
              </a:rPr>
              <a:t>-Mustard; </a:t>
            </a:r>
            <a:r>
              <a:rPr lang="en-US" dirty="0" err="1">
                <a:solidFill>
                  <a:srgbClr val="993300"/>
                </a:solidFill>
                <a:latin typeface="Times New Roman" pitchFamily="18" charset="0"/>
                <a:cs typeface="Times New Roman" pitchFamily="18" charset="0"/>
              </a:rPr>
              <a:t>Mungbean</a:t>
            </a:r>
            <a:r>
              <a:rPr lang="en-US" dirty="0">
                <a:solidFill>
                  <a:srgbClr val="993300"/>
                </a:solidFill>
                <a:latin typeface="Times New Roman" pitchFamily="18" charset="0"/>
                <a:cs typeface="Times New Roman" pitchFamily="18" charset="0"/>
              </a:rPr>
              <a:t>–Wheat; </a:t>
            </a:r>
            <a:r>
              <a:rPr lang="en-US" dirty="0" err="1">
                <a:solidFill>
                  <a:srgbClr val="993300"/>
                </a:solidFill>
                <a:latin typeface="Times New Roman" pitchFamily="18" charset="0"/>
                <a:cs typeface="Times New Roman" pitchFamily="18" charset="0"/>
              </a:rPr>
              <a:t>Mungbean</a:t>
            </a:r>
            <a:r>
              <a:rPr lang="en-US" dirty="0">
                <a:solidFill>
                  <a:srgbClr val="993300"/>
                </a:solidFill>
                <a:latin typeface="Times New Roman" pitchFamily="18" charset="0"/>
                <a:cs typeface="Times New Roman" pitchFamily="18" charset="0"/>
              </a:rPr>
              <a:t>–Chickpea;  </a:t>
            </a:r>
            <a:r>
              <a:rPr lang="en-US" dirty="0" err="1">
                <a:solidFill>
                  <a:srgbClr val="993300"/>
                </a:solidFill>
                <a:latin typeface="Times New Roman" pitchFamily="18" charset="0"/>
                <a:cs typeface="Times New Roman" pitchFamily="18" charset="0"/>
              </a:rPr>
              <a:t>Mungbean</a:t>
            </a:r>
            <a:r>
              <a:rPr lang="en-US" dirty="0">
                <a:solidFill>
                  <a:srgbClr val="993300"/>
                </a:solidFill>
                <a:latin typeface="Times New Roman" pitchFamily="18" charset="0"/>
                <a:cs typeface="Times New Roman" pitchFamily="18" charset="0"/>
              </a:rPr>
              <a:t> – Barley</a:t>
            </a:r>
          </a:p>
          <a:p>
            <a:pPr algn="just">
              <a:spcAft>
                <a:spcPts val="600"/>
              </a:spcAft>
              <a:defRPr/>
            </a:pPr>
            <a:r>
              <a:rPr lang="en-US" sz="2000" dirty="0">
                <a:solidFill>
                  <a:srgbClr val="008000"/>
                </a:solidFill>
                <a:latin typeface="Times New Roman" pitchFamily="18" charset="0"/>
                <a:cs typeface="Times New Roman" pitchFamily="18" charset="0"/>
              </a:rPr>
              <a:t>Cultivation under irrigated conditions.</a:t>
            </a:r>
          </a:p>
          <a:p>
            <a:pPr marL="893763" indent="-893763" algn="just">
              <a:spcAft>
                <a:spcPts val="0"/>
              </a:spcAft>
              <a:defRPr/>
            </a:pPr>
            <a:r>
              <a:rPr lang="en-US" sz="2000" dirty="0">
                <a:solidFill>
                  <a:srgbClr val="C00000"/>
                </a:solidFill>
                <a:latin typeface="Times New Roman" pitchFamily="18" charset="0"/>
                <a:cs typeface="Times New Roman" pitchFamily="18" charset="0"/>
              </a:rPr>
              <a:t>Soil type:-</a:t>
            </a:r>
            <a:r>
              <a:rPr lang="en-US" dirty="0">
                <a:solidFill>
                  <a:srgbClr val="00B0F0"/>
                </a:solidFill>
                <a:latin typeface="Times New Roman" pitchFamily="18" charset="0"/>
                <a:cs typeface="Times New Roman" pitchFamily="18" charset="0"/>
              </a:rPr>
              <a:t> Sandy loam soil; </a:t>
            </a:r>
            <a:r>
              <a:rPr lang="en-US" dirty="0">
                <a:solidFill>
                  <a:srgbClr val="00B050"/>
                </a:solidFill>
                <a:latin typeface="Times New Roman" pitchFamily="18" charset="0"/>
                <a:cs typeface="Times New Roman" pitchFamily="18" charset="0"/>
              </a:rPr>
              <a:t>Organic matter - 0.2 to 0.3% (Low);</a:t>
            </a:r>
            <a:r>
              <a:rPr lang="en-US" dirty="0">
                <a:solidFill>
                  <a:srgbClr val="00B0F0"/>
                </a:solidFill>
                <a:latin typeface="Times New Roman" pitchFamily="18" charset="0"/>
                <a:cs typeface="Times New Roman" pitchFamily="18" charset="0"/>
              </a:rPr>
              <a:t> Phosphorus - 20 to 32 kg/ha (Medium) </a:t>
            </a:r>
            <a:r>
              <a:rPr lang="en-US" dirty="0">
                <a:solidFill>
                  <a:srgbClr val="00B050"/>
                </a:solidFill>
                <a:latin typeface="Times New Roman" pitchFamily="18" charset="0"/>
                <a:cs typeface="Times New Roman" pitchFamily="18" charset="0"/>
              </a:rPr>
              <a:t>&amp; Potash - 390 to 495 kg/ha (high)</a:t>
            </a:r>
            <a:endParaRPr lang="en-US" sz="1600" dirty="0">
              <a:solidFill>
                <a:srgbClr val="00B050"/>
              </a:solidFill>
              <a:latin typeface="Times New Roman" pitchFamily="18" charset="0"/>
              <a:cs typeface="Times New Roman" pitchFamily="18" charset="0"/>
            </a:endParaRPr>
          </a:p>
          <a:p>
            <a:pPr marL="893763" indent="-893763" algn="just">
              <a:spcAft>
                <a:spcPts val="0"/>
              </a:spcAft>
              <a:defRPr/>
            </a:pPr>
            <a:r>
              <a:rPr lang="en-US" sz="2000" dirty="0">
                <a:solidFill>
                  <a:srgbClr val="0000FF"/>
                </a:solidFill>
                <a:latin typeface="Times New Roman" pitchFamily="18" charset="0"/>
                <a:cs typeface="Times New Roman" pitchFamily="18" charset="0"/>
              </a:rPr>
              <a:t>Weed flora : </a:t>
            </a:r>
            <a:r>
              <a:rPr lang="en-US" i="1" dirty="0" err="1">
                <a:solidFill>
                  <a:srgbClr val="993300"/>
                </a:solidFill>
                <a:latin typeface="Times New Roman" pitchFamily="18" charset="0"/>
                <a:cs typeface="Times New Roman" pitchFamily="18" charset="0"/>
              </a:rPr>
              <a:t>Digera</a:t>
            </a:r>
            <a:r>
              <a:rPr lang="en-US" i="1" dirty="0">
                <a:solidFill>
                  <a:srgbClr val="993300"/>
                </a:solidFill>
                <a:latin typeface="Times New Roman" pitchFamily="18" charset="0"/>
                <a:cs typeface="Times New Roman" pitchFamily="18" charset="0"/>
              </a:rPr>
              <a:t> arvensis (</a:t>
            </a:r>
            <a:r>
              <a:rPr lang="en-US" i="1" dirty="0" err="1">
                <a:solidFill>
                  <a:srgbClr val="993300"/>
                </a:solidFill>
                <a:latin typeface="Times New Roman" pitchFamily="18" charset="0"/>
                <a:cs typeface="Times New Roman" pitchFamily="18" charset="0"/>
              </a:rPr>
              <a:t>Tandla</a:t>
            </a:r>
            <a:r>
              <a:rPr lang="en-US" i="1" dirty="0">
                <a:solidFill>
                  <a:srgbClr val="993300"/>
                </a:solidFill>
                <a:latin typeface="Times New Roman" pitchFamily="18" charset="0"/>
                <a:cs typeface="Times New Roman" pitchFamily="18" charset="0"/>
              </a:rPr>
              <a:t>), </a:t>
            </a:r>
            <a:r>
              <a:rPr lang="en-US" i="1" dirty="0" err="1">
                <a:solidFill>
                  <a:srgbClr val="993300"/>
                </a:solidFill>
                <a:latin typeface="Times New Roman" pitchFamily="18" charset="0"/>
                <a:cs typeface="Times New Roman" pitchFamily="18" charset="0"/>
              </a:rPr>
              <a:t>Trianthema</a:t>
            </a:r>
            <a:r>
              <a:rPr lang="en-US" i="1" dirty="0">
                <a:solidFill>
                  <a:srgbClr val="993300"/>
                </a:solidFill>
                <a:latin typeface="Times New Roman" pitchFamily="18" charset="0"/>
                <a:cs typeface="Times New Roman" pitchFamily="18" charset="0"/>
              </a:rPr>
              <a:t> </a:t>
            </a:r>
            <a:r>
              <a:rPr lang="en-US" i="1" dirty="0" err="1">
                <a:solidFill>
                  <a:srgbClr val="993300"/>
                </a:solidFill>
                <a:latin typeface="Times New Roman" pitchFamily="18" charset="0"/>
                <a:cs typeface="Times New Roman" pitchFamily="18" charset="0"/>
              </a:rPr>
              <a:t>monogyna</a:t>
            </a:r>
            <a:r>
              <a:rPr lang="en-US" i="1" dirty="0">
                <a:solidFill>
                  <a:srgbClr val="993300"/>
                </a:solidFill>
                <a:latin typeface="Times New Roman" pitchFamily="18" charset="0"/>
                <a:cs typeface="Times New Roman" pitchFamily="18" charset="0"/>
              </a:rPr>
              <a:t> (</a:t>
            </a:r>
            <a:r>
              <a:rPr lang="en-US" i="1" dirty="0" err="1">
                <a:solidFill>
                  <a:srgbClr val="993300"/>
                </a:solidFill>
                <a:latin typeface="Times New Roman" pitchFamily="18" charset="0"/>
                <a:cs typeface="Times New Roman" pitchFamily="18" charset="0"/>
              </a:rPr>
              <a:t>Itsit</a:t>
            </a:r>
            <a:r>
              <a:rPr lang="en-US" i="1" dirty="0">
                <a:solidFill>
                  <a:srgbClr val="993300"/>
                </a:solidFill>
                <a:latin typeface="Times New Roman" pitchFamily="18" charset="0"/>
                <a:cs typeface="Times New Roman" pitchFamily="18" charset="0"/>
              </a:rPr>
              <a:t>), Cyperus  </a:t>
            </a:r>
            <a:r>
              <a:rPr lang="en-US" i="1" dirty="0" err="1">
                <a:solidFill>
                  <a:srgbClr val="993300"/>
                </a:solidFill>
                <a:latin typeface="Times New Roman" pitchFamily="18" charset="0"/>
                <a:cs typeface="Times New Roman" pitchFamily="18" charset="0"/>
              </a:rPr>
              <a:t>rotundus</a:t>
            </a:r>
            <a:r>
              <a:rPr lang="en-US" i="1" dirty="0">
                <a:solidFill>
                  <a:srgbClr val="993300"/>
                </a:solidFill>
                <a:latin typeface="Times New Roman" pitchFamily="18" charset="0"/>
                <a:cs typeface="Times New Roman" pitchFamily="18" charset="0"/>
              </a:rPr>
              <a:t> (</a:t>
            </a:r>
            <a:r>
              <a:rPr lang="en-US" i="1" dirty="0" err="1">
                <a:solidFill>
                  <a:srgbClr val="993300"/>
                </a:solidFill>
                <a:latin typeface="Times New Roman" pitchFamily="18" charset="0"/>
                <a:cs typeface="Times New Roman" pitchFamily="18" charset="0"/>
              </a:rPr>
              <a:t>Motha</a:t>
            </a:r>
            <a:r>
              <a:rPr lang="en-US" i="1" dirty="0">
                <a:solidFill>
                  <a:srgbClr val="993300"/>
                </a:solidFill>
                <a:latin typeface="Times New Roman" pitchFamily="18" charset="0"/>
                <a:cs typeface="Times New Roman" pitchFamily="18" charset="0"/>
              </a:rPr>
              <a:t>) and </a:t>
            </a:r>
            <a:r>
              <a:rPr lang="en-US" i="1" dirty="0" err="1">
                <a:solidFill>
                  <a:srgbClr val="993300"/>
                </a:solidFill>
                <a:latin typeface="Times New Roman" pitchFamily="18" charset="0"/>
                <a:cs typeface="Times New Roman" pitchFamily="18" charset="0"/>
              </a:rPr>
              <a:t>Cynodon</a:t>
            </a:r>
            <a:r>
              <a:rPr lang="en-US" i="1" dirty="0">
                <a:solidFill>
                  <a:srgbClr val="993300"/>
                </a:solidFill>
                <a:latin typeface="Times New Roman" pitchFamily="18" charset="0"/>
                <a:cs typeface="Times New Roman" pitchFamily="18" charset="0"/>
              </a:rPr>
              <a:t> </a:t>
            </a:r>
            <a:r>
              <a:rPr lang="en-US" i="1" dirty="0" err="1">
                <a:solidFill>
                  <a:srgbClr val="993300"/>
                </a:solidFill>
                <a:latin typeface="Times New Roman" pitchFamily="18" charset="0"/>
                <a:cs typeface="Times New Roman" pitchFamily="18" charset="0"/>
              </a:rPr>
              <a:t>dactylon</a:t>
            </a:r>
            <a:r>
              <a:rPr lang="en-US" i="1" dirty="0">
                <a:solidFill>
                  <a:srgbClr val="993300"/>
                </a:solidFill>
                <a:latin typeface="Times New Roman" pitchFamily="18" charset="0"/>
                <a:cs typeface="Times New Roman" pitchFamily="18" charset="0"/>
              </a:rPr>
              <a:t> (Doob)</a:t>
            </a:r>
          </a:p>
          <a:p>
            <a:pPr marL="2349500" indent="-2349500" algn="just">
              <a:spcAft>
                <a:spcPts val="600"/>
              </a:spcAft>
              <a:defRPr/>
            </a:pPr>
            <a:r>
              <a:rPr lang="en-US" sz="2000" dirty="0">
                <a:solidFill>
                  <a:srgbClr val="C00000"/>
                </a:solidFill>
                <a:latin typeface="Times New Roman" pitchFamily="18" charset="0"/>
                <a:cs typeface="Times New Roman" pitchFamily="18" charset="0"/>
              </a:rPr>
              <a:t>Major insects : </a:t>
            </a:r>
            <a:r>
              <a:rPr lang="en-US" dirty="0">
                <a:solidFill>
                  <a:srgbClr val="00B0F0"/>
                </a:solidFill>
                <a:latin typeface="Times New Roman" pitchFamily="18" charset="0"/>
                <a:cs typeface="Times New Roman" pitchFamily="18" charset="0"/>
              </a:rPr>
              <a:t>Whitefly &amp; Pod borer</a:t>
            </a:r>
            <a:r>
              <a:rPr lang="en-US" i="1" dirty="0">
                <a:solidFill>
                  <a:srgbClr val="00B0F0"/>
                </a:solidFill>
                <a:latin typeface="Times New Roman" pitchFamily="18" charset="0"/>
                <a:cs typeface="Times New Roman" pitchFamily="18" charset="0"/>
              </a:rPr>
              <a:t>.</a:t>
            </a:r>
          </a:p>
          <a:p>
            <a:pPr marL="2349500" indent="-2349500" algn="just">
              <a:spcAft>
                <a:spcPts val="600"/>
              </a:spcAft>
              <a:defRPr/>
            </a:pPr>
            <a:r>
              <a:rPr lang="en-US" sz="2000" dirty="0">
                <a:solidFill>
                  <a:srgbClr val="008000"/>
                </a:solidFill>
                <a:latin typeface="Times New Roman" pitchFamily="18" charset="0"/>
                <a:cs typeface="Times New Roman" pitchFamily="18" charset="0"/>
              </a:rPr>
              <a:t>Major diseases : </a:t>
            </a:r>
            <a:r>
              <a:rPr lang="en-US" dirty="0">
                <a:solidFill>
                  <a:srgbClr val="FF0000"/>
                </a:solidFill>
                <a:latin typeface="Times New Roman" pitchFamily="18" charset="0"/>
                <a:cs typeface="Times New Roman" pitchFamily="18" charset="0"/>
              </a:rPr>
              <a:t>Bacterial leaf spot &amp; </a:t>
            </a:r>
            <a:r>
              <a:rPr lang="en-US" dirty="0" err="1">
                <a:solidFill>
                  <a:srgbClr val="FF0000"/>
                </a:solidFill>
                <a:latin typeface="Times New Roman" pitchFamily="18" charset="0"/>
                <a:cs typeface="Times New Roman" pitchFamily="18" charset="0"/>
              </a:rPr>
              <a:t>Cercospora</a:t>
            </a:r>
            <a:r>
              <a:rPr lang="en-US" dirty="0">
                <a:solidFill>
                  <a:srgbClr val="FF0000"/>
                </a:solidFill>
                <a:latin typeface="Times New Roman" pitchFamily="18" charset="0"/>
                <a:cs typeface="Times New Roman" pitchFamily="18" charset="0"/>
              </a:rPr>
              <a:t> leaf spot</a:t>
            </a:r>
            <a:r>
              <a:rPr lang="en-US" i="1" dirty="0">
                <a:solidFill>
                  <a:srgbClr val="FF0000"/>
                </a:solidFill>
                <a:latin typeface="Times New Roman" pitchFamily="18" charset="0"/>
                <a:cs typeface="Times New Roman" pitchFamily="18" charset="0"/>
              </a:rPr>
              <a:t>.</a:t>
            </a:r>
          </a:p>
          <a:p>
            <a:pPr marL="2349500" indent="-2349500" algn="just">
              <a:spcAft>
                <a:spcPts val="600"/>
              </a:spcAf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Technological package demonstrated:-</a:t>
            </a:r>
          </a:p>
          <a:p>
            <a:pPr marL="342900" indent="-342900" algn="just">
              <a:spcAft>
                <a:spcPts val="600"/>
              </a:spcAft>
              <a:buFont typeface="Arial" pitchFamily="34" charset="0"/>
              <a:buChar char="•"/>
            </a:pPr>
            <a:r>
              <a:rPr lang="en-US" altLang="en-US" dirty="0">
                <a:solidFill>
                  <a:srgbClr val="00B050"/>
                </a:solidFill>
                <a:latin typeface="Times New Roman" panose="02020603050405020304" pitchFamily="18" charset="0"/>
                <a:cs typeface="Times New Roman" panose="02020603050405020304" pitchFamily="18" charset="0"/>
              </a:rPr>
              <a:t>Time of sowing:- </a:t>
            </a:r>
            <a:r>
              <a:rPr lang="en-US" altLang="en-US" i="1" dirty="0">
                <a:solidFill>
                  <a:srgbClr val="00B050"/>
                </a:solidFill>
                <a:latin typeface="Times New Roman" panose="02020603050405020304" pitchFamily="18" charset="0"/>
                <a:cs typeface="Times New Roman" panose="02020603050405020304" pitchFamily="18" charset="0"/>
              </a:rPr>
              <a:t>First fortnight of July</a:t>
            </a:r>
            <a:endParaRPr lang="en-US" altLang="en-US" dirty="0">
              <a:solidFill>
                <a:srgbClr val="00B050"/>
              </a:solidFill>
              <a:latin typeface="Times New Roman" panose="02020603050405020304" pitchFamily="18" charset="0"/>
              <a:cs typeface="Times New Roman" panose="02020603050405020304" pitchFamily="18" charset="0"/>
            </a:endParaRPr>
          </a:p>
          <a:p>
            <a:pPr marL="342900" indent="-342900" algn="just">
              <a:spcAft>
                <a:spcPts val="600"/>
              </a:spcAft>
              <a:buFont typeface="Arial" pitchFamily="34" charset="0"/>
              <a:buChar char="•"/>
            </a:pPr>
            <a:r>
              <a:rPr lang="en-US" altLang="en-US" dirty="0">
                <a:solidFill>
                  <a:srgbClr val="0000FF"/>
                </a:solidFill>
                <a:latin typeface="Times New Roman" panose="02020603050405020304" pitchFamily="18" charset="0"/>
                <a:cs typeface="Times New Roman" panose="02020603050405020304" pitchFamily="18" charset="0"/>
              </a:rPr>
              <a:t>Recommended seed rate &amp; spacing:- 16 kg per hectare &amp; 30 cm</a:t>
            </a:r>
          </a:p>
          <a:p>
            <a:pPr marL="342900" indent="-342900" algn="just">
              <a:spcAft>
                <a:spcPts val="600"/>
              </a:spcAft>
              <a:buFont typeface="Arial" pitchFamily="34" charset="0"/>
              <a:buChar char="•"/>
            </a:pPr>
            <a:r>
              <a:rPr lang="en-US" altLang="en-US" dirty="0">
                <a:solidFill>
                  <a:srgbClr val="00B050"/>
                </a:solidFill>
                <a:latin typeface="Times New Roman" panose="02020603050405020304" pitchFamily="18" charset="0"/>
                <a:cs typeface="Times New Roman" panose="02020603050405020304" pitchFamily="18" charset="0"/>
              </a:rPr>
              <a:t>Seed treatment:- </a:t>
            </a:r>
            <a:r>
              <a:rPr lang="en-US" altLang="en-US" sz="1800" dirty="0">
                <a:solidFill>
                  <a:srgbClr val="00B050"/>
                </a:solidFill>
                <a:latin typeface="Times New Roman" panose="02020603050405020304" pitchFamily="18" charset="0"/>
                <a:cs typeface="Times New Roman" panose="02020603050405020304" pitchFamily="18" charset="0"/>
              </a:rPr>
              <a:t>Carbendazim 35 SD @ 2 g per kg of seed &amp; </a:t>
            </a:r>
            <a:r>
              <a:rPr lang="en-US" altLang="en-US" sz="1800" dirty="0" err="1">
                <a:solidFill>
                  <a:srgbClr val="00B050"/>
                </a:solidFill>
                <a:latin typeface="Times New Roman" panose="02020603050405020304" pitchFamily="18" charset="0"/>
                <a:cs typeface="Times New Roman" panose="02020603050405020304" pitchFamily="18" charset="0"/>
              </a:rPr>
              <a:t>Imidachloprid</a:t>
            </a:r>
            <a:r>
              <a:rPr lang="en-US" altLang="en-US" sz="1800" dirty="0">
                <a:solidFill>
                  <a:srgbClr val="00B050"/>
                </a:solidFill>
                <a:latin typeface="Times New Roman" panose="02020603050405020304" pitchFamily="18" charset="0"/>
                <a:cs typeface="Times New Roman" panose="02020603050405020304" pitchFamily="18" charset="0"/>
              </a:rPr>
              <a:t> 48% FS @ 5 ml per kg of seed</a:t>
            </a:r>
            <a:endParaRPr lang="en-US" altLang="en-US" dirty="0">
              <a:solidFill>
                <a:srgbClr val="00B050"/>
              </a:solidFill>
              <a:latin typeface="Times New Roman" panose="02020603050405020304" pitchFamily="18" charset="0"/>
              <a:cs typeface="Times New Roman" panose="02020603050405020304" pitchFamily="18" charset="0"/>
            </a:endParaRPr>
          </a:p>
          <a:p>
            <a:pPr marL="342900" indent="-342900" algn="just">
              <a:spcAft>
                <a:spcPts val="600"/>
              </a:spcAft>
              <a:buFont typeface="Arial" pitchFamily="34" charset="0"/>
              <a:buChar char="•"/>
            </a:pPr>
            <a:r>
              <a:rPr lang="en-US" altLang="en-US" dirty="0">
                <a:solidFill>
                  <a:srgbClr val="FF0000"/>
                </a:solidFill>
                <a:latin typeface="Times New Roman" panose="02020603050405020304" pitchFamily="18" charset="0"/>
                <a:cs typeface="Times New Roman" panose="02020603050405020304" pitchFamily="18" charset="0"/>
              </a:rPr>
              <a:t>Soil treatment :- </a:t>
            </a:r>
            <a:r>
              <a:rPr lang="en-US" altLang="en-US" i="1" dirty="0">
                <a:solidFill>
                  <a:srgbClr val="FF0000"/>
                </a:solidFill>
                <a:latin typeface="Times New Roman" panose="02020603050405020304" pitchFamily="18" charset="0"/>
                <a:cs typeface="Times New Roman" panose="02020603050405020304" pitchFamily="18" charset="0"/>
              </a:rPr>
              <a:t>Trichoderma </a:t>
            </a:r>
            <a:r>
              <a:rPr lang="en-US" altLang="en-US" i="1" dirty="0" err="1">
                <a:solidFill>
                  <a:srgbClr val="FF0000"/>
                </a:solidFill>
                <a:latin typeface="Times New Roman" panose="02020603050405020304" pitchFamily="18" charset="0"/>
                <a:cs typeface="Times New Roman" panose="02020603050405020304" pitchFamily="18" charset="0"/>
              </a:rPr>
              <a:t>harzianum</a:t>
            </a:r>
            <a:r>
              <a:rPr lang="en-US" altLang="en-US" dirty="0">
                <a:solidFill>
                  <a:srgbClr val="FF0000"/>
                </a:solidFill>
                <a:latin typeface="Times New Roman" panose="02020603050405020304" pitchFamily="18" charset="0"/>
                <a:cs typeface="Times New Roman" panose="02020603050405020304" pitchFamily="18" charset="0"/>
              </a:rPr>
              <a:t> @ 5 kg per hectare.</a:t>
            </a:r>
            <a:endParaRPr lang="en-US" altLang="en-US" dirty="0">
              <a:solidFill>
                <a:srgbClr val="C00000"/>
              </a:solidFill>
              <a:latin typeface="Times New Roman" panose="02020603050405020304" pitchFamily="18" charset="0"/>
              <a:cs typeface="Times New Roman" panose="02020603050405020304" pitchFamily="18" charset="0"/>
            </a:endParaRPr>
          </a:p>
          <a:p>
            <a:pPr marL="342900" indent="-342900" algn="just">
              <a:spcAft>
                <a:spcPts val="600"/>
              </a:spcAft>
              <a:buFont typeface="Arial" pitchFamily="34" charset="0"/>
              <a:buChar char="•"/>
            </a:pPr>
            <a:r>
              <a:rPr lang="en-US" altLang="en-US" dirty="0">
                <a:solidFill>
                  <a:srgbClr val="00B050"/>
                </a:solidFill>
                <a:latin typeface="Times New Roman" panose="02020603050405020304" pitchFamily="18" charset="0"/>
                <a:cs typeface="Times New Roman" panose="02020603050405020304" pitchFamily="18" charset="0"/>
              </a:rPr>
              <a:t>Basal application of fertilizers: - 20 kg N &amp; 40 kg P</a:t>
            </a:r>
            <a:r>
              <a:rPr lang="en-US" altLang="en-US" baseline="-25000" dirty="0">
                <a:solidFill>
                  <a:srgbClr val="00B050"/>
                </a:solidFill>
                <a:latin typeface="Times New Roman" panose="02020603050405020304" pitchFamily="18" charset="0"/>
                <a:cs typeface="Times New Roman" panose="02020603050405020304" pitchFamily="18" charset="0"/>
              </a:rPr>
              <a:t>2</a:t>
            </a:r>
            <a:r>
              <a:rPr lang="en-US" altLang="en-US" dirty="0">
                <a:solidFill>
                  <a:srgbClr val="00B050"/>
                </a:solidFill>
                <a:latin typeface="Times New Roman" panose="02020603050405020304" pitchFamily="18" charset="0"/>
                <a:cs typeface="Times New Roman" panose="02020603050405020304" pitchFamily="18" charset="0"/>
              </a:rPr>
              <a:t>O</a:t>
            </a:r>
            <a:r>
              <a:rPr lang="en-US" altLang="en-US" baseline="-25000" dirty="0">
                <a:solidFill>
                  <a:srgbClr val="00B050"/>
                </a:solidFill>
                <a:latin typeface="Times New Roman" panose="02020603050405020304" pitchFamily="18" charset="0"/>
                <a:cs typeface="Times New Roman" panose="02020603050405020304" pitchFamily="18" charset="0"/>
              </a:rPr>
              <a:t>5</a:t>
            </a:r>
            <a:r>
              <a:rPr lang="en-US" altLang="en-US" dirty="0">
                <a:solidFill>
                  <a:srgbClr val="00B050"/>
                </a:solidFill>
                <a:latin typeface="Times New Roman" panose="02020603050405020304" pitchFamily="18" charset="0"/>
                <a:cs typeface="Times New Roman" panose="02020603050405020304" pitchFamily="18" charset="0"/>
              </a:rPr>
              <a:t> per hectare</a:t>
            </a:r>
            <a:endParaRPr lang="en-US" altLang="en-US" dirty="0">
              <a:solidFill>
                <a:srgbClr val="0000FF"/>
              </a:solidFill>
              <a:latin typeface="Times New Roman" panose="02020603050405020304" pitchFamily="18" charset="0"/>
              <a:cs typeface="Times New Roman" panose="02020603050405020304" pitchFamily="18" charset="0"/>
            </a:endParaRPr>
          </a:p>
          <a:p>
            <a:pPr marL="342900" indent="-342900" algn="just">
              <a:spcAft>
                <a:spcPts val="600"/>
              </a:spcAft>
              <a:buFont typeface="Arial" pitchFamily="34" charset="0"/>
              <a:buChar char="•"/>
            </a:pPr>
            <a:r>
              <a:rPr lang="en-US" altLang="en-US" dirty="0">
                <a:solidFill>
                  <a:srgbClr val="C00000"/>
                </a:solidFill>
                <a:latin typeface="Times New Roman" panose="02020603050405020304" pitchFamily="18" charset="0"/>
                <a:cs typeface="Times New Roman" panose="02020603050405020304" pitchFamily="18" charset="0"/>
              </a:rPr>
              <a:t>Use of bio inoculants:-  </a:t>
            </a:r>
            <a:r>
              <a:rPr lang="en-US" sz="1800" dirty="0">
                <a:solidFill>
                  <a:srgbClr val="C00000"/>
                </a:solidFill>
                <a:effectLst/>
                <a:latin typeface="Times New Roman" panose="02020603050405020304" pitchFamily="18" charset="0"/>
                <a:ea typeface="Calibri" panose="020F0502020204030204" pitchFamily="34" charset="0"/>
              </a:rPr>
              <a:t>NPK Consortia @ 2.5 lit/ha</a:t>
            </a:r>
            <a:r>
              <a:rPr lang="en-US" dirty="0">
                <a:solidFill>
                  <a:srgbClr val="C00000"/>
                </a:solidFill>
                <a:latin typeface="Times New Roman" panose="02020603050405020304" pitchFamily="18" charset="0"/>
                <a:ea typeface="Calibri" panose="020F0502020204030204" pitchFamily="34" charset="0"/>
              </a:rPr>
              <a:t> as soil application before sowing. </a:t>
            </a:r>
            <a:endParaRPr lang="en-US" altLang="en-US" dirty="0">
              <a:solidFill>
                <a:srgbClr val="C00000"/>
              </a:solidFill>
              <a:latin typeface="Times New Roman" panose="02020603050405020304" pitchFamily="18" charset="0"/>
              <a:cs typeface="Times New Roman" panose="02020603050405020304" pitchFamily="18" charset="0"/>
            </a:endParaRPr>
          </a:p>
          <a:p>
            <a:pPr marL="342900" indent="-342900" algn="just">
              <a:spcAft>
                <a:spcPts val="600"/>
              </a:spcAft>
              <a:buFont typeface="Arial" pitchFamily="34" charset="0"/>
              <a:buChar char="•"/>
            </a:pPr>
            <a:r>
              <a:rPr lang="en-US" altLang="en-US" dirty="0">
                <a:solidFill>
                  <a:srgbClr val="0000FF"/>
                </a:solidFill>
                <a:latin typeface="Times New Roman" panose="02020603050405020304" pitchFamily="18" charset="0"/>
                <a:cs typeface="Times New Roman" panose="02020603050405020304" pitchFamily="18" charset="0"/>
              </a:rPr>
              <a:t>Use of herbicide:- Imazethapyr 10% SL @ 40 gram </a:t>
            </a:r>
            <a:r>
              <a:rPr lang="en-US" altLang="en-US" dirty="0" err="1">
                <a:solidFill>
                  <a:srgbClr val="0000FF"/>
                </a:solidFill>
                <a:latin typeface="Times New Roman" panose="02020603050405020304" pitchFamily="18" charset="0"/>
                <a:cs typeface="Times New Roman" panose="02020603050405020304" pitchFamily="18" charset="0"/>
              </a:rPr>
              <a:t>a.i.</a:t>
            </a:r>
            <a:r>
              <a:rPr lang="en-US" altLang="en-US" dirty="0">
                <a:solidFill>
                  <a:srgbClr val="0000FF"/>
                </a:solidFill>
                <a:latin typeface="Times New Roman" panose="02020603050405020304" pitchFamily="18" charset="0"/>
                <a:cs typeface="Times New Roman" panose="02020603050405020304" pitchFamily="18" charset="0"/>
              </a:rPr>
              <a:t> per hectare in 400-500 </a:t>
            </a:r>
            <a:r>
              <a:rPr lang="en-US" altLang="en-US" dirty="0" err="1">
                <a:solidFill>
                  <a:srgbClr val="0000FF"/>
                </a:solidFill>
                <a:latin typeface="Times New Roman" panose="02020603050405020304" pitchFamily="18" charset="0"/>
                <a:cs typeface="Times New Roman" panose="02020603050405020304" pitchFamily="18" charset="0"/>
              </a:rPr>
              <a:t>litre</a:t>
            </a:r>
            <a:r>
              <a:rPr lang="en-US" altLang="en-US" dirty="0">
                <a:solidFill>
                  <a:srgbClr val="0000FF"/>
                </a:solidFill>
                <a:latin typeface="Times New Roman" panose="02020603050405020304" pitchFamily="18" charset="0"/>
                <a:cs typeface="Times New Roman" panose="02020603050405020304" pitchFamily="18" charset="0"/>
              </a:rPr>
              <a:t> water (Post emergence).</a:t>
            </a:r>
          </a:p>
          <a:p>
            <a:pPr marL="342900" indent="-342900" algn="just">
              <a:spcAft>
                <a:spcPts val="600"/>
              </a:spcAft>
              <a:buFont typeface="Arial" pitchFamily="34" charset="0"/>
              <a:buChar char="•"/>
            </a:pPr>
            <a:r>
              <a:rPr lang="en-US" altLang="en-US" dirty="0">
                <a:solidFill>
                  <a:srgbClr val="00B050"/>
                </a:solidFill>
                <a:latin typeface="Times New Roman" panose="02020603050405020304" pitchFamily="18" charset="0"/>
                <a:cs typeface="Times New Roman" panose="02020603050405020304" pitchFamily="18" charset="0"/>
              </a:rPr>
              <a:t>Use of PP measures :- </a:t>
            </a:r>
            <a:r>
              <a:rPr lang="en-US" altLang="en-US" dirty="0" err="1">
                <a:solidFill>
                  <a:srgbClr val="00B050"/>
                </a:solidFill>
                <a:latin typeface="Times New Roman" panose="02020603050405020304" pitchFamily="18" charset="0"/>
                <a:cs typeface="Times New Roman" panose="02020603050405020304" pitchFamily="18" charset="0"/>
              </a:rPr>
              <a:t>Cotto</a:t>
            </a:r>
            <a:r>
              <a:rPr lang="en-US" altLang="en-US" dirty="0">
                <a:solidFill>
                  <a:srgbClr val="00B050"/>
                </a:solidFill>
                <a:latin typeface="Times New Roman" panose="02020603050405020304" pitchFamily="18" charset="0"/>
                <a:cs typeface="Times New Roman" panose="02020603050405020304" pitchFamily="18" charset="0"/>
              </a:rPr>
              <a:t> 12 @ 1 ml/l water for white fly and DAMAN A 47 @ 1 ml/l water for pod borer</a:t>
            </a:r>
            <a:endParaRPr lang="en-US" i="1" dirty="0">
              <a:solidFill>
                <a:srgbClr val="FF0000"/>
              </a:solidFill>
              <a:latin typeface="Times New Roman" pitchFamily="18" charset="0"/>
              <a:cs typeface="Times New Roman" pitchFamily="18" charset="0"/>
            </a:endParaRPr>
          </a:p>
        </p:txBody>
      </p:sp>
      <p:sp>
        <p:nvSpPr>
          <p:cNvPr id="9" name="TextBox 12">
            <a:extLst>
              <a:ext uri="{FF2B5EF4-FFF2-40B4-BE49-F238E27FC236}">
                <a16:creationId xmlns:a16="http://schemas.microsoft.com/office/drawing/2014/main" xmlns="" id="{20D408C7-DE8B-90FC-D17C-6BF0C4021E0B}"/>
              </a:ext>
            </a:extLst>
          </p:cNvPr>
          <p:cNvSpPr txBox="1">
            <a:spLocks noChangeArrowheads="1"/>
          </p:cNvSpPr>
          <p:nvPr/>
        </p:nvSpPr>
        <p:spPr bwMode="auto">
          <a:xfrm>
            <a:off x="7746368" y="657405"/>
            <a:ext cx="1375505" cy="400110"/>
          </a:xfrm>
          <a:prstGeom prst="rect">
            <a:avLst/>
          </a:prstGeom>
          <a:blipFill dpi="0" rotWithShape="1">
            <a:blip r:embed="rId2" cstate="print"/>
            <a:srcRect/>
            <a:tile tx="0" ty="0" sx="100000" sy="100000" flip="none" algn="tl"/>
          </a:blipFill>
          <a:ln w="9525">
            <a:noFill/>
            <a:miter lim="800000"/>
            <a:headEnd/>
            <a:tailEnd/>
          </a:ln>
        </p:spPr>
        <p:txBody>
          <a:bodyPr wrap="none">
            <a:spAutoFit/>
          </a:bodyPr>
          <a:lstStyle/>
          <a:p>
            <a:r>
              <a:rPr lang="en-IN" altLang="en-US" sz="2000" dirty="0"/>
              <a:t>Area–20 ha</a:t>
            </a:r>
          </a:p>
        </p:txBody>
      </p:sp>
      <p:sp>
        <p:nvSpPr>
          <p:cNvPr id="10" name="TextBox 12">
            <a:extLst>
              <a:ext uri="{FF2B5EF4-FFF2-40B4-BE49-F238E27FC236}">
                <a16:creationId xmlns:a16="http://schemas.microsoft.com/office/drawing/2014/main" xmlns="" id="{61460BB8-6505-9A37-9514-C08E2AB75DE1}"/>
              </a:ext>
            </a:extLst>
          </p:cNvPr>
          <p:cNvSpPr txBox="1">
            <a:spLocks noChangeArrowheads="1"/>
          </p:cNvSpPr>
          <p:nvPr/>
        </p:nvSpPr>
        <p:spPr bwMode="auto">
          <a:xfrm>
            <a:off x="9230669" y="651815"/>
            <a:ext cx="2088136" cy="400110"/>
          </a:xfrm>
          <a:prstGeom prst="rect">
            <a:avLst/>
          </a:prstGeom>
          <a:blipFill dpi="0" rotWithShape="1">
            <a:blip r:embed="rId2" cstate="print"/>
            <a:srcRect/>
            <a:tile tx="0" ty="0" sx="100000" sy="100000" flip="none" algn="tl"/>
          </a:blipFill>
          <a:ln w="9525">
            <a:noFill/>
            <a:miter lim="800000"/>
            <a:headEnd/>
            <a:tailEnd/>
          </a:ln>
        </p:spPr>
        <p:txBody>
          <a:bodyPr wrap="none">
            <a:spAutoFit/>
          </a:bodyPr>
          <a:lstStyle/>
          <a:p>
            <a:r>
              <a:rPr lang="en-IN" altLang="en-US" sz="2000" dirty="0"/>
              <a:t>Demonstration-50</a:t>
            </a:r>
          </a:p>
        </p:txBody>
      </p:sp>
    </p:spTree>
    <p:extLst>
      <p:ext uri="{BB962C8B-B14F-4D97-AF65-F5344CB8AC3E}">
        <p14:creationId xmlns:p14="http://schemas.microsoft.com/office/powerpoint/2010/main" xmlns="" val="155615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xmlns="" id="{ED1637B8-8389-78E0-BDDC-A2E0473B36D8}"/>
              </a:ext>
            </a:extLst>
          </p:cNvPr>
          <p:cNvSpPr>
            <a:spLocks noGrp="1" noChangeArrowheads="1"/>
          </p:cNvSpPr>
          <p:nvPr>
            <p:ph type="title"/>
          </p:nvPr>
        </p:nvSpPr>
        <p:spPr>
          <a:xfrm>
            <a:off x="1524000" y="76200"/>
            <a:ext cx="9144000" cy="503238"/>
          </a:xfrm>
        </p:spPr>
        <p:txBody>
          <a:bodyPr rtlCol="0" anchor="b">
            <a:noAutofit/>
          </a:bodyPr>
          <a:lstStyle/>
          <a:p>
            <a:pPr algn="ctr">
              <a:defRPr/>
            </a:pPr>
            <a:r>
              <a:rPr lang="en-GB" sz="2800" b="1" dirty="0">
                <a:latin typeface="Times New Roman" pitchFamily="18" charset="0"/>
                <a:cs typeface="Times New Roman" pitchFamily="18" charset="0"/>
              </a:rPr>
              <a:t>FLD on </a:t>
            </a:r>
            <a:r>
              <a:rPr lang="en-US" sz="2800" b="1" dirty="0">
                <a:latin typeface="Times New Roman"/>
                <a:ea typeface="Calibri"/>
              </a:rPr>
              <a:t>Use of by-pass protein with mineral mixture</a:t>
            </a:r>
            <a:r>
              <a:rPr lang="en-US" altLang="en-US" sz="2800" b="1" dirty="0">
                <a:latin typeface="Times New Roman" pitchFamily="18" charset="0"/>
                <a:ea typeface="+mn-ea"/>
                <a:cs typeface="Times New Roman" pitchFamily="18" charset="0"/>
              </a:rPr>
              <a:t> </a:t>
            </a:r>
            <a:r>
              <a:rPr lang="en-GB" sz="2800" b="1" dirty="0">
                <a:latin typeface="Times New Roman" pitchFamily="18" charset="0"/>
                <a:cs typeface="Times New Roman" pitchFamily="18" charset="0"/>
              </a:rPr>
              <a:t>- 2022</a:t>
            </a:r>
            <a:endParaRPr lang="en-US" sz="2800" b="1" dirty="0">
              <a:latin typeface="Times New Roman" pitchFamily="18" charset="0"/>
              <a:cs typeface="Times New Roman" pitchFamily="18" charset="0"/>
            </a:endParaRPr>
          </a:p>
        </p:txBody>
      </p:sp>
      <p:sp>
        <p:nvSpPr>
          <p:cNvPr id="21507" name="TextBox 12">
            <a:extLst>
              <a:ext uri="{FF2B5EF4-FFF2-40B4-BE49-F238E27FC236}">
                <a16:creationId xmlns:a16="http://schemas.microsoft.com/office/drawing/2014/main" xmlns="" id="{2D4406F0-555A-2F1A-2438-34A8FEB86157}"/>
              </a:ext>
            </a:extLst>
          </p:cNvPr>
          <p:cNvSpPr txBox="1">
            <a:spLocks noChangeArrowheads="1"/>
          </p:cNvSpPr>
          <p:nvPr/>
        </p:nvSpPr>
        <p:spPr bwMode="auto">
          <a:xfrm>
            <a:off x="7091363" y="558800"/>
            <a:ext cx="3187668" cy="400110"/>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N" altLang="en-US" sz="2000" dirty="0">
                <a:latin typeface="Calibri" panose="020F0502020204030204" pitchFamily="34" charset="0"/>
              </a:rPr>
              <a:t>Animal – cross bred cow (10)</a:t>
            </a:r>
          </a:p>
        </p:txBody>
      </p:sp>
      <p:sp>
        <p:nvSpPr>
          <p:cNvPr id="21508" name="TextBox 14">
            <a:extLst>
              <a:ext uri="{FF2B5EF4-FFF2-40B4-BE49-F238E27FC236}">
                <a16:creationId xmlns:a16="http://schemas.microsoft.com/office/drawing/2014/main" xmlns="" id="{CC33229C-C56B-65B2-B78E-F81C845617B2}"/>
              </a:ext>
            </a:extLst>
          </p:cNvPr>
          <p:cNvSpPr txBox="1">
            <a:spLocks noChangeArrowheads="1"/>
          </p:cNvSpPr>
          <p:nvPr/>
        </p:nvSpPr>
        <p:spPr bwMode="auto">
          <a:xfrm>
            <a:off x="1658938" y="574675"/>
            <a:ext cx="3429000" cy="400110"/>
          </a:xfrm>
          <a:prstGeom prst="rect">
            <a:avLst/>
          </a:prstGeom>
          <a:blipFill dpi="0" rotWithShape="1">
            <a:blip r:embed="rId3"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N" altLang="en-US" sz="2000" dirty="0">
                <a:latin typeface="Calibri" panose="020F0502020204030204" pitchFamily="34" charset="0"/>
              </a:rPr>
              <a:t>No. of Demon.	:	10</a:t>
            </a:r>
          </a:p>
        </p:txBody>
      </p:sp>
      <p:graphicFrame>
        <p:nvGraphicFramePr>
          <p:cNvPr id="11" name="Table 10">
            <a:extLst>
              <a:ext uri="{FF2B5EF4-FFF2-40B4-BE49-F238E27FC236}">
                <a16:creationId xmlns:a16="http://schemas.microsoft.com/office/drawing/2014/main" xmlns="" id="{8EF3F6B0-A598-369F-D5D8-7948C82665DC}"/>
              </a:ext>
            </a:extLst>
          </p:cNvPr>
          <p:cNvGraphicFramePr>
            <a:graphicFrameLocks noGrp="1"/>
          </p:cNvGraphicFramePr>
          <p:nvPr>
            <p:extLst>
              <p:ext uri="{D42A27DB-BD31-4B8C-83A1-F6EECF244321}">
                <p14:modId xmlns:p14="http://schemas.microsoft.com/office/powerpoint/2010/main" xmlns="" val="91531985"/>
              </p:ext>
            </p:extLst>
          </p:nvPr>
        </p:nvGraphicFramePr>
        <p:xfrm>
          <a:off x="248477" y="976313"/>
          <a:ext cx="7474227" cy="1584184"/>
        </p:xfrm>
        <a:graphic>
          <a:graphicData uri="http://schemas.openxmlformats.org/drawingml/2006/table">
            <a:tbl>
              <a:tblPr firstRow="1" bandRow="1">
                <a:tableStyleId>{BDBED569-4797-4DF1-A0F4-6AAB3CD982D8}</a:tableStyleId>
              </a:tblPr>
              <a:tblGrid>
                <a:gridCol w="1202636">
                  <a:extLst>
                    <a:ext uri="{9D8B030D-6E8A-4147-A177-3AD203B41FA5}">
                      <a16:colId xmlns:a16="http://schemas.microsoft.com/office/drawing/2014/main" xmlns="" val="20000"/>
                    </a:ext>
                  </a:extLst>
                </a:gridCol>
                <a:gridCol w="1441174">
                  <a:extLst>
                    <a:ext uri="{9D8B030D-6E8A-4147-A177-3AD203B41FA5}">
                      <a16:colId xmlns:a16="http://schemas.microsoft.com/office/drawing/2014/main" xmlns="" val="20001"/>
                    </a:ext>
                  </a:extLst>
                </a:gridCol>
                <a:gridCol w="1232452">
                  <a:extLst>
                    <a:ext uri="{9D8B030D-6E8A-4147-A177-3AD203B41FA5}">
                      <a16:colId xmlns:a16="http://schemas.microsoft.com/office/drawing/2014/main" xmlns="" val="20002"/>
                    </a:ext>
                  </a:extLst>
                </a:gridCol>
                <a:gridCol w="2216426">
                  <a:extLst>
                    <a:ext uri="{9D8B030D-6E8A-4147-A177-3AD203B41FA5}">
                      <a16:colId xmlns:a16="http://schemas.microsoft.com/office/drawing/2014/main" xmlns="" val="20003"/>
                    </a:ext>
                  </a:extLst>
                </a:gridCol>
                <a:gridCol w="1381539">
                  <a:extLst>
                    <a:ext uri="{9D8B030D-6E8A-4147-A177-3AD203B41FA5}">
                      <a16:colId xmlns:a16="http://schemas.microsoft.com/office/drawing/2014/main" xmlns="" val="20004"/>
                    </a:ext>
                  </a:extLst>
                </a:gridCol>
              </a:tblGrid>
              <a:tr h="365522">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C00000"/>
                          </a:solidFill>
                          <a:latin typeface="+mn-lt"/>
                          <a:cs typeface="Arial" pitchFamily="34" charset="0"/>
                        </a:rPr>
                        <a:t>Milk Yield (lit./day)</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800" dirty="0">
                        <a:latin typeface="+mn-lt"/>
                        <a:cs typeface="Arial" pitchFamily="34" charset="0"/>
                      </a:endParaRPr>
                    </a:p>
                  </a:txBody>
                  <a:tcPr marT="45671" marB="45671"/>
                </a:tc>
                <a:tc hMerge="1">
                  <a:txBody>
                    <a:bodyPr/>
                    <a:lstStyle/>
                    <a:p>
                      <a:endParaRPr lang="en-US" dirty="0"/>
                    </a:p>
                  </a:txBody>
                  <a:tcPr marT="45671" marB="45671"/>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C00000"/>
                          </a:solidFill>
                          <a:latin typeface="+mn-lt"/>
                          <a:cs typeface="Arial" pitchFamily="34" charset="0"/>
                        </a:rPr>
                        <a:t>% Increase  in yield</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65522">
                <a:tc gridSpan="3">
                  <a:txBody>
                    <a:bodyPr/>
                    <a:lstStyle/>
                    <a:p>
                      <a:pPr algn="ctr"/>
                      <a:r>
                        <a:rPr lang="en-IN" sz="2000" dirty="0">
                          <a:solidFill>
                            <a:srgbClr val="00B0F0"/>
                          </a:solidFill>
                          <a:latin typeface="+mn-lt"/>
                          <a:cs typeface="Arial" pitchFamily="34" charset="0"/>
                        </a:rPr>
                        <a:t>Animals under demonstration </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IN" sz="1800" dirty="0">
                        <a:latin typeface="+mn-lt"/>
                        <a:cs typeface="Arial" pitchFamily="34" charset="0"/>
                      </a:endParaRPr>
                    </a:p>
                  </a:txBody>
                  <a:tcPr marT="45671" marB="45671"/>
                </a:tc>
                <a:tc hMerge="1">
                  <a:txBody>
                    <a:bodyPr/>
                    <a:lstStyle/>
                    <a:p>
                      <a:pPr algn="ctr"/>
                      <a:endParaRPr lang="en-IN" sz="1800" dirty="0">
                        <a:latin typeface="+mn-lt"/>
                        <a:cs typeface="Arial" pitchFamily="34" charset="0"/>
                      </a:endParaRPr>
                    </a:p>
                  </a:txBody>
                  <a:tcPr marT="45671" marB="45671"/>
                </a:tc>
                <a:tc>
                  <a:txBody>
                    <a:bodyPr/>
                    <a:lstStyle/>
                    <a:p>
                      <a:pPr algn="ctr"/>
                      <a:r>
                        <a:rPr lang="en-IN" sz="2000" dirty="0">
                          <a:solidFill>
                            <a:srgbClr val="00B0F0"/>
                          </a:solidFill>
                          <a:latin typeface="+mn-lt"/>
                          <a:cs typeface="Arial" pitchFamily="34" charset="0"/>
                        </a:rPr>
                        <a:t>Local check animals </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IN"/>
                    </a:p>
                  </a:txBody>
                  <a:tcPr/>
                </a:tc>
                <a:extLst>
                  <a:ext uri="{0D108BD9-81ED-4DB2-BD59-A6C34878D82A}">
                    <a16:rowId xmlns:a16="http://schemas.microsoft.com/office/drawing/2014/main" xmlns="" val="10001"/>
                  </a:ext>
                </a:extLst>
              </a:tr>
              <a:tr h="365522">
                <a:tc>
                  <a:txBody>
                    <a:bodyPr/>
                    <a:lstStyle/>
                    <a:p>
                      <a:pPr algn="ctr"/>
                      <a:r>
                        <a:rPr lang="en-IN" sz="2000" dirty="0">
                          <a:solidFill>
                            <a:srgbClr val="FF0000"/>
                          </a:solidFill>
                          <a:latin typeface="+mn-lt"/>
                          <a:cs typeface="Arial" pitchFamily="34" charset="0"/>
                        </a:rPr>
                        <a:t>High.</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000" dirty="0">
                          <a:solidFill>
                            <a:srgbClr val="FF0000"/>
                          </a:solidFill>
                          <a:latin typeface="+mn-lt"/>
                          <a:cs typeface="Arial" pitchFamily="34" charset="0"/>
                        </a:rPr>
                        <a:t>Min.</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000" dirty="0">
                          <a:solidFill>
                            <a:srgbClr val="FF0000"/>
                          </a:solidFill>
                          <a:latin typeface="+mn-lt"/>
                          <a:cs typeface="Arial" pitchFamily="34" charset="0"/>
                        </a:rPr>
                        <a:t>Av.</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000" dirty="0">
                          <a:solidFill>
                            <a:srgbClr val="FF0000"/>
                          </a:solidFill>
                          <a:latin typeface="+mn-lt"/>
                          <a:cs typeface="Arial" pitchFamily="34" charset="0"/>
                        </a:rPr>
                        <a:t>Av. </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a:latin typeface="Arial" pitchFamily="34" charset="0"/>
                        <a:cs typeface="Arial" pitchFamily="34" charset="0"/>
                      </a:endParaRPr>
                    </a:p>
                  </a:txBody>
                  <a:tcPr/>
                </a:tc>
                <a:extLst>
                  <a:ext uri="{0D108BD9-81ED-4DB2-BD59-A6C34878D82A}">
                    <a16:rowId xmlns:a16="http://schemas.microsoft.com/office/drawing/2014/main" xmlns="" val="10002"/>
                  </a:ext>
                </a:extLst>
              </a:tr>
              <a:tr h="365522">
                <a:tc>
                  <a:txBody>
                    <a:bodyPr/>
                    <a:lstStyle/>
                    <a:p>
                      <a:pPr algn="ctr"/>
                      <a:r>
                        <a:rPr lang="en-IN" sz="2000" dirty="0">
                          <a:solidFill>
                            <a:srgbClr val="0000FF"/>
                          </a:solidFill>
                          <a:latin typeface="+mn-lt"/>
                          <a:cs typeface="Arial" pitchFamily="34" charset="0"/>
                        </a:rPr>
                        <a:t>14.5</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000" dirty="0">
                          <a:solidFill>
                            <a:srgbClr val="0000FF"/>
                          </a:solidFill>
                          <a:latin typeface="+mn-lt"/>
                          <a:cs typeface="Arial" pitchFamily="34" charset="0"/>
                        </a:rPr>
                        <a:t>9.7</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000" dirty="0">
                          <a:solidFill>
                            <a:srgbClr val="0000FF"/>
                          </a:solidFill>
                          <a:latin typeface="+mn-lt"/>
                          <a:cs typeface="Arial" pitchFamily="34" charset="0"/>
                        </a:rPr>
                        <a:t>12.08</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000" dirty="0">
                          <a:solidFill>
                            <a:srgbClr val="0000FF"/>
                          </a:solidFill>
                          <a:latin typeface="+mn-lt"/>
                          <a:cs typeface="Arial" pitchFamily="34" charset="0"/>
                        </a:rPr>
                        <a:t>10.56</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000" dirty="0">
                          <a:solidFill>
                            <a:srgbClr val="0000FF"/>
                          </a:solidFill>
                          <a:latin typeface="+mn-lt"/>
                          <a:cs typeface="Arial" pitchFamily="34" charset="0"/>
                        </a:rPr>
                        <a:t>14.4</a:t>
                      </a:r>
                    </a:p>
                  </a:txBody>
                  <a:tcPr marT="45623" marB="456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graphicFrame>
        <p:nvGraphicFramePr>
          <p:cNvPr id="13" name="Table 12">
            <a:extLst>
              <a:ext uri="{FF2B5EF4-FFF2-40B4-BE49-F238E27FC236}">
                <a16:creationId xmlns:a16="http://schemas.microsoft.com/office/drawing/2014/main" xmlns="" id="{ABC35D0D-4CF1-BC4A-7C78-4A31DA870699}"/>
              </a:ext>
            </a:extLst>
          </p:cNvPr>
          <p:cNvGraphicFramePr>
            <a:graphicFrameLocks noGrp="1"/>
          </p:cNvGraphicFramePr>
          <p:nvPr>
            <p:extLst>
              <p:ext uri="{D42A27DB-BD31-4B8C-83A1-F6EECF244321}">
                <p14:modId xmlns:p14="http://schemas.microsoft.com/office/powerpoint/2010/main" xmlns="" val="2936443894"/>
              </p:ext>
            </p:extLst>
          </p:nvPr>
        </p:nvGraphicFramePr>
        <p:xfrm>
          <a:off x="268355" y="2895600"/>
          <a:ext cx="7504045" cy="1981200"/>
        </p:xfrm>
        <a:graphic>
          <a:graphicData uri="http://schemas.openxmlformats.org/drawingml/2006/table">
            <a:tbl>
              <a:tblPr firstRow="1" bandRow="1">
                <a:tableStyleId>{00A15C55-8517-42AA-B614-E9B94910E393}</a:tableStyleId>
              </a:tblPr>
              <a:tblGrid>
                <a:gridCol w="2673628">
                  <a:extLst>
                    <a:ext uri="{9D8B030D-6E8A-4147-A177-3AD203B41FA5}">
                      <a16:colId xmlns:a16="http://schemas.microsoft.com/office/drawing/2014/main" xmlns="" val="20000"/>
                    </a:ext>
                  </a:extLst>
                </a:gridCol>
                <a:gridCol w="2117034">
                  <a:extLst>
                    <a:ext uri="{9D8B030D-6E8A-4147-A177-3AD203B41FA5}">
                      <a16:colId xmlns:a16="http://schemas.microsoft.com/office/drawing/2014/main" xmlns="" val="20001"/>
                    </a:ext>
                  </a:extLst>
                </a:gridCol>
                <a:gridCol w="2713383">
                  <a:extLst>
                    <a:ext uri="{9D8B030D-6E8A-4147-A177-3AD203B41FA5}">
                      <a16:colId xmlns:a16="http://schemas.microsoft.com/office/drawing/2014/main" xmlns="" val="20002"/>
                    </a:ext>
                  </a:extLst>
                </a:gridCol>
              </a:tblGrid>
              <a:tr h="370840">
                <a:tc>
                  <a:txBody>
                    <a:bodyPr/>
                    <a:lstStyle/>
                    <a:p>
                      <a:pPr algn="ctr"/>
                      <a:endParaRPr lang="en-US" sz="2000" dirty="0">
                        <a:solidFill>
                          <a:schemeClr val="tx1"/>
                        </a:solidFill>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Demonstration</a:t>
                      </a:r>
                      <a:endParaRPr lang="en-US" sz="2000" dirty="0">
                        <a:solidFill>
                          <a:schemeClr val="tx1"/>
                        </a:solidFill>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Farmer's practice </a:t>
                      </a:r>
                      <a:endParaRPr lang="en-US" sz="2000" dirty="0">
                        <a:solidFill>
                          <a:schemeClr val="tx1"/>
                        </a:solidFill>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Gross Cost (Rs/ha)</a:t>
                      </a:r>
                      <a:endParaRPr lang="en-US" sz="2000" b="0" i="0" u="none" strike="noStrike" dirty="0">
                        <a:solidFill>
                          <a:srgbClr val="000000"/>
                        </a:solidFill>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libri"/>
                          <a:cs typeface="Times New Roman"/>
                        </a:rPr>
                        <a:t>208.0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libri"/>
                          <a:cs typeface="Times New Roman"/>
                        </a:rPr>
                        <a:t>176.5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Gross Return(Rs./ha.)</a:t>
                      </a:r>
                      <a:endParaRPr lang="en-US" sz="2000" b="0" i="0" u="none" strike="noStrike" dirty="0">
                        <a:solidFill>
                          <a:srgbClr val="000000"/>
                        </a:solidFill>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422.8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295.7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Net Return (Rs./ha.)</a:t>
                      </a:r>
                      <a:endParaRPr lang="en-US" sz="2000" b="0" i="0" u="none" strike="noStrike" dirty="0">
                        <a:solidFill>
                          <a:srgbClr val="000000"/>
                        </a:solidFill>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214.8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119.18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B:C Ratio</a:t>
                      </a:r>
                      <a:endParaRPr lang="en-US" sz="2000" b="0" i="0" u="none" strike="noStrike" dirty="0">
                        <a:solidFill>
                          <a:srgbClr val="000000"/>
                        </a:solidFill>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1.68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1560" name="Rectangle 3" descr="Bouquet">
            <a:extLst>
              <a:ext uri="{FF2B5EF4-FFF2-40B4-BE49-F238E27FC236}">
                <a16:creationId xmlns:a16="http://schemas.microsoft.com/office/drawing/2014/main" xmlns="" id="{FE9B37AC-A1BC-5E0A-E8BE-6514F91D3E1E}"/>
              </a:ext>
            </a:extLst>
          </p:cNvPr>
          <p:cNvSpPr txBox="1">
            <a:spLocks noChangeArrowheads="1"/>
          </p:cNvSpPr>
          <p:nvPr/>
        </p:nvSpPr>
        <p:spPr bwMode="auto">
          <a:xfrm>
            <a:off x="3332920" y="2536826"/>
            <a:ext cx="1676400" cy="358775"/>
          </a:xfrm>
          <a:prstGeom prst="rect">
            <a:avLst/>
          </a:prstGeom>
          <a:blipFill dpi="0" rotWithShape="1">
            <a:blip r:embed="rId4"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C00000"/>
                </a:solidFill>
                <a:latin typeface="Calibri" panose="020F0502020204030204" pitchFamily="34" charset="0"/>
              </a:rPr>
              <a:t>Economics </a:t>
            </a:r>
            <a:endParaRPr lang="en-US" altLang="en-US" sz="1800">
              <a:solidFill>
                <a:srgbClr val="C00000"/>
              </a:solidFill>
              <a:latin typeface="Calibri" panose="020F0502020204030204" pitchFamily="34" charset="0"/>
            </a:endParaRPr>
          </a:p>
        </p:txBody>
      </p:sp>
      <p:sp>
        <p:nvSpPr>
          <p:cNvPr id="21561" name="Rectangle 3" descr="Blue tissue paper">
            <a:extLst>
              <a:ext uri="{FF2B5EF4-FFF2-40B4-BE49-F238E27FC236}">
                <a16:creationId xmlns:a16="http://schemas.microsoft.com/office/drawing/2014/main" xmlns="" id="{6AEFB783-79C1-57FB-F8D6-131E88DAC1B1}"/>
              </a:ext>
            </a:extLst>
          </p:cNvPr>
          <p:cNvSpPr>
            <a:spLocks noChangeArrowheads="1"/>
          </p:cNvSpPr>
          <p:nvPr/>
        </p:nvSpPr>
        <p:spPr bwMode="auto">
          <a:xfrm>
            <a:off x="248477" y="4939747"/>
            <a:ext cx="11628783" cy="1107996"/>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200" b="1" dirty="0">
                <a:solidFill>
                  <a:srgbClr val="00B050"/>
                </a:solidFill>
                <a:latin typeface="Times New Roman" panose="02020603050405020304" pitchFamily="18" charset="0"/>
                <a:cs typeface="Times New Roman" panose="02020603050405020304" pitchFamily="18" charset="0"/>
              </a:rPr>
              <a:t>Technical feedback:-</a:t>
            </a:r>
            <a:r>
              <a:rPr lang="en-US" altLang="en-US" sz="2200" dirty="0">
                <a:latin typeface="Times New Roman" panose="02020603050405020304" pitchFamily="18" charset="0"/>
                <a:cs typeface="Times New Roman" panose="02020603050405020304" pitchFamily="18" charset="0"/>
              </a:rPr>
              <a:t> Average milk production increased with Fat% and SNF% as compare to normal feeding of animal. Milk sale price is also increased at milk collection center from 28 Rs/lit to 35.00 Rs/lit. Animal health condition also improved</a:t>
            </a:r>
            <a:r>
              <a:rPr lang="en-US" altLang="en-US" sz="2200" b="1" dirty="0">
                <a:solidFill>
                  <a:srgbClr val="00B050"/>
                </a:solidFill>
                <a:latin typeface="Times New Roman" panose="02020603050405020304" pitchFamily="18" charset="0"/>
                <a:cs typeface="Times New Roman" panose="02020603050405020304" pitchFamily="18" charset="0"/>
              </a:rPr>
              <a:t>.</a:t>
            </a:r>
            <a:endParaRPr lang="en-IN" altLang="en-US" sz="2200" dirty="0">
              <a:solidFill>
                <a:srgbClr val="00B050"/>
              </a:solidFill>
              <a:latin typeface="Times New Roman" panose="02020603050405020304" pitchFamily="18" charset="0"/>
              <a:cs typeface="Times New Roman" panose="02020603050405020304" pitchFamily="18" charset="0"/>
            </a:endParaRPr>
          </a:p>
        </p:txBody>
      </p:sp>
      <p:sp>
        <p:nvSpPr>
          <p:cNvPr id="21562" name="Rectangle 3" descr="Blue tissue paper">
            <a:extLst>
              <a:ext uri="{FF2B5EF4-FFF2-40B4-BE49-F238E27FC236}">
                <a16:creationId xmlns:a16="http://schemas.microsoft.com/office/drawing/2014/main" xmlns="" id="{23DF3D1E-9BA3-FCAE-BA11-46A72B63A32A}"/>
              </a:ext>
            </a:extLst>
          </p:cNvPr>
          <p:cNvSpPr>
            <a:spLocks noChangeArrowheads="1"/>
          </p:cNvSpPr>
          <p:nvPr/>
        </p:nvSpPr>
        <p:spPr bwMode="auto">
          <a:xfrm>
            <a:off x="248477" y="6112567"/>
            <a:ext cx="11628783" cy="769441"/>
          </a:xfrm>
          <a:prstGeom prst="rect">
            <a:avLst/>
          </a:prstGeom>
          <a:blipFill dpi="0" rotWithShape="1">
            <a:blip r:embed="rId5"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200" b="1" dirty="0">
                <a:solidFill>
                  <a:srgbClr val="008000"/>
                </a:solidFill>
                <a:latin typeface="Times New Roman" panose="02020603050405020304" pitchFamily="18" charset="0"/>
                <a:cs typeface="Times New Roman" panose="02020603050405020304" pitchFamily="18" charset="0"/>
              </a:rPr>
              <a:t>Framer’s reactions:-</a:t>
            </a:r>
            <a:r>
              <a:rPr lang="en-US" altLang="en-US" sz="2200" dirty="0">
                <a:latin typeface="Times New Roman" panose="02020603050405020304" pitchFamily="18" charset="0"/>
                <a:cs typeface="Times New Roman" panose="02020603050405020304" pitchFamily="18" charset="0"/>
              </a:rPr>
              <a:t> Farmer’s were satisfied feeding by pass protein with mineral mixture in terms of milk density and sale price.</a:t>
            </a:r>
            <a:endParaRPr lang="en-IN" altLang="en-US" sz="2200" dirty="0">
              <a:solidFill>
                <a:srgbClr val="00B050"/>
              </a:solidFill>
              <a:latin typeface="Times New Roman" panose="02020603050405020304" pitchFamily="18" charset="0"/>
              <a:cs typeface="Times New Roman" panose="02020603050405020304" pitchFamily="18" charset="0"/>
            </a:endParaRPr>
          </a:p>
        </p:txBody>
      </p:sp>
      <p:pic>
        <p:nvPicPr>
          <p:cNvPr id="12" name="Picture 5">
            <a:extLst>
              <a:ext uri="{FF2B5EF4-FFF2-40B4-BE49-F238E27FC236}">
                <a16:creationId xmlns:a16="http://schemas.microsoft.com/office/drawing/2014/main" xmlns="" id="{73138BDA-A6B9-9F44-F1D4-CB21E511740A}"/>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193" y="1"/>
            <a:ext cx="74295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6" descr="C:\Documents and Settings\Administrator\My Documents\Downloads\ICAR_logo.JPG">
            <a:extLst>
              <a:ext uri="{FF2B5EF4-FFF2-40B4-BE49-F238E27FC236}">
                <a16:creationId xmlns:a16="http://schemas.microsoft.com/office/drawing/2014/main" xmlns="" id="{4B97FCF7-94BA-214B-BBE6-49EED26210DD}"/>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496123" y="1"/>
            <a:ext cx="68262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9D92452F-EB92-DBC0-4F22-EAD02CCC74EA}"/>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l="20824"/>
          <a:stretch/>
        </p:blipFill>
        <p:spPr>
          <a:xfrm>
            <a:off x="7901609" y="1684135"/>
            <a:ext cx="4160287" cy="24223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xmlns="" id="{5A4E8E68-BA92-9612-4E9A-BB6E3526239C}"/>
              </a:ext>
            </a:extLst>
          </p:cNvPr>
          <p:cNvSpPr>
            <a:spLocks noGrp="1" noChangeArrowheads="1"/>
          </p:cNvSpPr>
          <p:nvPr>
            <p:ph type="title"/>
          </p:nvPr>
        </p:nvSpPr>
        <p:spPr>
          <a:xfrm>
            <a:off x="1524000" y="76200"/>
            <a:ext cx="9144000" cy="503238"/>
          </a:xfrm>
        </p:spPr>
        <p:txBody>
          <a:bodyPr rtlCol="0" anchor="b">
            <a:noAutofit/>
          </a:bodyPr>
          <a:lstStyle/>
          <a:p>
            <a:pPr algn="ctr">
              <a:defRPr/>
            </a:pPr>
            <a:r>
              <a:rPr lang="en-GB" sz="2800" b="1" dirty="0">
                <a:latin typeface="Times New Roman" pitchFamily="18" charset="0"/>
                <a:cs typeface="Times New Roman" pitchFamily="18" charset="0"/>
              </a:rPr>
              <a:t>FLD on </a:t>
            </a:r>
            <a:r>
              <a:rPr lang="en-US" altLang="en-US" sz="2400" b="1" dirty="0">
                <a:latin typeface="Times New Roman" pitchFamily="18" charset="0"/>
                <a:ea typeface="+mn-ea"/>
                <a:cs typeface="Times New Roman" pitchFamily="18" charset="0"/>
              </a:rPr>
              <a:t>Anestrous in lactating buffaloes </a:t>
            </a:r>
            <a:r>
              <a:rPr lang="en-GB" sz="3200" b="1" dirty="0">
                <a:latin typeface="Times New Roman" pitchFamily="18" charset="0"/>
                <a:cs typeface="Times New Roman" pitchFamily="18" charset="0"/>
              </a:rPr>
              <a:t>- </a:t>
            </a:r>
            <a:r>
              <a:rPr lang="en-GB" sz="2800" b="1" dirty="0">
                <a:latin typeface="Times New Roman" pitchFamily="18" charset="0"/>
                <a:cs typeface="Times New Roman" pitchFamily="18" charset="0"/>
              </a:rPr>
              <a:t>2022</a:t>
            </a:r>
            <a:endParaRPr lang="en-US" sz="2400" b="1" dirty="0">
              <a:latin typeface="Times New Roman" pitchFamily="18" charset="0"/>
              <a:cs typeface="Times New Roman" pitchFamily="18" charset="0"/>
            </a:endParaRPr>
          </a:p>
        </p:txBody>
      </p:sp>
      <p:sp>
        <p:nvSpPr>
          <p:cNvPr id="22531" name="TextBox 12">
            <a:extLst>
              <a:ext uri="{FF2B5EF4-FFF2-40B4-BE49-F238E27FC236}">
                <a16:creationId xmlns:a16="http://schemas.microsoft.com/office/drawing/2014/main" xmlns="" id="{4129B16E-2BF3-C210-BBEB-C0113B167E19}"/>
              </a:ext>
            </a:extLst>
          </p:cNvPr>
          <p:cNvSpPr txBox="1">
            <a:spLocks noChangeArrowheads="1"/>
          </p:cNvSpPr>
          <p:nvPr/>
        </p:nvSpPr>
        <p:spPr bwMode="auto">
          <a:xfrm>
            <a:off x="8348870" y="669238"/>
            <a:ext cx="3071192" cy="523220"/>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N" altLang="en-US" sz="2400" dirty="0">
                <a:latin typeface="Calibri" panose="020F0502020204030204" pitchFamily="34" charset="0"/>
              </a:rPr>
              <a:t>No</a:t>
            </a:r>
            <a:r>
              <a:rPr lang="en-IN" altLang="en-US" sz="2800" dirty="0">
                <a:latin typeface="Calibri" panose="020F0502020204030204" pitchFamily="34" charset="0"/>
              </a:rPr>
              <a:t>. of Buffaloes -50</a:t>
            </a:r>
          </a:p>
        </p:txBody>
      </p:sp>
      <p:sp>
        <p:nvSpPr>
          <p:cNvPr id="22532" name="TextBox 14">
            <a:extLst>
              <a:ext uri="{FF2B5EF4-FFF2-40B4-BE49-F238E27FC236}">
                <a16:creationId xmlns:a16="http://schemas.microsoft.com/office/drawing/2014/main" xmlns="" id="{C789BD7A-740F-699B-489D-49707C1AF9FA}"/>
              </a:ext>
            </a:extLst>
          </p:cNvPr>
          <p:cNvSpPr txBox="1">
            <a:spLocks noChangeArrowheads="1"/>
          </p:cNvSpPr>
          <p:nvPr/>
        </p:nvSpPr>
        <p:spPr bwMode="auto">
          <a:xfrm>
            <a:off x="825846" y="724800"/>
            <a:ext cx="5112297" cy="461665"/>
          </a:xfrm>
          <a:prstGeom prst="rect">
            <a:avLst/>
          </a:prstGeom>
          <a:blipFill dpi="0" rotWithShape="1">
            <a:blip r:embed="rId3"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N" altLang="en-US" sz="2400" dirty="0">
                <a:solidFill>
                  <a:srgbClr val="002060"/>
                </a:solidFill>
                <a:latin typeface="Calibri" panose="020F0502020204030204" pitchFamily="34" charset="0"/>
              </a:rPr>
              <a:t>No. of Demonstrations	:	50</a:t>
            </a:r>
          </a:p>
        </p:txBody>
      </p:sp>
      <p:sp>
        <p:nvSpPr>
          <p:cNvPr id="22533" name="Rectangle 3" descr="Blue tissue paper">
            <a:extLst>
              <a:ext uri="{FF2B5EF4-FFF2-40B4-BE49-F238E27FC236}">
                <a16:creationId xmlns:a16="http://schemas.microsoft.com/office/drawing/2014/main" xmlns="" id="{4DEDD6C2-5D6F-1E8B-90AD-535B51F665FC}"/>
              </a:ext>
            </a:extLst>
          </p:cNvPr>
          <p:cNvSpPr>
            <a:spLocks noChangeArrowheads="1"/>
          </p:cNvSpPr>
          <p:nvPr/>
        </p:nvSpPr>
        <p:spPr bwMode="auto">
          <a:xfrm>
            <a:off x="507793" y="4244011"/>
            <a:ext cx="11177309" cy="1200329"/>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dirty="0">
                <a:solidFill>
                  <a:srgbClr val="00B050"/>
                </a:solidFill>
                <a:latin typeface="Calibri" panose="020F0502020204030204" pitchFamily="34" charset="0"/>
              </a:rPr>
              <a:t>Technical feedback:-</a:t>
            </a:r>
            <a:r>
              <a:rPr lang="en-US" altLang="en-US" sz="2400" dirty="0">
                <a:latin typeface="Times New Roman" panose="02020603050405020304" pitchFamily="18" charset="0"/>
                <a:cs typeface="Times New Roman" panose="02020603050405020304" pitchFamily="18" charset="0"/>
              </a:rPr>
              <a:t> Result shows that mineral mixture and Cu + Co tablets is required for reproduction in buffalo but presence of internal parasites reduces absorption of minerals and nutrient loss in animal body that leads to temporary infertility . </a:t>
            </a:r>
            <a:endParaRPr lang="en-IN" altLang="en-US" sz="2400" dirty="0">
              <a:solidFill>
                <a:srgbClr val="00B050"/>
              </a:solidFill>
              <a:latin typeface="Calibri" panose="020F0502020204030204" pitchFamily="34" charset="0"/>
            </a:endParaRPr>
          </a:p>
        </p:txBody>
      </p:sp>
      <p:sp>
        <p:nvSpPr>
          <p:cNvPr id="22534" name="Rectangle 3" descr="Blue tissue paper">
            <a:extLst>
              <a:ext uri="{FF2B5EF4-FFF2-40B4-BE49-F238E27FC236}">
                <a16:creationId xmlns:a16="http://schemas.microsoft.com/office/drawing/2014/main" xmlns="" id="{DEF06EAB-8CFA-E643-835A-C99347A3C8A1}"/>
              </a:ext>
            </a:extLst>
          </p:cNvPr>
          <p:cNvSpPr>
            <a:spLocks noChangeArrowheads="1"/>
          </p:cNvSpPr>
          <p:nvPr/>
        </p:nvSpPr>
        <p:spPr bwMode="auto">
          <a:xfrm>
            <a:off x="507793" y="5897218"/>
            <a:ext cx="11177309" cy="830997"/>
          </a:xfrm>
          <a:prstGeom prst="rect">
            <a:avLst/>
          </a:prstGeom>
          <a:blipFill dpi="0" rotWithShape="1">
            <a:blip r:embed="rId4"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dirty="0">
                <a:solidFill>
                  <a:srgbClr val="008000"/>
                </a:solidFill>
                <a:latin typeface="Calibri" panose="020F0502020204030204" pitchFamily="34" charset="0"/>
              </a:rPr>
              <a:t>Framer’s reactions:-</a:t>
            </a:r>
            <a:r>
              <a:rPr lang="en-US" altLang="en-US" sz="2400" dirty="0">
                <a:latin typeface="Times New Roman" panose="02020603050405020304" pitchFamily="18" charset="0"/>
                <a:cs typeface="Times New Roman" panose="02020603050405020304" pitchFamily="18" charset="0"/>
              </a:rPr>
              <a:t> Animals treated with Mineral Mixture and Cu &amp; Co tablets with de-worming; animals show heat signs and have least reproductive problems.</a:t>
            </a:r>
            <a:r>
              <a:rPr lang="en-US" altLang="en-US" sz="2400" dirty="0">
                <a:latin typeface="Calibri" panose="020F0502020204030204" pitchFamily="34" charset="0"/>
              </a:rPr>
              <a:t>.</a:t>
            </a:r>
            <a:endParaRPr lang="en-IN" altLang="en-US" sz="2400" dirty="0">
              <a:solidFill>
                <a:srgbClr val="00B050"/>
              </a:solidFill>
              <a:latin typeface="Calibri" panose="020F0502020204030204" pitchFamily="34" charset="0"/>
            </a:endParaRPr>
          </a:p>
        </p:txBody>
      </p:sp>
      <p:graphicFrame>
        <p:nvGraphicFramePr>
          <p:cNvPr id="12" name="Table 11">
            <a:extLst>
              <a:ext uri="{FF2B5EF4-FFF2-40B4-BE49-F238E27FC236}">
                <a16:creationId xmlns:a16="http://schemas.microsoft.com/office/drawing/2014/main" xmlns="" id="{5660F109-F6D1-D4C0-09D8-9CB21C555167}"/>
              </a:ext>
            </a:extLst>
          </p:cNvPr>
          <p:cNvGraphicFramePr>
            <a:graphicFrameLocks noGrp="1"/>
          </p:cNvGraphicFramePr>
          <p:nvPr>
            <p:extLst>
              <p:ext uri="{D42A27DB-BD31-4B8C-83A1-F6EECF244321}">
                <p14:modId xmlns:p14="http://schemas.microsoft.com/office/powerpoint/2010/main" xmlns="" val="1265859503"/>
              </p:ext>
            </p:extLst>
          </p:nvPr>
        </p:nvGraphicFramePr>
        <p:xfrm>
          <a:off x="507794" y="1226176"/>
          <a:ext cx="11177310" cy="1950720"/>
        </p:xfrm>
        <a:graphic>
          <a:graphicData uri="http://schemas.openxmlformats.org/drawingml/2006/table">
            <a:tbl>
              <a:tblPr/>
              <a:tblGrid>
                <a:gridCol w="5686701">
                  <a:extLst>
                    <a:ext uri="{9D8B030D-6E8A-4147-A177-3AD203B41FA5}">
                      <a16:colId xmlns:a16="http://schemas.microsoft.com/office/drawing/2014/main" xmlns="" val="20000"/>
                    </a:ext>
                  </a:extLst>
                </a:gridCol>
                <a:gridCol w="5490609">
                  <a:extLst>
                    <a:ext uri="{9D8B030D-6E8A-4147-A177-3AD203B41FA5}">
                      <a16:colId xmlns:a16="http://schemas.microsoft.com/office/drawing/2014/main" xmlns="" val="20001"/>
                    </a:ext>
                  </a:extLst>
                </a:gridCol>
              </a:tblGrid>
              <a:tr h="365919">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600"/>
                        </a:spcAft>
                      </a:pPr>
                      <a:r>
                        <a:rPr lang="en-US" sz="2400" b="1" dirty="0">
                          <a:solidFill>
                            <a:srgbClr val="C00000"/>
                          </a:solidFill>
                          <a:latin typeface="Times New Roman" pitchFamily="18" charset="0"/>
                          <a:ea typeface="Times New Roman"/>
                          <a:cs typeface="Times New Roman" pitchFamily="18" charset="0"/>
                        </a:rPr>
                        <a:t>Treatment given for Anestrous</a:t>
                      </a:r>
                      <a:endParaRPr lang="en-US" sz="2400" dirty="0">
                        <a:solidFill>
                          <a:srgbClr val="C0000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600"/>
                        </a:spcAft>
                      </a:pPr>
                      <a:r>
                        <a:rPr lang="en-US" sz="2400" b="1" dirty="0">
                          <a:solidFill>
                            <a:srgbClr val="C00000"/>
                          </a:solidFill>
                          <a:latin typeface="Times New Roman" pitchFamily="18" charset="0"/>
                          <a:ea typeface="Times New Roman"/>
                          <a:cs typeface="Times New Roman" pitchFamily="18" charset="0"/>
                        </a:rPr>
                        <a:t>No. of animals comes in heat &amp; conceived</a:t>
                      </a:r>
                      <a:endParaRPr lang="en-US" sz="2400" dirty="0">
                        <a:solidFill>
                          <a:srgbClr val="C0000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48878">
                <a:tc>
                  <a:txBody>
                    <a:bodyPr/>
                    <a:lstStyle/>
                    <a:p>
                      <a:pPr marL="0" marR="0" algn="just">
                        <a:spcBef>
                          <a:spcPts val="0"/>
                        </a:spcBef>
                        <a:spcAft>
                          <a:spcPts val="0"/>
                        </a:spcAft>
                      </a:pPr>
                      <a:r>
                        <a:rPr lang="en-US" sz="2000" dirty="0">
                          <a:latin typeface="Times New Roman"/>
                          <a:ea typeface="Times New Roman"/>
                          <a:cs typeface="Times New Roman"/>
                        </a:rPr>
                        <a:t>Mineral Mixture@ 50g bd + Cu &amp; Co tablets. (local check)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r>
                        <a:rPr lang="en-US" sz="2000" dirty="0">
                          <a:latin typeface="Times New Roman"/>
                          <a:ea typeface="Times New Roman"/>
                          <a:cs typeface="Times New Roman"/>
                        </a:rPr>
                        <a:t>12 Animals conceived out of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48878">
                <a:tc>
                  <a:txBody>
                    <a:bodyPr/>
                    <a:lstStyle/>
                    <a:p>
                      <a:pPr marL="0" marR="0" algn="just">
                        <a:spcBef>
                          <a:spcPts val="0"/>
                        </a:spcBef>
                        <a:spcAft>
                          <a:spcPts val="0"/>
                        </a:spcAft>
                      </a:pPr>
                      <a:r>
                        <a:rPr lang="en-US" sz="2000" dirty="0">
                          <a:latin typeface="Times New Roman"/>
                          <a:ea typeface="Times New Roman"/>
                          <a:cs typeface="Times New Roman"/>
                        </a:rPr>
                        <a:t>Mineral mixture @ 50 g bd + Cu &amp; Co tablets + deworming of Animals. (Demonstration)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r>
                        <a:rPr lang="en-US" sz="2000" dirty="0">
                          <a:latin typeface="Times New Roman"/>
                          <a:ea typeface="Times New Roman"/>
                          <a:cs typeface="Times New Roman"/>
                        </a:rPr>
                        <a:t>38 Animals conceived out of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22549" name="Rectangle 3" descr="Blue tissue paper">
            <a:extLst>
              <a:ext uri="{FF2B5EF4-FFF2-40B4-BE49-F238E27FC236}">
                <a16:creationId xmlns:a16="http://schemas.microsoft.com/office/drawing/2014/main" xmlns="" id="{B0E04C6E-D0D4-0F20-3594-38F1136C51EC}"/>
              </a:ext>
            </a:extLst>
          </p:cNvPr>
          <p:cNvSpPr>
            <a:spLocks noChangeArrowheads="1"/>
          </p:cNvSpPr>
          <p:nvPr/>
        </p:nvSpPr>
        <p:spPr bwMode="auto">
          <a:xfrm>
            <a:off x="507794" y="3337204"/>
            <a:ext cx="11177310" cy="830997"/>
          </a:xfrm>
          <a:prstGeom prst="rect">
            <a:avLst/>
          </a:prstGeom>
          <a:blipFill dpi="0" rotWithShape="1">
            <a:blip r:embed="rId4"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Results:- </a:t>
            </a:r>
            <a:r>
              <a:rPr lang="en-US" altLang="en-US" sz="2400" dirty="0">
                <a:latin typeface="Times New Roman" panose="02020603050405020304" pitchFamily="18" charset="0"/>
                <a:cs typeface="Times New Roman" panose="02020603050405020304" pitchFamily="18" charset="0"/>
              </a:rPr>
              <a:t>Result shows that 38 animals conceived out of 50 animals treated with mineral mixture, Cu &amp; Co tablets and deworming.</a:t>
            </a:r>
            <a:endParaRPr lang="en-IN" altLang="en-US" sz="2400" dirty="0">
              <a:solidFill>
                <a:srgbClr val="002060"/>
              </a:solidFill>
              <a:latin typeface="Times New Roman" panose="02020603050405020304" pitchFamily="18" charset="0"/>
              <a:cs typeface="Times New Roman" panose="02020603050405020304" pitchFamily="18" charset="0"/>
            </a:endParaRPr>
          </a:p>
        </p:txBody>
      </p:sp>
      <p:pic>
        <p:nvPicPr>
          <p:cNvPr id="9" name="Picture 5">
            <a:extLst>
              <a:ext uri="{FF2B5EF4-FFF2-40B4-BE49-F238E27FC236}">
                <a16:creationId xmlns:a16="http://schemas.microsoft.com/office/drawing/2014/main" xmlns="" id="{20DA9513-EA39-6FC3-7DEA-6218D96FFDB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193" y="1"/>
            <a:ext cx="74295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descr="C:\Documents and Settings\Administrator\My Documents\Downloads\ICAR_logo.JPG">
            <a:extLst>
              <a:ext uri="{FF2B5EF4-FFF2-40B4-BE49-F238E27FC236}">
                <a16:creationId xmlns:a16="http://schemas.microsoft.com/office/drawing/2014/main" xmlns="" id="{822C1D63-C8BE-3942-9280-28E4D6BF4D4F}"/>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496123" y="1"/>
            <a:ext cx="68262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744" name="Group 104">
            <a:extLst>
              <a:ext uri="{FF2B5EF4-FFF2-40B4-BE49-F238E27FC236}">
                <a16:creationId xmlns:a16="http://schemas.microsoft.com/office/drawing/2014/main" xmlns="" id="{E50F5CC4-C2AA-C69D-1477-6937DF0E20DB}"/>
              </a:ext>
            </a:extLst>
          </p:cNvPr>
          <p:cNvGraphicFramePr>
            <a:graphicFrameLocks noGrp="1"/>
          </p:cNvGraphicFramePr>
          <p:nvPr>
            <p:ph sz="quarter" idx="2"/>
            <p:extLst>
              <p:ext uri="{D42A27DB-BD31-4B8C-83A1-F6EECF244321}">
                <p14:modId xmlns:p14="http://schemas.microsoft.com/office/powerpoint/2010/main" xmlns="" val="3483585220"/>
              </p:ext>
            </p:extLst>
          </p:nvPr>
        </p:nvGraphicFramePr>
        <p:xfrm>
          <a:off x="457200" y="1676400"/>
          <a:ext cx="11380304" cy="1371600"/>
        </p:xfrm>
        <a:graphic>
          <a:graphicData uri="http://schemas.openxmlformats.org/drawingml/2006/table">
            <a:tbl>
              <a:tblPr/>
              <a:tblGrid>
                <a:gridCol w="2310427">
                  <a:extLst>
                    <a:ext uri="{9D8B030D-6E8A-4147-A177-3AD203B41FA5}">
                      <a16:colId xmlns:a16="http://schemas.microsoft.com/office/drawing/2014/main" xmlns="" val="20000"/>
                    </a:ext>
                  </a:extLst>
                </a:gridCol>
                <a:gridCol w="2144736">
                  <a:extLst>
                    <a:ext uri="{9D8B030D-6E8A-4147-A177-3AD203B41FA5}">
                      <a16:colId xmlns:a16="http://schemas.microsoft.com/office/drawing/2014/main" xmlns="" val="20001"/>
                    </a:ext>
                  </a:extLst>
                </a:gridCol>
                <a:gridCol w="2307357">
                  <a:extLst>
                    <a:ext uri="{9D8B030D-6E8A-4147-A177-3AD203B41FA5}">
                      <a16:colId xmlns:a16="http://schemas.microsoft.com/office/drawing/2014/main" xmlns="" val="20002"/>
                    </a:ext>
                  </a:extLst>
                </a:gridCol>
                <a:gridCol w="2307357">
                  <a:extLst>
                    <a:ext uri="{9D8B030D-6E8A-4147-A177-3AD203B41FA5}">
                      <a16:colId xmlns:a16="http://schemas.microsoft.com/office/drawing/2014/main" xmlns="" val="20003"/>
                    </a:ext>
                  </a:extLst>
                </a:gridCol>
                <a:gridCol w="2310427">
                  <a:extLst>
                    <a:ext uri="{9D8B030D-6E8A-4147-A177-3AD203B41FA5}">
                      <a16:colId xmlns:a16="http://schemas.microsoft.com/office/drawing/2014/main" xmlns="" val="20004"/>
                    </a:ext>
                  </a:extLst>
                </a:gridCol>
              </a:tblGrid>
              <a:tr h="533400">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FF3300"/>
                          </a:solidFill>
                          <a:effectLst/>
                          <a:latin typeface="Arial" charset="0"/>
                          <a:cs typeface="Arial" charset="0"/>
                        </a:rPr>
                        <a:t>Average Yield  (Kg)</a:t>
                      </a:r>
                    </a:p>
                  </a:txBody>
                  <a:tcPr anchor="ctr" horzOverflow="overflow">
                    <a:lnL w="38100" cap="flat" cmpd="sng" algn="ctr">
                      <a:solidFill>
                        <a:srgbClr val="9900FF"/>
                      </a:solidFill>
                      <a:prstDash val="solid"/>
                      <a:round/>
                      <a:headEnd type="none" w="med" len="med"/>
                      <a:tailEnd type="none" w="med" len="med"/>
                    </a:lnL>
                    <a:lnR w="12700" cap="flat" cmpd="sng" algn="ctr">
                      <a:solidFill>
                        <a:srgbClr val="9900FF"/>
                      </a:solidFill>
                      <a:prstDash val="solid"/>
                      <a:round/>
                      <a:headEnd type="none" w="med" len="med"/>
                      <a:tailEnd type="none" w="med" len="med"/>
                    </a:lnR>
                    <a:lnT w="38100" cap="flat" cmpd="sng" algn="ctr">
                      <a:solidFill>
                        <a:srgbClr val="9900FF"/>
                      </a:solidFill>
                      <a:prstDash val="solid"/>
                      <a:round/>
                      <a:headEnd type="none" w="med" len="med"/>
                      <a:tailEnd type="none" w="med" len="med"/>
                    </a:lnT>
                    <a:lnB w="12700" cap="flat" cmpd="sng" algn="ctr">
                      <a:solidFill>
                        <a:srgbClr val="9900FF"/>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3300"/>
                          </a:solidFill>
                          <a:effectLst/>
                          <a:latin typeface="Arial" charset="0"/>
                          <a:cs typeface="Arial" charset="0"/>
                        </a:rPr>
                        <a:t>%  change in yield</a:t>
                      </a:r>
                    </a:p>
                  </a:txBody>
                  <a:tcPr anchor="ctr" horzOverflow="overflow">
                    <a:lnL w="12700" cap="flat" cmpd="sng" algn="ctr">
                      <a:solidFill>
                        <a:srgbClr val="9900FF"/>
                      </a:solidFill>
                      <a:prstDash val="solid"/>
                      <a:round/>
                      <a:headEnd type="none" w="med" len="med"/>
                      <a:tailEnd type="none" w="med" len="med"/>
                    </a:lnL>
                    <a:lnR w="12700" cap="flat" cmpd="sng" algn="ctr">
                      <a:solidFill>
                        <a:srgbClr val="9900FF"/>
                      </a:solidFill>
                      <a:prstDash val="solid"/>
                      <a:round/>
                      <a:headEnd type="none" w="med" len="med"/>
                      <a:tailEnd type="none" w="med" len="med"/>
                    </a:lnR>
                    <a:lnT w="38100" cap="flat" cmpd="sng" algn="ctr">
                      <a:solidFill>
                        <a:srgbClr val="9900FF"/>
                      </a:solidFill>
                      <a:prstDash val="solid"/>
                      <a:round/>
                      <a:headEnd type="none" w="med" len="med"/>
                      <a:tailEnd type="none" w="med" len="med"/>
                    </a:lnT>
                    <a:lnB w="12700" cap="flat" cmpd="sng" algn="ctr">
                      <a:solidFill>
                        <a:srgbClr val="99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3300"/>
                          </a:solidFill>
                          <a:effectLst/>
                          <a:latin typeface="Arial" charset="0"/>
                          <a:cs typeface="Arial" charset="0"/>
                        </a:rPr>
                        <a:t>Other parameters (Availability of fresh vegetables)</a:t>
                      </a:r>
                      <a:endParaRPr kumimoji="0" lang="en-US" sz="1800" b="0" i="1" u="none" strike="noStrike" cap="none" normalizeH="0" baseline="0" dirty="0">
                        <a:ln>
                          <a:noFill/>
                        </a:ln>
                        <a:solidFill>
                          <a:srgbClr val="FF3300"/>
                        </a:solidFill>
                        <a:effectLst/>
                        <a:latin typeface="Arial" charset="0"/>
                        <a:cs typeface="Arial" charset="0"/>
                      </a:endParaRPr>
                    </a:p>
                  </a:txBody>
                  <a:tcPr anchor="ctr" horzOverflow="overflow">
                    <a:lnL w="12700" cap="flat" cmpd="sng" algn="ctr">
                      <a:solidFill>
                        <a:srgbClr val="9900FF"/>
                      </a:solidFill>
                      <a:prstDash val="solid"/>
                      <a:round/>
                      <a:headEnd type="none" w="med" len="med"/>
                      <a:tailEnd type="none" w="med" len="med"/>
                    </a:lnL>
                    <a:lnR w="12700" cap="flat" cmpd="sng" algn="ctr">
                      <a:solidFill>
                        <a:srgbClr val="9900FF"/>
                      </a:solidFill>
                      <a:prstDash val="solid"/>
                      <a:round/>
                      <a:headEnd type="none" w="med" len="med"/>
                      <a:tailEnd type="none" w="med" len="med"/>
                    </a:lnR>
                    <a:lnT w="38100" cap="flat" cmpd="sng" algn="ctr">
                      <a:solidFill>
                        <a:srgbClr val="9900FF"/>
                      </a:solidFill>
                      <a:prstDash val="solid"/>
                      <a:round/>
                      <a:headEnd type="none" w="med" len="med"/>
                      <a:tailEnd type="none" w="med" len="med"/>
                    </a:lnT>
                    <a:lnB w="12700" cap="flat" cmpd="sng" algn="ctr">
                      <a:solidFill>
                        <a:srgbClr val="99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0"/>
                  </a:ext>
                </a:extLst>
              </a:tr>
              <a:tr h="3048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9999"/>
                          </a:solidFill>
                          <a:effectLst/>
                          <a:latin typeface="Arial" charset="0"/>
                          <a:cs typeface="Arial" charset="0"/>
                        </a:rPr>
                        <a:t>Demo</a:t>
                      </a:r>
                      <a:endParaRPr kumimoji="0" lang="en-US" sz="1800" b="0" i="0" u="none" strike="noStrike" cap="none" normalizeH="0" baseline="0" dirty="0">
                        <a:ln>
                          <a:noFill/>
                        </a:ln>
                        <a:solidFill>
                          <a:srgbClr val="009999"/>
                        </a:solidFill>
                        <a:effectLst/>
                        <a:latin typeface="Arial" charset="0"/>
                        <a:cs typeface="Arial" charset="0"/>
                      </a:endParaRPr>
                    </a:p>
                  </a:txBody>
                  <a:tcPr horzOverflow="overflow">
                    <a:lnL w="38100" cap="flat" cmpd="sng" algn="ctr">
                      <a:solidFill>
                        <a:srgbClr val="9900FF"/>
                      </a:solidFill>
                      <a:prstDash val="solid"/>
                      <a:round/>
                      <a:headEnd type="none" w="med" len="med"/>
                      <a:tailEnd type="none" w="med" len="med"/>
                    </a:lnL>
                    <a:lnR w="12700" cap="flat" cmpd="sng" algn="ctr">
                      <a:solidFill>
                        <a:srgbClr val="9900FF"/>
                      </a:solidFill>
                      <a:prstDash val="solid"/>
                      <a:round/>
                      <a:headEnd type="none" w="med" len="med"/>
                      <a:tailEnd type="none" w="med" len="med"/>
                    </a:lnR>
                    <a:lnT w="12700" cap="flat" cmpd="sng" algn="ctr">
                      <a:solidFill>
                        <a:srgbClr val="9900FF"/>
                      </a:solidFill>
                      <a:prstDash val="solid"/>
                      <a:round/>
                      <a:headEnd type="none" w="med" len="med"/>
                      <a:tailEnd type="none" w="med" len="med"/>
                    </a:lnT>
                    <a:lnB w="12700" cap="flat" cmpd="sng" algn="ctr">
                      <a:solidFill>
                        <a:srgbClr val="99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9999"/>
                          </a:solidFill>
                          <a:effectLst/>
                          <a:latin typeface="Arial" charset="0"/>
                          <a:cs typeface="Arial" charset="0"/>
                        </a:rPr>
                        <a:t>Local check</a:t>
                      </a:r>
                      <a:endParaRPr kumimoji="0" lang="en-US" sz="1800" b="0" i="0" u="none" strike="noStrike" cap="none" normalizeH="0" baseline="0" dirty="0">
                        <a:ln>
                          <a:noFill/>
                        </a:ln>
                        <a:solidFill>
                          <a:srgbClr val="009999"/>
                        </a:solidFill>
                        <a:effectLst/>
                        <a:latin typeface="Arial" charset="0"/>
                        <a:cs typeface="Arial" charset="0"/>
                      </a:endParaRPr>
                    </a:p>
                  </a:txBody>
                  <a:tcPr horzOverflow="overflow">
                    <a:lnL w="12700" cap="flat" cmpd="sng" algn="ctr">
                      <a:solidFill>
                        <a:srgbClr val="9900FF"/>
                      </a:solidFill>
                      <a:prstDash val="solid"/>
                      <a:round/>
                      <a:headEnd type="none" w="med" len="med"/>
                      <a:tailEnd type="none" w="med" len="med"/>
                    </a:lnL>
                    <a:lnR w="12700" cap="flat" cmpd="sng" algn="ctr">
                      <a:solidFill>
                        <a:srgbClr val="9900FF"/>
                      </a:solidFill>
                      <a:prstDash val="solid"/>
                      <a:round/>
                      <a:headEnd type="none" w="med" len="med"/>
                      <a:tailEnd type="none" w="med" len="med"/>
                    </a:lnR>
                    <a:lnT w="12700" cap="flat" cmpd="sng" algn="ctr">
                      <a:solidFill>
                        <a:srgbClr val="9900FF"/>
                      </a:solidFill>
                      <a:prstDash val="solid"/>
                      <a:round/>
                      <a:headEnd type="none" w="med" len="med"/>
                      <a:tailEnd type="none" w="med" len="med"/>
                    </a:lnT>
                    <a:lnB w="12700" cap="flat" cmpd="sng" algn="ctr">
                      <a:solidFill>
                        <a:srgbClr val="9900FF"/>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9999"/>
                          </a:solidFill>
                          <a:effectLst/>
                          <a:latin typeface="Arial" charset="0"/>
                          <a:cs typeface="Arial" charset="0"/>
                        </a:rPr>
                        <a:t>Demo</a:t>
                      </a:r>
                      <a:endParaRPr kumimoji="0" lang="en-US" sz="1800" b="0" i="0" u="none" strike="noStrike" cap="none" normalizeH="0" baseline="0" dirty="0">
                        <a:ln>
                          <a:noFill/>
                        </a:ln>
                        <a:solidFill>
                          <a:srgbClr val="009999"/>
                        </a:solidFill>
                        <a:effectLst/>
                        <a:latin typeface="Arial" charset="0"/>
                        <a:cs typeface="Arial" charset="0"/>
                      </a:endParaRPr>
                    </a:p>
                  </a:txBody>
                  <a:tcPr horzOverflow="overflow">
                    <a:lnL w="12700" cap="flat" cmpd="sng" algn="ctr">
                      <a:solidFill>
                        <a:srgbClr val="9900FF"/>
                      </a:solidFill>
                      <a:prstDash val="solid"/>
                      <a:round/>
                      <a:headEnd type="none" w="med" len="med"/>
                      <a:tailEnd type="none" w="med" len="med"/>
                    </a:lnL>
                    <a:lnR w="12700" cap="flat" cmpd="sng" algn="ctr">
                      <a:solidFill>
                        <a:srgbClr val="9900FF"/>
                      </a:solidFill>
                      <a:prstDash val="solid"/>
                      <a:round/>
                      <a:headEnd type="none" w="med" len="med"/>
                      <a:tailEnd type="none" w="med" len="med"/>
                    </a:lnR>
                    <a:lnT w="12700" cap="flat" cmpd="sng" algn="ctr">
                      <a:solidFill>
                        <a:srgbClr val="9900FF"/>
                      </a:solidFill>
                      <a:prstDash val="solid"/>
                      <a:round/>
                      <a:headEnd type="none" w="med" len="med"/>
                      <a:tailEnd type="none" w="med" len="med"/>
                    </a:lnT>
                    <a:lnB w="12700" cap="flat" cmpd="sng" algn="ctr">
                      <a:solidFill>
                        <a:srgbClr val="99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9999"/>
                          </a:solidFill>
                          <a:effectLst/>
                          <a:latin typeface="Arial" charset="0"/>
                          <a:cs typeface="Arial" charset="0"/>
                        </a:rPr>
                        <a:t>Local</a:t>
                      </a:r>
                      <a:endParaRPr kumimoji="0" lang="en-US" sz="1800" b="0" i="0" u="none" strike="noStrike" cap="none" normalizeH="0" baseline="0" dirty="0">
                        <a:ln>
                          <a:noFill/>
                        </a:ln>
                        <a:solidFill>
                          <a:srgbClr val="009999"/>
                        </a:solidFill>
                        <a:effectLst/>
                        <a:latin typeface="Arial" charset="0"/>
                        <a:cs typeface="Arial" charset="0"/>
                      </a:endParaRPr>
                    </a:p>
                  </a:txBody>
                  <a:tcPr horzOverflow="overflow">
                    <a:lnL w="12700" cap="flat" cmpd="sng" algn="ctr">
                      <a:solidFill>
                        <a:srgbClr val="9900FF"/>
                      </a:solidFill>
                      <a:prstDash val="solid"/>
                      <a:round/>
                      <a:headEnd type="none" w="med" len="med"/>
                      <a:tailEnd type="none" w="med" len="med"/>
                    </a:lnL>
                    <a:lnR w="12700" cap="flat" cmpd="sng" algn="ctr">
                      <a:solidFill>
                        <a:srgbClr val="9900FF"/>
                      </a:solidFill>
                      <a:prstDash val="solid"/>
                      <a:round/>
                      <a:headEnd type="none" w="med" len="med"/>
                      <a:tailEnd type="none" w="med" len="med"/>
                    </a:lnR>
                    <a:lnT w="12700" cap="flat" cmpd="sng" algn="ctr">
                      <a:solidFill>
                        <a:srgbClr val="9900FF"/>
                      </a:solidFill>
                      <a:prstDash val="solid"/>
                      <a:round/>
                      <a:headEnd type="none" w="med" len="med"/>
                      <a:tailEnd type="none" w="med" len="med"/>
                    </a:lnT>
                    <a:lnB w="12700" cap="flat" cmpd="sng" algn="ctr">
                      <a:solidFill>
                        <a:srgbClr val="99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9900"/>
                          </a:solidFill>
                          <a:effectLst/>
                          <a:latin typeface="Arial" charset="0"/>
                          <a:cs typeface="Times New Roman" pitchFamily="18" charset="0"/>
                        </a:rPr>
                        <a:t>206.8</a:t>
                      </a:r>
                    </a:p>
                  </a:txBody>
                  <a:tcPr anchor="b" horzOverflow="overflow">
                    <a:lnL w="38100" cap="flat" cmpd="sng" algn="ctr">
                      <a:solidFill>
                        <a:srgbClr val="9900FF"/>
                      </a:solidFill>
                      <a:prstDash val="solid"/>
                      <a:round/>
                      <a:headEnd type="none" w="med" len="med"/>
                      <a:tailEnd type="none" w="med" len="med"/>
                    </a:lnL>
                    <a:lnR w="12700" cap="flat" cmpd="sng" algn="ctr">
                      <a:solidFill>
                        <a:srgbClr val="9900FF"/>
                      </a:solidFill>
                      <a:prstDash val="solid"/>
                      <a:round/>
                      <a:headEnd type="none" w="med" len="med"/>
                      <a:tailEnd type="none" w="med" len="med"/>
                    </a:lnR>
                    <a:lnT w="12700" cap="flat" cmpd="sng" algn="ctr">
                      <a:solidFill>
                        <a:srgbClr val="9900FF"/>
                      </a:solidFill>
                      <a:prstDash val="solid"/>
                      <a:round/>
                      <a:headEnd type="none" w="med" len="med"/>
                      <a:tailEnd type="none" w="med" len="med"/>
                    </a:lnT>
                    <a:lnB w="38100" cap="flat" cmpd="sng" algn="ctr">
                      <a:solidFill>
                        <a:srgbClr val="99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9900"/>
                          </a:solidFill>
                          <a:effectLst/>
                          <a:latin typeface="Arial" charset="0"/>
                          <a:cs typeface="Times New Roman" pitchFamily="18" charset="0"/>
                        </a:rPr>
                        <a:t>98.3</a:t>
                      </a:r>
                    </a:p>
                  </a:txBody>
                  <a:tcPr anchor="b" horzOverflow="overflow">
                    <a:lnL w="12700" cap="flat" cmpd="sng" algn="ctr">
                      <a:solidFill>
                        <a:srgbClr val="9900FF"/>
                      </a:solidFill>
                      <a:prstDash val="solid"/>
                      <a:round/>
                      <a:headEnd type="none" w="med" len="med"/>
                      <a:tailEnd type="none" w="med" len="med"/>
                    </a:lnL>
                    <a:lnR w="12700" cap="flat" cmpd="sng" algn="ctr">
                      <a:solidFill>
                        <a:srgbClr val="9900FF"/>
                      </a:solidFill>
                      <a:prstDash val="solid"/>
                      <a:round/>
                      <a:headEnd type="none" w="med" len="med"/>
                      <a:tailEnd type="none" w="med" len="med"/>
                    </a:lnR>
                    <a:lnT w="12700" cap="flat" cmpd="sng" algn="ctr">
                      <a:solidFill>
                        <a:srgbClr val="9900FF"/>
                      </a:solidFill>
                      <a:prstDash val="solid"/>
                      <a:round/>
                      <a:headEnd type="none" w="med" len="med"/>
                      <a:tailEnd type="none" w="med" len="med"/>
                    </a:lnT>
                    <a:lnB w="38100" cap="flat" cmpd="sng" algn="ctr">
                      <a:solidFill>
                        <a:srgbClr val="99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9900"/>
                          </a:solidFill>
                          <a:effectLst/>
                          <a:latin typeface="Arial" charset="0"/>
                          <a:cs typeface="Times New Roman" pitchFamily="18" charset="0"/>
                        </a:rPr>
                        <a:t>110.38</a:t>
                      </a:r>
                    </a:p>
                  </a:txBody>
                  <a:tcPr anchor="b" horzOverflow="overflow">
                    <a:lnL w="12700" cap="flat" cmpd="sng" algn="ctr">
                      <a:solidFill>
                        <a:srgbClr val="9900FF"/>
                      </a:solidFill>
                      <a:prstDash val="solid"/>
                      <a:round/>
                      <a:headEnd type="none" w="med" len="med"/>
                      <a:tailEnd type="none" w="med" len="med"/>
                    </a:lnL>
                    <a:lnR w="12700" cap="flat" cmpd="sng" algn="ctr">
                      <a:solidFill>
                        <a:srgbClr val="9900FF"/>
                      </a:solidFill>
                      <a:prstDash val="solid"/>
                      <a:round/>
                      <a:headEnd type="none" w="med" len="med"/>
                      <a:tailEnd type="none" w="med" len="med"/>
                    </a:lnR>
                    <a:lnT w="12700" cap="flat" cmpd="sng" algn="ctr">
                      <a:solidFill>
                        <a:srgbClr val="9900FF"/>
                      </a:solidFill>
                      <a:prstDash val="solid"/>
                      <a:round/>
                      <a:headEnd type="none" w="med" len="med"/>
                      <a:tailEnd type="none" w="med" len="med"/>
                    </a:lnT>
                    <a:lnB w="38100" cap="flat" cmpd="sng" algn="ctr">
                      <a:solidFill>
                        <a:srgbClr val="9900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9900"/>
                          </a:solidFill>
                          <a:effectLst/>
                          <a:latin typeface="Arial" charset="0"/>
                          <a:cs typeface="Times New Roman" pitchFamily="18" charset="0"/>
                        </a:rPr>
                        <a:t>Maximum</a:t>
                      </a:r>
                    </a:p>
                  </a:txBody>
                  <a:tcPr anchor="b" horzOverflow="overflow">
                    <a:lnL w="12700" cap="flat" cmpd="sng" algn="ctr">
                      <a:solidFill>
                        <a:srgbClr val="9900FF"/>
                      </a:solidFill>
                      <a:prstDash val="solid"/>
                      <a:round/>
                      <a:headEnd type="none" w="med" len="med"/>
                      <a:tailEnd type="none" w="med" len="med"/>
                    </a:lnL>
                    <a:lnR w="12700" cap="flat" cmpd="sng" algn="ctr">
                      <a:solidFill>
                        <a:srgbClr val="9900FF"/>
                      </a:solidFill>
                      <a:prstDash val="solid"/>
                      <a:round/>
                      <a:headEnd type="none" w="med" len="med"/>
                      <a:tailEnd type="none" w="med" len="med"/>
                    </a:lnR>
                    <a:lnT w="12700" cap="flat" cmpd="sng" algn="ctr">
                      <a:solidFill>
                        <a:srgbClr val="9900FF"/>
                      </a:solidFill>
                      <a:prstDash val="solid"/>
                      <a:round/>
                      <a:headEnd type="none" w="med" len="med"/>
                      <a:tailEnd type="none" w="med" len="med"/>
                    </a:lnT>
                    <a:lnB w="38100" cap="flat" cmpd="sng" algn="ctr">
                      <a:solidFill>
                        <a:srgbClr val="9900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9900"/>
                          </a:solidFill>
                          <a:effectLst/>
                          <a:latin typeface="Arial" charset="0"/>
                          <a:cs typeface="Times New Roman" pitchFamily="18" charset="0"/>
                        </a:rPr>
                        <a:t>Least </a:t>
                      </a:r>
                    </a:p>
                  </a:txBody>
                  <a:tcPr anchor="b" horzOverflow="overflow">
                    <a:lnL w="12700" cap="flat" cmpd="sng" algn="ctr">
                      <a:solidFill>
                        <a:srgbClr val="9900FF"/>
                      </a:solidFill>
                      <a:prstDash val="solid"/>
                      <a:round/>
                      <a:headEnd type="none" w="med" len="med"/>
                      <a:tailEnd type="none" w="med" len="med"/>
                    </a:lnL>
                    <a:lnR w="12700" cap="flat" cmpd="sng" algn="ctr">
                      <a:solidFill>
                        <a:srgbClr val="9900FF"/>
                      </a:solidFill>
                      <a:prstDash val="solid"/>
                      <a:round/>
                      <a:headEnd type="none" w="med" len="med"/>
                      <a:tailEnd type="none" w="med" len="med"/>
                    </a:lnR>
                    <a:lnT w="12700" cap="flat" cmpd="sng" algn="ctr">
                      <a:solidFill>
                        <a:srgbClr val="9900FF"/>
                      </a:solidFill>
                      <a:prstDash val="solid"/>
                      <a:round/>
                      <a:headEnd type="none" w="med" len="med"/>
                      <a:tailEnd type="none" w="med" len="med"/>
                    </a:lnT>
                    <a:lnB w="38100" cap="flat" cmpd="sng" algn="ctr">
                      <a:solidFill>
                        <a:srgbClr val="99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3578" name="Rectangle 40" descr="Bouquet">
            <a:extLst>
              <a:ext uri="{FF2B5EF4-FFF2-40B4-BE49-F238E27FC236}">
                <a16:creationId xmlns:a16="http://schemas.microsoft.com/office/drawing/2014/main" xmlns="" id="{BB1867F6-151C-4BCF-0233-00C9560867B6}"/>
              </a:ext>
            </a:extLst>
          </p:cNvPr>
          <p:cNvSpPr>
            <a:spLocks noGrp="1" noChangeArrowheads="1"/>
          </p:cNvSpPr>
          <p:nvPr>
            <p:ph type="body" sz="half" idx="3"/>
          </p:nvPr>
        </p:nvSpPr>
        <p:spPr>
          <a:xfrm>
            <a:off x="457200" y="1143000"/>
            <a:ext cx="11380304" cy="457200"/>
          </a:xfrm>
          <a:blipFill dpi="0" rotWithShape="1">
            <a:blip r:embed="rId2" cstate="print"/>
            <a:srcRect/>
            <a:tile tx="0" ty="0" sx="100000" sy="100000" flip="none" algn="tl"/>
          </a:blipFill>
        </p:spPr>
        <p:txBody>
          <a:bodyPr>
            <a:normAutofit fontScale="92500" lnSpcReduction="10000"/>
          </a:bodyPr>
          <a:lstStyle/>
          <a:p>
            <a:pPr eaLnBrk="1" hangingPunct="1">
              <a:lnSpc>
                <a:spcPct val="115000"/>
              </a:lnSpc>
              <a:buFontTx/>
              <a:buNone/>
            </a:pPr>
            <a:r>
              <a:rPr lang="en-US" altLang="en-US" sz="2400"/>
              <a:t>No. of units : 40				Duration : one year 	</a:t>
            </a:r>
          </a:p>
        </p:txBody>
      </p:sp>
      <p:sp>
        <p:nvSpPr>
          <p:cNvPr id="23579" name="Rectangle 12">
            <a:extLst>
              <a:ext uri="{FF2B5EF4-FFF2-40B4-BE49-F238E27FC236}">
                <a16:creationId xmlns:a16="http://schemas.microsoft.com/office/drawing/2014/main" xmlns="" id="{E0FFF628-11FB-FD6F-B07E-6E71E04BC35F}"/>
              </a:ext>
            </a:extLst>
          </p:cNvPr>
          <p:cNvSpPr>
            <a:spLocks noChangeArrowheads="1"/>
          </p:cNvSpPr>
          <p:nvPr/>
        </p:nvSpPr>
        <p:spPr bwMode="auto">
          <a:xfrm>
            <a:off x="8052064" y="785902"/>
            <a:ext cx="3029997" cy="31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5000"/>
              </a:lnSpc>
              <a:spcBef>
                <a:spcPct val="0"/>
              </a:spcBef>
              <a:buFontTx/>
              <a:buNone/>
            </a:pPr>
            <a:r>
              <a:rPr lang="en-US" altLang="en-US" sz="1400" dirty="0">
                <a:solidFill>
                  <a:srgbClr val="00B050"/>
                </a:solidFill>
              </a:rPr>
              <a:t>Local check : 2 or 3 vegetables only</a:t>
            </a:r>
          </a:p>
        </p:txBody>
      </p:sp>
      <p:graphicFrame>
        <p:nvGraphicFramePr>
          <p:cNvPr id="9" name="Table 8">
            <a:extLst>
              <a:ext uri="{FF2B5EF4-FFF2-40B4-BE49-F238E27FC236}">
                <a16:creationId xmlns:a16="http://schemas.microsoft.com/office/drawing/2014/main" xmlns="" id="{E60EE8FF-4602-6411-1C13-658851B7E65F}"/>
              </a:ext>
            </a:extLst>
          </p:cNvPr>
          <p:cNvGraphicFramePr>
            <a:graphicFrameLocks noGrp="1"/>
          </p:cNvGraphicFramePr>
          <p:nvPr>
            <p:extLst>
              <p:ext uri="{D42A27DB-BD31-4B8C-83A1-F6EECF244321}">
                <p14:modId xmlns:p14="http://schemas.microsoft.com/office/powerpoint/2010/main" xmlns="" val="19508376"/>
              </p:ext>
            </p:extLst>
          </p:nvPr>
        </p:nvGraphicFramePr>
        <p:xfrm>
          <a:off x="405974" y="3591560"/>
          <a:ext cx="7127887" cy="1854200"/>
        </p:xfrm>
        <a:graphic>
          <a:graphicData uri="http://schemas.openxmlformats.org/drawingml/2006/table">
            <a:tbl>
              <a:tblPr firstRow="1" bandRow="1">
                <a:tableStyleId>{00A15C55-8517-42AA-B614-E9B94910E393}</a:tableStyleId>
              </a:tblPr>
              <a:tblGrid>
                <a:gridCol w="2322281">
                  <a:extLst>
                    <a:ext uri="{9D8B030D-6E8A-4147-A177-3AD203B41FA5}">
                      <a16:colId xmlns:a16="http://schemas.microsoft.com/office/drawing/2014/main" xmlns="" val="20000"/>
                    </a:ext>
                  </a:extLst>
                </a:gridCol>
                <a:gridCol w="2228406">
                  <a:extLst>
                    <a:ext uri="{9D8B030D-6E8A-4147-A177-3AD203B41FA5}">
                      <a16:colId xmlns:a16="http://schemas.microsoft.com/office/drawing/2014/main" xmlns="" val="20001"/>
                    </a:ext>
                  </a:extLst>
                </a:gridCol>
                <a:gridCol w="2577200">
                  <a:extLst>
                    <a:ext uri="{9D8B030D-6E8A-4147-A177-3AD203B41FA5}">
                      <a16:colId xmlns:a16="http://schemas.microsoft.com/office/drawing/2014/main" xmlns="" val="20002"/>
                    </a:ext>
                  </a:extLst>
                </a:gridCol>
              </a:tblGrid>
              <a:tr h="370840">
                <a:tc>
                  <a:txBody>
                    <a:bodyPr/>
                    <a:lstStyle/>
                    <a:p>
                      <a:pPr algn="ct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Demonstration Plot</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Farmer's Existing Plot</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t>Gross Cost (Rs)</a:t>
                      </a:r>
                      <a:endParaRPr lang="en-US" sz="1800" b="0" i="0" u="none" strike="noStrike" dirty="0">
                        <a:solidFill>
                          <a:srgbClr val="00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dk1"/>
                          </a:solidFill>
                          <a:latin typeface="+mn-lt"/>
                          <a:cs typeface="+mn-cs"/>
                        </a:rPr>
                        <a:t>917</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432</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t>Gross Return (Rs)</a:t>
                      </a:r>
                      <a:endParaRPr lang="en-US" sz="1800" b="0" i="0" u="none" strike="noStrike" dirty="0">
                        <a:solidFill>
                          <a:srgbClr val="00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7058</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2169</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t>Net Return (Rs)</a:t>
                      </a:r>
                      <a:endParaRPr lang="en-US" sz="1800" b="0" i="0" u="none" strike="noStrike" dirty="0">
                        <a:solidFill>
                          <a:srgbClr val="00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6141</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1737</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t>B:C Ratio</a:t>
                      </a:r>
                      <a:endParaRPr lang="en-US" sz="1800" b="0" i="0" u="none" strike="noStrike" dirty="0">
                        <a:solidFill>
                          <a:srgbClr val="00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7.69</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5.02</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0" name="Rectangle 3" descr="Bouquet">
            <a:extLst>
              <a:ext uri="{FF2B5EF4-FFF2-40B4-BE49-F238E27FC236}">
                <a16:creationId xmlns:a16="http://schemas.microsoft.com/office/drawing/2014/main" xmlns="" id="{E5EBA5CE-B747-761B-F8A4-A1F0B6085FA7}"/>
              </a:ext>
            </a:extLst>
          </p:cNvPr>
          <p:cNvSpPr txBox="1">
            <a:spLocks noChangeArrowheads="1"/>
          </p:cNvSpPr>
          <p:nvPr/>
        </p:nvSpPr>
        <p:spPr bwMode="auto">
          <a:xfrm>
            <a:off x="3081130" y="3124200"/>
            <a:ext cx="1828800" cy="457200"/>
          </a:xfrm>
          <a:prstGeom prst="rect">
            <a:avLst/>
          </a:prstGeom>
          <a:blipFill dpi="0" rotWithShape="1">
            <a:blip r:embed="rId2" cstate="print"/>
            <a:srcRect/>
            <a:tile tx="0" ty="0" sx="100000" sy="100000" flip="none" algn="tl"/>
          </a:blipFill>
          <a:ln w="9525">
            <a:noFill/>
            <a:miter lim="800000"/>
            <a:headEnd/>
            <a:tailEnd/>
          </a:ln>
        </p:spPr>
        <p:txBody>
          <a:bodyPr anchor="ctr"/>
          <a:lstStyle/>
          <a:p>
            <a:pPr algn="ctr">
              <a:defRPr/>
            </a:pPr>
            <a:r>
              <a:rPr lang="en-US" sz="2400" b="1" dirty="0">
                <a:solidFill>
                  <a:srgbClr val="C00000"/>
                </a:solidFill>
              </a:rPr>
              <a:t>Economics </a:t>
            </a:r>
            <a:endParaRPr lang="en-US" dirty="0">
              <a:solidFill>
                <a:srgbClr val="C00000"/>
              </a:solidFill>
            </a:endParaRPr>
          </a:p>
        </p:txBody>
      </p:sp>
      <p:sp>
        <p:nvSpPr>
          <p:cNvPr id="23607" name="Rectangle 2">
            <a:extLst>
              <a:ext uri="{FF2B5EF4-FFF2-40B4-BE49-F238E27FC236}">
                <a16:creationId xmlns:a16="http://schemas.microsoft.com/office/drawing/2014/main" xmlns="" id="{639B8351-291E-2497-F671-A02E42BFF1BB}"/>
              </a:ext>
            </a:extLst>
          </p:cNvPr>
          <p:cNvSpPr>
            <a:spLocks noGrp="1" noChangeArrowheads="1"/>
          </p:cNvSpPr>
          <p:nvPr>
            <p:ph type="title"/>
          </p:nvPr>
        </p:nvSpPr>
        <p:spPr>
          <a:xfrm>
            <a:off x="1411357" y="76200"/>
            <a:ext cx="9256643" cy="503238"/>
          </a:xfrm>
        </p:spPr>
        <p:txBody>
          <a:bodyPr anchor="b"/>
          <a:lstStyle/>
          <a:p>
            <a:pPr algn="l" eaLnBrk="1" hangingPunct="1"/>
            <a:r>
              <a:rPr lang="en-GB" altLang="en-US" sz="2800" b="1" dirty="0"/>
              <a:t>FLD on Other Enterprise : Kitchen Gardening </a:t>
            </a:r>
            <a:r>
              <a:rPr lang="en-GB" altLang="en-US" sz="2000" dirty="0"/>
              <a:t>(2021-22)</a:t>
            </a:r>
            <a:endParaRPr lang="en-US" altLang="en-US" sz="1600" b="1" dirty="0"/>
          </a:p>
        </p:txBody>
      </p:sp>
      <p:sp>
        <p:nvSpPr>
          <p:cNvPr id="23608" name="AutoShape 42">
            <a:extLst>
              <a:ext uri="{FF2B5EF4-FFF2-40B4-BE49-F238E27FC236}">
                <a16:creationId xmlns:a16="http://schemas.microsoft.com/office/drawing/2014/main" xmlns="" id="{E70C1C35-7E4F-B963-21CB-C11D15C102C2}"/>
              </a:ext>
            </a:extLst>
          </p:cNvPr>
          <p:cNvSpPr>
            <a:spLocks noChangeArrowheads="1"/>
          </p:cNvSpPr>
          <p:nvPr/>
        </p:nvSpPr>
        <p:spPr bwMode="auto">
          <a:xfrm>
            <a:off x="1676400" y="533400"/>
            <a:ext cx="8991600" cy="15240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9999"/>
          </a:solidFill>
          <a:ln w="9525">
            <a:solidFill>
              <a:srgbClr val="009999"/>
            </a:solidFill>
            <a:round/>
            <a:headEnd/>
            <a:tailEnd/>
          </a:ln>
        </p:spPr>
        <p:txBody>
          <a:bodyPr/>
          <a:lstStyle/>
          <a:p>
            <a:endParaRPr lang="en-IN"/>
          </a:p>
        </p:txBody>
      </p:sp>
      <p:sp>
        <p:nvSpPr>
          <p:cNvPr id="61497" name="Text Box 44" descr="Parchment">
            <a:extLst>
              <a:ext uri="{FF2B5EF4-FFF2-40B4-BE49-F238E27FC236}">
                <a16:creationId xmlns:a16="http://schemas.microsoft.com/office/drawing/2014/main" xmlns="" id="{08F5B4D3-777C-F8F2-1AB5-0AB842659717}"/>
              </a:ext>
            </a:extLst>
          </p:cNvPr>
          <p:cNvSpPr txBox="1">
            <a:spLocks noChangeArrowheads="1"/>
          </p:cNvSpPr>
          <p:nvPr/>
        </p:nvSpPr>
        <p:spPr bwMode="auto">
          <a:xfrm>
            <a:off x="256890" y="5562604"/>
            <a:ext cx="7346547" cy="123110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pPr marL="114300" indent="-114300" algn="just">
              <a:defRPr/>
            </a:pPr>
            <a:r>
              <a:rPr lang="en-US" sz="2000" b="1" dirty="0">
                <a:solidFill>
                  <a:srgbClr val="008000"/>
                </a:solidFill>
                <a:latin typeface="Times New Roman" pitchFamily="18" charset="0"/>
                <a:cs typeface="Times New Roman" pitchFamily="18" charset="0"/>
              </a:rPr>
              <a:t>Farmers’ reactions</a:t>
            </a:r>
            <a:r>
              <a:rPr lang="en-US" dirty="0">
                <a:solidFill>
                  <a:srgbClr val="008000"/>
                </a:solidFill>
                <a:latin typeface="Times New Roman" pitchFamily="18" charset="0"/>
                <a:cs typeface="Times New Roman" pitchFamily="18" charset="0"/>
              </a:rPr>
              <a:t>:- </a:t>
            </a:r>
            <a:r>
              <a:rPr lang="en-IN" dirty="0">
                <a:latin typeface="Arial" charset="0"/>
                <a:cs typeface="Arial" charset="0"/>
              </a:rPr>
              <a:t>Kitchen gardening improve health, save money, maximum use of space in backyard and even wonderful activity for relive stress. Availability of fresh and chemical free vegetables.</a:t>
            </a:r>
            <a:r>
              <a:rPr lang="en-US" dirty="0">
                <a:latin typeface="Arial" charset="0"/>
                <a:cs typeface="Arial" charset="0"/>
              </a:rPr>
              <a:t> Improvement in dietary intake and nutritional status.</a:t>
            </a:r>
            <a:endParaRPr lang="en-US" b="1" dirty="0">
              <a:latin typeface="Times New Roman" pitchFamily="18" charset="0"/>
              <a:cs typeface="Times New Roman" pitchFamily="18" charset="0"/>
            </a:endParaRPr>
          </a:p>
        </p:txBody>
      </p:sp>
      <p:sp>
        <p:nvSpPr>
          <p:cNvPr id="23610" name="Rectangle 10">
            <a:extLst>
              <a:ext uri="{FF2B5EF4-FFF2-40B4-BE49-F238E27FC236}">
                <a16:creationId xmlns:a16="http://schemas.microsoft.com/office/drawing/2014/main" xmlns="" id="{43A4EF92-6978-A7B7-F8CC-325C3E847503}"/>
              </a:ext>
            </a:extLst>
          </p:cNvPr>
          <p:cNvSpPr>
            <a:spLocks noChangeArrowheads="1"/>
          </p:cNvSpPr>
          <p:nvPr/>
        </p:nvSpPr>
        <p:spPr bwMode="auto">
          <a:xfrm>
            <a:off x="828261" y="696913"/>
            <a:ext cx="6553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rgbClr val="7030A0"/>
                </a:solidFill>
              </a:rPr>
              <a:t>Nutritional Kitchen gardening (Area : 150 sqm)</a:t>
            </a:r>
          </a:p>
        </p:txBody>
      </p:sp>
      <p:pic>
        <p:nvPicPr>
          <p:cNvPr id="11" name="Picture 5">
            <a:extLst>
              <a:ext uri="{FF2B5EF4-FFF2-40B4-BE49-F238E27FC236}">
                <a16:creationId xmlns:a16="http://schemas.microsoft.com/office/drawing/2014/main" xmlns="" id="{B4DC752B-513F-F860-08B5-64A35F3F71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93" y="1"/>
            <a:ext cx="74295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C:\Documents and Settings\Administrator\My Documents\Downloads\ICAR_logo.JPG">
            <a:extLst>
              <a:ext uri="{FF2B5EF4-FFF2-40B4-BE49-F238E27FC236}">
                <a16:creationId xmlns:a16="http://schemas.microsoft.com/office/drawing/2014/main" xmlns="" id="{2EC2489A-709C-44E6-983E-3E90CE6E42D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96123" y="1"/>
            <a:ext cx="68262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2A2439A7-5D95-4BDD-2BFE-E7F91A93DAF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701039" y="3448879"/>
            <a:ext cx="4412974" cy="33097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DED532D-546E-6A6D-F37D-FAC3008719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79971" y="236650"/>
            <a:ext cx="4267201" cy="3200401"/>
          </a:xfrm>
          <a:prstGeom prst="rect">
            <a:avLst/>
          </a:prstGeom>
        </p:spPr>
      </p:pic>
      <p:sp>
        <p:nvSpPr>
          <p:cNvPr id="2" name="Text Box 56"/>
          <p:cNvSpPr txBox="1">
            <a:spLocks noChangeArrowheads="1"/>
          </p:cNvSpPr>
          <p:nvPr/>
        </p:nvSpPr>
        <p:spPr bwMode="auto">
          <a:xfrm>
            <a:off x="785192" y="152401"/>
            <a:ext cx="6679096" cy="6494463"/>
          </a:xfrm>
          <a:prstGeom prst="rect">
            <a:avLst/>
          </a:prstGeom>
          <a:noFill/>
          <a:ln w="9525">
            <a:noFill/>
            <a:miter lim="800000"/>
            <a:headEnd/>
            <a:tailEnd/>
          </a:ln>
        </p:spPr>
        <p:txBody>
          <a:bodyPr wrap="square">
            <a:spAutoFit/>
          </a:bodyPr>
          <a:lstStyle/>
          <a:p>
            <a:pPr eaLnBrk="1" hangingPunct="1"/>
            <a:r>
              <a:rPr lang="en-US" altLang="en-US" sz="2400" b="1" dirty="0">
                <a:solidFill>
                  <a:srgbClr val="00B050"/>
                </a:solidFill>
                <a:latin typeface="Times New Roman" pitchFamily="18" charset="0"/>
              </a:rPr>
              <a:t>Results of Frontline Demonstration:</a:t>
            </a:r>
          </a:p>
          <a:p>
            <a:pPr eaLnBrk="1" hangingPunct="1"/>
            <a:r>
              <a:rPr lang="en-US" altLang="en-US" sz="1600" dirty="0">
                <a:solidFill>
                  <a:srgbClr val="003300"/>
                </a:solidFill>
                <a:latin typeface="Times New Roman" pitchFamily="18" charset="0"/>
              </a:rPr>
              <a:t> </a:t>
            </a:r>
          </a:p>
          <a:p>
            <a:pPr eaLnBrk="1" hangingPunct="1"/>
            <a:r>
              <a:rPr lang="en-US" altLang="en-US" sz="2200" b="1" dirty="0">
                <a:solidFill>
                  <a:srgbClr val="C00000"/>
                </a:solidFill>
                <a:latin typeface="Times New Roman" pitchFamily="18" charset="0"/>
              </a:rPr>
              <a:t>Enterprises 			: </a:t>
            </a:r>
            <a:r>
              <a:rPr lang="en-US" altLang="en-US" sz="2200" dirty="0">
                <a:solidFill>
                  <a:srgbClr val="0000FF"/>
                </a:solidFill>
                <a:latin typeface="Times New Roman" pitchFamily="18" charset="0"/>
              </a:rPr>
              <a:t>Fish culture</a:t>
            </a:r>
            <a:r>
              <a:rPr lang="en-US" altLang="en-US" sz="2200" dirty="0">
                <a:solidFill>
                  <a:srgbClr val="FF3399"/>
                </a:solidFill>
                <a:latin typeface="Times New Roman" pitchFamily="18" charset="0"/>
              </a:rPr>
              <a:t>	   	</a:t>
            </a:r>
          </a:p>
          <a:p>
            <a:pPr eaLnBrk="1" hangingPunct="1"/>
            <a:r>
              <a:rPr lang="en-US" altLang="en-US" sz="2200" b="1" dirty="0">
                <a:solidFill>
                  <a:srgbClr val="C00000"/>
                </a:solidFill>
                <a:latin typeface="Times New Roman" pitchFamily="18" charset="0"/>
              </a:rPr>
              <a:t>Year 				: </a:t>
            </a:r>
            <a:r>
              <a:rPr lang="en-US" altLang="en-US" sz="2200" dirty="0">
                <a:solidFill>
                  <a:srgbClr val="0000FF"/>
                </a:solidFill>
                <a:latin typeface="Times New Roman" pitchFamily="18" charset="0"/>
              </a:rPr>
              <a:t>2020-21</a:t>
            </a:r>
          </a:p>
          <a:p>
            <a:pPr eaLnBrk="1" hangingPunct="1"/>
            <a:r>
              <a:rPr lang="en-US" altLang="en-US" sz="2200" b="1" dirty="0">
                <a:solidFill>
                  <a:srgbClr val="C00000"/>
                </a:solidFill>
                <a:latin typeface="Times New Roman" pitchFamily="18" charset="0"/>
              </a:rPr>
              <a:t>Fish species 			: </a:t>
            </a:r>
            <a:r>
              <a:rPr lang="en-US" altLang="en-US" sz="2200" dirty="0" err="1">
                <a:solidFill>
                  <a:srgbClr val="0000FF"/>
                </a:solidFill>
                <a:latin typeface="Times New Roman" pitchFamily="18" charset="0"/>
              </a:rPr>
              <a:t>Catla</a:t>
            </a:r>
            <a:r>
              <a:rPr lang="en-US" altLang="en-US" sz="2200" dirty="0">
                <a:solidFill>
                  <a:srgbClr val="0000FF"/>
                </a:solidFill>
                <a:latin typeface="Times New Roman" pitchFamily="18" charset="0"/>
              </a:rPr>
              <a:t>, Rohu &amp; mrigal</a:t>
            </a:r>
            <a:endParaRPr lang="en-US" altLang="en-US" sz="2200" dirty="0">
              <a:solidFill>
                <a:srgbClr val="FF3399"/>
              </a:solidFill>
              <a:latin typeface="Times New Roman" pitchFamily="18" charset="0"/>
            </a:endParaRPr>
          </a:p>
          <a:p>
            <a:pPr eaLnBrk="1" hangingPunct="1"/>
            <a:r>
              <a:rPr lang="en-US" altLang="en-US" sz="2200" b="1" dirty="0">
                <a:solidFill>
                  <a:srgbClr val="C00000"/>
                </a:solidFill>
                <a:latin typeface="Times New Roman" pitchFamily="18" charset="0"/>
              </a:rPr>
              <a:t>Stage of seed 			: </a:t>
            </a:r>
            <a:r>
              <a:rPr lang="en-US" altLang="en-US" sz="2200" dirty="0">
                <a:solidFill>
                  <a:srgbClr val="0000FF"/>
                </a:solidFill>
                <a:latin typeface="Times New Roman" pitchFamily="18" charset="0"/>
              </a:rPr>
              <a:t>Fingerlings (3000)</a:t>
            </a:r>
          </a:p>
          <a:p>
            <a:pPr eaLnBrk="1" hangingPunct="1"/>
            <a:r>
              <a:rPr lang="en-US" altLang="en-US" sz="2200" b="1" dirty="0">
                <a:solidFill>
                  <a:srgbClr val="C00000"/>
                </a:solidFill>
                <a:latin typeface="Times New Roman" pitchFamily="18" charset="0"/>
              </a:rPr>
              <a:t>No. of Demonstration	 	: </a:t>
            </a:r>
            <a:r>
              <a:rPr lang="en-US" altLang="en-US" sz="2200" dirty="0">
                <a:solidFill>
                  <a:srgbClr val="0000FF"/>
                </a:solidFill>
                <a:latin typeface="Times New Roman" pitchFamily="18" charset="0"/>
              </a:rPr>
              <a:t>10</a:t>
            </a:r>
            <a:r>
              <a:rPr lang="en-US" altLang="en-US" sz="2200" dirty="0">
                <a:solidFill>
                  <a:srgbClr val="FF3399"/>
                </a:solidFill>
                <a:latin typeface="Times New Roman" pitchFamily="18" charset="0"/>
              </a:rPr>
              <a:t>	   	</a:t>
            </a:r>
          </a:p>
          <a:p>
            <a:pPr eaLnBrk="1" hangingPunct="1"/>
            <a:r>
              <a:rPr lang="en-US" altLang="en-US" sz="2200" b="1" dirty="0">
                <a:solidFill>
                  <a:srgbClr val="C00000"/>
                </a:solidFill>
                <a:latin typeface="Times New Roman" pitchFamily="18" charset="0"/>
              </a:rPr>
              <a:t>Area per unit 			: </a:t>
            </a:r>
            <a:r>
              <a:rPr lang="en-US" altLang="en-US" sz="2200" dirty="0">
                <a:solidFill>
                  <a:srgbClr val="0000FF"/>
                </a:solidFill>
                <a:latin typeface="Times New Roman" pitchFamily="18" charset="0"/>
              </a:rPr>
              <a:t>0.20 ha.</a:t>
            </a:r>
          </a:p>
          <a:p>
            <a:pPr eaLnBrk="1" hangingPunct="1"/>
            <a:r>
              <a:rPr lang="en-US" altLang="en-US" sz="2200" b="1" dirty="0">
                <a:solidFill>
                  <a:srgbClr val="C00000"/>
                </a:solidFill>
                <a:latin typeface="Times New Roman" pitchFamily="18" charset="0"/>
              </a:rPr>
              <a:t>Time of seed releasing 		: </a:t>
            </a:r>
            <a:r>
              <a:rPr lang="en-US" altLang="en-US" sz="2200" dirty="0">
                <a:solidFill>
                  <a:srgbClr val="0000FF"/>
                </a:solidFill>
                <a:latin typeface="Times New Roman" pitchFamily="18" charset="0"/>
              </a:rPr>
              <a:t>September 2020</a:t>
            </a:r>
            <a:endParaRPr lang="en-US" altLang="en-US" sz="2200" dirty="0">
              <a:solidFill>
                <a:srgbClr val="FF3399"/>
              </a:solidFill>
              <a:latin typeface="Times New Roman" pitchFamily="18" charset="0"/>
            </a:endParaRPr>
          </a:p>
          <a:p>
            <a:pPr eaLnBrk="1" hangingPunct="1"/>
            <a:r>
              <a:rPr lang="en-US" altLang="en-US" sz="2200" b="1" dirty="0">
                <a:solidFill>
                  <a:srgbClr val="C00000"/>
                </a:solidFill>
                <a:latin typeface="Times New Roman" pitchFamily="18" charset="0"/>
              </a:rPr>
              <a:t>Harvesting Time 		: </a:t>
            </a:r>
            <a:r>
              <a:rPr lang="en-US" altLang="en-US" sz="2200" dirty="0">
                <a:solidFill>
                  <a:srgbClr val="0000FF"/>
                </a:solidFill>
                <a:latin typeface="Times New Roman" pitchFamily="18" charset="0"/>
              </a:rPr>
              <a:t>August 2021</a:t>
            </a:r>
          </a:p>
          <a:p>
            <a:pPr eaLnBrk="1" hangingPunct="1"/>
            <a:r>
              <a:rPr lang="en-US" altLang="en-US" sz="2200" b="1" dirty="0">
                <a:solidFill>
                  <a:srgbClr val="C00000"/>
                </a:solidFill>
                <a:latin typeface="Times New Roman" pitchFamily="18" charset="0"/>
              </a:rPr>
              <a:t>Average production per unit 	: </a:t>
            </a:r>
            <a:r>
              <a:rPr lang="en-US" altLang="en-US" sz="2200" dirty="0">
                <a:solidFill>
                  <a:srgbClr val="0000FF"/>
                </a:solidFill>
                <a:latin typeface="Times New Roman" pitchFamily="18" charset="0"/>
              </a:rPr>
              <a:t>1040 kg.</a:t>
            </a:r>
          </a:p>
          <a:p>
            <a:pPr eaLnBrk="1" hangingPunct="1"/>
            <a:endParaRPr lang="en-US" altLang="en-US" sz="2200" dirty="0">
              <a:solidFill>
                <a:srgbClr val="FF3399"/>
              </a:solidFill>
              <a:latin typeface="Times New Roman" pitchFamily="18" charset="0"/>
            </a:endParaRPr>
          </a:p>
          <a:p>
            <a:pPr eaLnBrk="1" hangingPunct="1"/>
            <a:r>
              <a:rPr lang="en-US" altLang="en-US" sz="2400" b="1" dirty="0">
                <a:solidFill>
                  <a:srgbClr val="00B050"/>
                </a:solidFill>
                <a:latin typeface="Times New Roman" pitchFamily="18" charset="0"/>
              </a:rPr>
              <a:t>Economics {per unit (0.20ha.)}:</a:t>
            </a:r>
            <a:endParaRPr lang="en-US" altLang="en-US" sz="2200" dirty="0">
              <a:solidFill>
                <a:srgbClr val="00B050"/>
              </a:solidFill>
              <a:latin typeface="Times New Roman" pitchFamily="18" charset="0"/>
            </a:endParaRPr>
          </a:p>
          <a:p>
            <a:pPr eaLnBrk="1" hangingPunct="1"/>
            <a:r>
              <a:rPr lang="en-US" altLang="en-US" sz="2200" b="1" dirty="0">
                <a:solidFill>
                  <a:srgbClr val="FF3399"/>
                </a:solidFill>
                <a:latin typeface="Times New Roman" pitchFamily="18" charset="0"/>
              </a:rPr>
              <a:t>Cost of cultivation 	: </a:t>
            </a:r>
            <a:r>
              <a:rPr lang="en-US" altLang="en-US" sz="2200" dirty="0">
                <a:solidFill>
                  <a:srgbClr val="0000FF"/>
                </a:solidFill>
                <a:latin typeface="Times New Roman" pitchFamily="18" charset="0"/>
              </a:rPr>
              <a:t>Rs. 42,700 </a:t>
            </a:r>
            <a:r>
              <a:rPr lang="en-US" altLang="en-US" sz="2200" dirty="0">
                <a:solidFill>
                  <a:srgbClr val="FF3399"/>
                </a:solidFill>
                <a:latin typeface="Times New Roman" pitchFamily="18" charset="0"/>
              </a:rPr>
              <a:t>			</a:t>
            </a:r>
          </a:p>
          <a:p>
            <a:pPr eaLnBrk="1" hangingPunct="1"/>
            <a:r>
              <a:rPr lang="en-US" altLang="en-US" sz="2200" b="1" dirty="0">
                <a:solidFill>
                  <a:srgbClr val="FF3399"/>
                </a:solidFill>
                <a:latin typeface="Times New Roman" pitchFamily="18" charset="0"/>
              </a:rPr>
              <a:t>Gross income 		: </a:t>
            </a:r>
            <a:r>
              <a:rPr lang="en-US" altLang="en-US" sz="2200" dirty="0">
                <a:solidFill>
                  <a:srgbClr val="0000FF"/>
                </a:solidFill>
                <a:latin typeface="Times New Roman" pitchFamily="18" charset="0"/>
              </a:rPr>
              <a:t>Rs 1,14,400</a:t>
            </a:r>
          </a:p>
          <a:p>
            <a:pPr eaLnBrk="1" hangingPunct="1"/>
            <a:r>
              <a:rPr lang="en-US" altLang="en-US" sz="2200" b="1" dirty="0">
                <a:solidFill>
                  <a:srgbClr val="FF3399"/>
                </a:solidFill>
                <a:latin typeface="Times New Roman" pitchFamily="18" charset="0"/>
              </a:rPr>
              <a:t>Net profit 		:  </a:t>
            </a:r>
            <a:r>
              <a:rPr lang="en-US" altLang="en-US" sz="2200" dirty="0">
                <a:solidFill>
                  <a:srgbClr val="0000FF"/>
                </a:solidFill>
                <a:latin typeface="Times New Roman" pitchFamily="18" charset="0"/>
              </a:rPr>
              <a:t>Rs. 71,700</a:t>
            </a:r>
          </a:p>
          <a:p>
            <a:pPr eaLnBrk="1" hangingPunct="1"/>
            <a:r>
              <a:rPr lang="en-US" altLang="en-US" sz="2200" b="1" dirty="0">
                <a:solidFill>
                  <a:srgbClr val="FF3399"/>
                </a:solidFill>
                <a:latin typeface="Times New Roman" pitchFamily="18" charset="0"/>
              </a:rPr>
              <a:t>B:C ratio 		: </a:t>
            </a:r>
            <a:r>
              <a:rPr lang="en-US" altLang="en-US" sz="2200" b="1" dirty="0">
                <a:solidFill>
                  <a:srgbClr val="0000FF"/>
                </a:solidFill>
                <a:latin typeface="Times New Roman" pitchFamily="18" charset="0"/>
              </a:rPr>
              <a:t>2</a:t>
            </a:r>
            <a:r>
              <a:rPr lang="en-US" altLang="en-US" sz="2200" dirty="0">
                <a:solidFill>
                  <a:srgbClr val="0000FF"/>
                </a:solidFill>
                <a:latin typeface="Times New Roman" pitchFamily="18" charset="0"/>
              </a:rPr>
              <a:t>.68</a:t>
            </a:r>
          </a:p>
          <a:p>
            <a:pPr eaLnBrk="1" hangingPunct="1"/>
            <a:endParaRPr lang="en-US" altLang="en-US" sz="2200" b="1" dirty="0">
              <a:solidFill>
                <a:srgbClr val="009900"/>
              </a:solidFill>
              <a:latin typeface="Times New Roman" pitchFamily="18" charset="0"/>
            </a:endParaRPr>
          </a:p>
          <a:p>
            <a:pPr eaLnBrk="1" hangingPunct="1"/>
            <a:r>
              <a:rPr lang="en-US" altLang="en-US" sz="2200" b="1" i="1" dirty="0">
                <a:solidFill>
                  <a:srgbClr val="009900"/>
                </a:solidFill>
                <a:latin typeface="Times New Roman" pitchFamily="18" charset="0"/>
              </a:rPr>
              <a:t>Sale price		: </a:t>
            </a:r>
            <a:r>
              <a:rPr lang="en-US" altLang="en-US" sz="2200" i="1" dirty="0">
                <a:solidFill>
                  <a:srgbClr val="009900"/>
                </a:solidFill>
                <a:latin typeface="Times New Roman" pitchFamily="18" charset="0"/>
              </a:rPr>
              <a:t>Rs 110 per kg</a:t>
            </a:r>
          </a:p>
        </p:txBody>
      </p:sp>
      <p:pic>
        <p:nvPicPr>
          <p:cNvPr id="5" name="Picture 5">
            <a:extLst>
              <a:ext uri="{FF2B5EF4-FFF2-40B4-BE49-F238E27FC236}">
                <a16:creationId xmlns:a16="http://schemas.microsoft.com/office/drawing/2014/main" xmlns="" id="{168CBC11-A304-22A5-C01A-76962E1F078A}"/>
              </a:ext>
            </a:extLst>
          </p:cNvPr>
          <p:cNvPicPr>
            <a:picLocks noChangeAspect="1" noChangeArrowheads="1"/>
          </p:cNvPicPr>
          <p:nvPr/>
        </p:nvPicPr>
        <p:blipFill>
          <a:blip r:embed="rId3" cstate="print"/>
          <a:srcRect/>
          <a:stretch>
            <a:fillRect/>
          </a:stretch>
        </p:blipFill>
        <p:spPr bwMode="auto">
          <a:xfrm>
            <a:off x="0" y="0"/>
            <a:ext cx="742950" cy="792163"/>
          </a:xfrm>
          <a:prstGeom prst="rect">
            <a:avLst/>
          </a:prstGeom>
          <a:noFill/>
          <a:ln w="9525">
            <a:noFill/>
            <a:miter lim="800000"/>
            <a:headEnd/>
            <a:tailEnd/>
          </a:ln>
        </p:spPr>
      </p:pic>
      <p:pic>
        <p:nvPicPr>
          <p:cNvPr id="6" name="Picture 6" descr="C:\Documents and Settings\Administrator\My Documents\Downloads\ICAR_logo.JPG">
            <a:extLst>
              <a:ext uri="{FF2B5EF4-FFF2-40B4-BE49-F238E27FC236}">
                <a16:creationId xmlns:a16="http://schemas.microsoft.com/office/drawing/2014/main" xmlns="" id="{79234015-51E1-783C-7D19-1463E204AAAF}"/>
              </a:ext>
            </a:extLst>
          </p:cNvPr>
          <p:cNvPicPr>
            <a:picLocks noChangeAspect="1" noChangeArrowheads="1"/>
          </p:cNvPicPr>
          <p:nvPr/>
        </p:nvPicPr>
        <p:blipFill>
          <a:blip r:embed="rId4" cstate="print"/>
          <a:srcRect/>
          <a:stretch>
            <a:fillRect/>
          </a:stretch>
        </p:blipFill>
        <p:spPr bwMode="auto">
          <a:xfrm>
            <a:off x="11472681" y="0"/>
            <a:ext cx="682625" cy="904875"/>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761588F3-0D0B-DF34-8743-13EDB5309F3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794171" y="3533551"/>
            <a:ext cx="4267200" cy="3200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635ED20-A250-0913-F81A-B3AA19FC173F}"/>
              </a:ext>
            </a:extLst>
          </p:cNvPr>
          <p:cNvSpPr txBox="1"/>
          <p:nvPr/>
        </p:nvSpPr>
        <p:spPr>
          <a:xfrm>
            <a:off x="238539" y="899270"/>
            <a:ext cx="11777869" cy="4657493"/>
          </a:xfrm>
          <a:prstGeom prst="rect">
            <a:avLst/>
          </a:prstGeom>
          <a:noFill/>
        </p:spPr>
        <p:txBody>
          <a:bodyPr wrap="square">
            <a:spAutoFit/>
          </a:bodyPr>
          <a:lstStyle/>
          <a:p>
            <a:pPr marL="342900" marR="71755" lvl="0" indent="-342900" algn="just">
              <a:lnSpc>
                <a:spcPct val="115000"/>
              </a:lnSpc>
              <a:spcAft>
                <a:spcPts val="1200"/>
              </a:spcAft>
              <a:buFont typeface="Wingdings" panose="05000000000000000000" pitchFamily="2" charset="2"/>
              <a:buChar char=""/>
            </a:pPr>
            <a:r>
              <a:rPr lang="en-IN"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More number of </a:t>
            </a:r>
            <a:r>
              <a:rPr lang="en-IN" sz="2400"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diggies</a:t>
            </a:r>
            <a:r>
              <a:rPr lang="en-IN"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can be constructed on the farmers' fields under subsidy programme. So that farmer can protect </a:t>
            </a:r>
            <a:r>
              <a:rPr lang="en-IN" sz="24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their crops during canal </a:t>
            </a:r>
            <a:r>
              <a:rPr lang="en-IN"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closure and water scarcity.</a:t>
            </a:r>
            <a:endParaRPr lang="en-IN" sz="2000" dirty="0">
              <a:solidFill>
                <a:srgbClr val="0000C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1755" lvl="0" indent="-342900" algn="just">
              <a:lnSpc>
                <a:spcPct val="115000"/>
              </a:lnSpc>
              <a:spcAft>
                <a:spcPts val="1200"/>
              </a:spcAft>
              <a:buFont typeface="Wingdings" panose="05000000000000000000" pitchFamily="2" charset="2"/>
              <a:buChar char=""/>
            </a:pPr>
            <a:r>
              <a:rPr lang="en-IN"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To popularize the Drip and Sprinkler irrigation system</a:t>
            </a:r>
            <a:r>
              <a:rPr lang="en-IN"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for water management</a:t>
            </a:r>
            <a:r>
              <a:rPr lang="en-IN"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1755" lvl="0" indent="-342900" algn="just">
              <a:lnSpc>
                <a:spcPct val="115000"/>
              </a:lnSpc>
              <a:spcAft>
                <a:spcPts val="1200"/>
              </a:spcAft>
              <a:buFont typeface="Wingdings" panose="05000000000000000000" pitchFamily="2" charset="2"/>
              <a:buChar char=""/>
            </a:pPr>
            <a:r>
              <a:rPr lang="en-IN"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To promote the protected cultivation and establishment of new orchards by providing subsidy to farmers.</a:t>
            </a:r>
            <a:endParaRPr lang="en-IN" sz="20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1755" lvl="0" indent="-342900" algn="just">
              <a:lnSpc>
                <a:spcPct val="115000"/>
              </a:lnSpc>
              <a:spcAft>
                <a:spcPts val="1200"/>
              </a:spcAft>
              <a:buFont typeface="Wingdings" panose="05000000000000000000" pitchFamily="2" charset="2"/>
              <a:buChar char=""/>
            </a:pPr>
            <a:r>
              <a:rPr lang="en-IN"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Attractive rates of milk should be ensured to encourage dairy business.</a:t>
            </a:r>
            <a:endParaRPr lang="en-IN"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1755" lvl="0" indent="-342900" algn="just">
              <a:lnSpc>
                <a:spcPct val="115000"/>
              </a:lnSpc>
              <a:spcAft>
                <a:spcPts val="1200"/>
              </a:spcAft>
              <a:buFont typeface="Wingdings" panose="05000000000000000000" pitchFamily="2" charset="2"/>
              <a:buChar char=""/>
            </a:pPr>
            <a:r>
              <a:rPr lang="en-IN"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Ensure availability of pregnancy diagnostic kit for animals.</a:t>
            </a:r>
            <a:endParaRPr lang="en-IN" sz="2000" dirty="0">
              <a:solidFill>
                <a:srgbClr val="0000C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1755" lvl="0" indent="-342900" algn="just">
              <a:lnSpc>
                <a:spcPct val="115000"/>
              </a:lnSpc>
              <a:spcAft>
                <a:spcPts val="1200"/>
              </a:spcAft>
              <a:buFont typeface="Wingdings" panose="05000000000000000000" pitchFamily="2" charset="2"/>
              <a:buChar char=""/>
            </a:pPr>
            <a:r>
              <a:rPr lang="en-IN"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The seeds of public sector vegetable varieties are not available to the farmers, so the availability of these seeds should be ensured.</a:t>
            </a:r>
            <a:endParaRPr lang="en-IN"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6665C4A-E62D-A683-D7F8-C781EE9E92DD}"/>
              </a:ext>
            </a:extLst>
          </p:cNvPr>
          <p:cNvSpPr txBox="1"/>
          <p:nvPr/>
        </p:nvSpPr>
        <p:spPr>
          <a:xfrm>
            <a:off x="3068704" y="153266"/>
            <a:ext cx="6097656" cy="584775"/>
          </a:xfrm>
          <a:prstGeom prst="rect">
            <a:avLst/>
          </a:prstGeom>
          <a:noFill/>
        </p:spPr>
        <p:txBody>
          <a:bodyPr wrap="square">
            <a:spAutoFit/>
          </a:bodyPr>
          <a:lstStyle/>
          <a:p>
            <a:pPr marR="71755" algn="ctr"/>
            <a:r>
              <a:rPr lang="en-US" sz="3200" b="1" dirty="0">
                <a:solidFill>
                  <a:srgbClr val="FF0000"/>
                </a:solidFill>
                <a:effectLst/>
                <a:latin typeface="Times New Roman" panose="02020603050405020304" pitchFamily="18" charset="0"/>
                <a:ea typeface="Times New Roman" panose="02020603050405020304" pitchFamily="18" charset="0"/>
              </a:rPr>
              <a:t>Feedback for policy makers</a:t>
            </a:r>
            <a:endParaRPr lang="en-IN" sz="2800" dirty="0">
              <a:solidFill>
                <a:srgbClr val="FF0000"/>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xmlns="" id="{483C3928-60F0-479B-6C88-79FC39924982}"/>
              </a:ext>
            </a:extLst>
          </p:cNvPr>
          <p:cNvPicPr>
            <a:picLocks noChangeAspect="1" noChangeArrowheads="1"/>
          </p:cNvPicPr>
          <p:nvPr/>
        </p:nvPicPr>
        <p:blipFill>
          <a:blip r:embed="rId2" cstate="print"/>
          <a:srcRect/>
          <a:stretch>
            <a:fillRect/>
          </a:stretch>
        </p:blipFill>
        <p:spPr bwMode="auto">
          <a:xfrm>
            <a:off x="0" y="0"/>
            <a:ext cx="742950" cy="792163"/>
          </a:xfrm>
          <a:prstGeom prst="rect">
            <a:avLst/>
          </a:prstGeom>
          <a:noFill/>
          <a:ln w="9525">
            <a:noFill/>
            <a:miter lim="800000"/>
            <a:headEnd/>
            <a:tailEnd/>
          </a:ln>
        </p:spPr>
      </p:pic>
      <p:pic>
        <p:nvPicPr>
          <p:cNvPr id="7" name="Picture 6" descr="C:\Documents and Settings\Administrator\My Documents\Downloads\ICAR_logo.JPG">
            <a:extLst>
              <a:ext uri="{FF2B5EF4-FFF2-40B4-BE49-F238E27FC236}">
                <a16:creationId xmlns:a16="http://schemas.microsoft.com/office/drawing/2014/main" xmlns="" id="{2BB2D50D-B9F6-6CB1-76AD-38EF90972E35}"/>
              </a:ext>
            </a:extLst>
          </p:cNvPr>
          <p:cNvPicPr>
            <a:picLocks noChangeAspect="1" noChangeArrowheads="1"/>
          </p:cNvPicPr>
          <p:nvPr/>
        </p:nvPicPr>
        <p:blipFill>
          <a:blip r:embed="rId3" cstate="print"/>
          <a:srcRect/>
          <a:stretch>
            <a:fillRect/>
          </a:stretch>
        </p:blipFill>
        <p:spPr bwMode="auto">
          <a:xfrm>
            <a:off x="11472681" y="0"/>
            <a:ext cx="682625" cy="904875"/>
          </a:xfrm>
          <a:prstGeom prst="rect">
            <a:avLst/>
          </a:prstGeom>
          <a:noFill/>
          <a:ln w="9525">
            <a:noFill/>
            <a:miter lim="800000"/>
            <a:headEnd/>
            <a:tailEnd/>
          </a:ln>
        </p:spPr>
      </p:pic>
    </p:spTree>
    <p:extLst>
      <p:ext uri="{BB962C8B-B14F-4D97-AF65-F5344CB8AC3E}">
        <p14:creationId xmlns:p14="http://schemas.microsoft.com/office/powerpoint/2010/main" xmlns="" val="2332203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635ED20-A250-0913-F81A-B3AA19FC173F}"/>
              </a:ext>
            </a:extLst>
          </p:cNvPr>
          <p:cNvSpPr txBox="1"/>
          <p:nvPr/>
        </p:nvSpPr>
        <p:spPr>
          <a:xfrm>
            <a:off x="288234" y="1038418"/>
            <a:ext cx="11698357" cy="5279972"/>
          </a:xfrm>
          <a:prstGeom prst="rect">
            <a:avLst/>
          </a:prstGeom>
          <a:noFill/>
        </p:spPr>
        <p:txBody>
          <a:bodyPr wrap="square">
            <a:spAutoFit/>
          </a:bodyPr>
          <a:lstStyle/>
          <a:p>
            <a:pPr marL="342900" marR="73025" lvl="0" indent="-342900" algn="just">
              <a:lnSpc>
                <a:spcPct val="115000"/>
              </a:lnSpc>
              <a:spcAft>
                <a:spcPts val="600"/>
              </a:spcAft>
              <a:buFont typeface="Wingdings" panose="05000000000000000000" pitchFamily="2" charset="2"/>
              <a:buChar char=""/>
            </a:pPr>
            <a:r>
              <a:rPr lang="en-IN" sz="2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Development of frost resistant bold seeded mustard varieties.</a:t>
            </a:r>
            <a:endParaRPr lang="en-IN" sz="2600" dirty="0">
              <a:solidFill>
                <a:srgbClr val="0000C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3025" lvl="0" indent="-342900" algn="just">
              <a:lnSpc>
                <a:spcPct val="115000"/>
              </a:lnSpc>
              <a:spcAft>
                <a:spcPts val="600"/>
              </a:spcAft>
              <a:buFont typeface="Wingdings" panose="05000000000000000000" pitchFamily="2" charset="2"/>
              <a:buChar char=""/>
            </a:pPr>
            <a:r>
              <a:rPr lang="en-IN" sz="2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Need for research on planting space in mustard crop.</a:t>
            </a:r>
            <a:endParaRPr lang="en-IN" sz="2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3025" lvl="0" indent="-342900" algn="just">
              <a:lnSpc>
                <a:spcPct val="115000"/>
              </a:lnSpc>
              <a:spcAft>
                <a:spcPts val="600"/>
              </a:spcAft>
              <a:buFont typeface="Wingdings" panose="05000000000000000000" pitchFamily="2" charset="2"/>
              <a:buChar char=""/>
            </a:pPr>
            <a:r>
              <a:rPr lang="en-IN" sz="26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Strong strategies should be developed for sclerotinia stem rot disease in mustard.</a:t>
            </a:r>
            <a:endParaRPr lang="en-IN" sz="2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3025" lvl="0" indent="-342900" algn="just">
              <a:lnSpc>
                <a:spcPct val="115000"/>
              </a:lnSpc>
              <a:spcAft>
                <a:spcPts val="600"/>
              </a:spcAft>
              <a:buFont typeface="Wingdings" panose="05000000000000000000" pitchFamily="2" charset="2"/>
              <a:buChar char=""/>
            </a:pPr>
            <a:r>
              <a:rPr lang="en-IN" sz="2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Evaluation of some effective herbicides to control of weeds in mustard and gram.</a:t>
            </a:r>
            <a:endParaRPr lang="en-IN" sz="2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3025" lvl="0" indent="-342900" algn="just">
              <a:lnSpc>
                <a:spcPct val="115000"/>
              </a:lnSpc>
              <a:spcAft>
                <a:spcPts val="600"/>
              </a:spcAft>
              <a:buFont typeface="Wingdings" panose="05000000000000000000" pitchFamily="2" charset="2"/>
              <a:buChar char=""/>
            </a:pPr>
            <a:r>
              <a:rPr lang="en-IN" sz="2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Need for research on phyllody resistant variety of sesame.</a:t>
            </a:r>
            <a:endParaRPr lang="en-IN" sz="2600" dirty="0">
              <a:solidFill>
                <a:srgbClr val="0000C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3025" lvl="0" indent="-342900" algn="just">
              <a:lnSpc>
                <a:spcPct val="115000"/>
              </a:lnSpc>
              <a:spcAft>
                <a:spcPts val="600"/>
              </a:spcAft>
              <a:buFont typeface="Wingdings" panose="05000000000000000000" pitchFamily="2" charset="2"/>
              <a:buChar char=""/>
            </a:pPr>
            <a:r>
              <a:rPr lang="en-IN" sz="26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Yellow mosaic resistant variety need to develop.</a:t>
            </a:r>
            <a:endParaRPr lang="en-IN" sz="2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3025" lvl="0" indent="-342900" algn="just">
              <a:lnSpc>
                <a:spcPct val="115000"/>
              </a:lnSpc>
              <a:spcAft>
                <a:spcPts val="600"/>
              </a:spcAft>
              <a:buFont typeface="Wingdings" panose="05000000000000000000" pitchFamily="2" charset="2"/>
              <a:buChar char=""/>
            </a:pPr>
            <a:r>
              <a:rPr lang="en-IN" sz="2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Need of research on bio pesticides to control white fly &amp; pod borer.</a:t>
            </a:r>
            <a:endParaRPr lang="en-IN" sz="2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1755" lvl="0" indent="-342900" algn="just">
              <a:lnSpc>
                <a:spcPct val="115000"/>
              </a:lnSpc>
              <a:spcAft>
                <a:spcPts val="600"/>
              </a:spcAft>
              <a:buFont typeface="Wingdings" panose="05000000000000000000" pitchFamily="2" charset="2"/>
              <a:buChar char=""/>
            </a:pPr>
            <a:r>
              <a:rPr lang="en-IN" sz="2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Need of strategy for </a:t>
            </a:r>
            <a:r>
              <a:rPr lang="en-IN" sz="2600"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Parawilt</a:t>
            </a:r>
            <a:r>
              <a:rPr lang="en-IN" sz="2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management in cotton.</a:t>
            </a:r>
            <a:endParaRPr lang="en-IN" sz="2600" dirty="0">
              <a:solidFill>
                <a:srgbClr val="0000C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1755" lvl="0" indent="-342900" algn="just">
              <a:lnSpc>
                <a:spcPct val="115000"/>
              </a:lnSpc>
              <a:spcAft>
                <a:spcPts val="600"/>
              </a:spcAft>
              <a:buFont typeface="Wingdings" panose="05000000000000000000" pitchFamily="2" charset="2"/>
              <a:buChar char=""/>
            </a:pPr>
            <a:r>
              <a:rPr lang="en-IN" sz="2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Strong strategies should be developed to control of </a:t>
            </a:r>
            <a:r>
              <a:rPr lang="en-IN" sz="26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Phytopthora</a:t>
            </a:r>
            <a:r>
              <a:rPr lang="en-IN" sz="2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in citrus and fruit dropping.</a:t>
            </a:r>
            <a:endParaRPr lang="en-IN" sz="2600" dirty="0">
              <a:solidFill>
                <a:srgbClr val="C00000"/>
              </a:solidFill>
            </a:endParaRPr>
          </a:p>
        </p:txBody>
      </p:sp>
      <p:sp>
        <p:nvSpPr>
          <p:cNvPr id="4" name="TextBox 3">
            <a:extLst>
              <a:ext uri="{FF2B5EF4-FFF2-40B4-BE49-F238E27FC236}">
                <a16:creationId xmlns:a16="http://schemas.microsoft.com/office/drawing/2014/main" xmlns="" id="{86401AF7-B5C7-B9C9-4761-F67C48B553EF}"/>
              </a:ext>
            </a:extLst>
          </p:cNvPr>
          <p:cNvSpPr txBox="1"/>
          <p:nvPr/>
        </p:nvSpPr>
        <p:spPr>
          <a:xfrm>
            <a:off x="3048825" y="153265"/>
            <a:ext cx="6097656" cy="584775"/>
          </a:xfrm>
          <a:prstGeom prst="rect">
            <a:avLst/>
          </a:prstGeom>
          <a:noFill/>
        </p:spPr>
        <p:txBody>
          <a:bodyPr wrap="square">
            <a:spAutoFit/>
          </a:bodyPr>
          <a:lstStyle/>
          <a:p>
            <a:pPr marR="71755" algn="ctr"/>
            <a:r>
              <a:rPr lang="en-US" sz="3200" b="1" dirty="0">
                <a:solidFill>
                  <a:srgbClr val="FF0000"/>
                </a:solidFill>
                <a:effectLst/>
                <a:latin typeface="Times New Roman" panose="02020603050405020304" pitchFamily="18" charset="0"/>
                <a:ea typeface="Times New Roman" panose="02020603050405020304" pitchFamily="18" charset="0"/>
              </a:rPr>
              <a:t>Feedback for researchers</a:t>
            </a:r>
            <a:endParaRPr lang="en-IN" sz="3200" dirty="0">
              <a:solidFill>
                <a:srgbClr val="FF0000"/>
              </a:solidFill>
              <a:effectLst/>
              <a:latin typeface="Times New Roman" panose="02020603050405020304" pitchFamily="18" charset="0"/>
              <a:ea typeface="Times New Roman" panose="02020603050405020304" pitchFamily="18" charset="0"/>
            </a:endParaRPr>
          </a:p>
        </p:txBody>
      </p:sp>
      <p:pic>
        <p:nvPicPr>
          <p:cNvPr id="5" name="Picture 5">
            <a:extLst>
              <a:ext uri="{FF2B5EF4-FFF2-40B4-BE49-F238E27FC236}">
                <a16:creationId xmlns:a16="http://schemas.microsoft.com/office/drawing/2014/main" xmlns="" id="{12CFF479-095E-A8DC-21DE-6760AD5D1DE3}"/>
              </a:ext>
            </a:extLst>
          </p:cNvPr>
          <p:cNvPicPr>
            <a:picLocks noChangeAspect="1" noChangeArrowheads="1"/>
          </p:cNvPicPr>
          <p:nvPr/>
        </p:nvPicPr>
        <p:blipFill>
          <a:blip r:embed="rId2" cstate="print"/>
          <a:srcRect/>
          <a:stretch>
            <a:fillRect/>
          </a:stretch>
        </p:blipFill>
        <p:spPr bwMode="auto">
          <a:xfrm>
            <a:off x="0" y="0"/>
            <a:ext cx="742950" cy="792163"/>
          </a:xfrm>
          <a:prstGeom prst="rect">
            <a:avLst/>
          </a:prstGeom>
          <a:noFill/>
          <a:ln w="9525">
            <a:noFill/>
            <a:miter lim="800000"/>
            <a:headEnd/>
            <a:tailEnd/>
          </a:ln>
        </p:spPr>
      </p:pic>
      <p:pic>
        <p:nvPicPr>
          <p:cNvPr id="6" name="Picture 6" descr="C:\Documents and Settings\Administrator\My Documents\Downloads\ICAR_logo.JPG">
            <a:extLst>
              <a:ext uri="{FF2B5EF4-FFF2-40B4-BE49-F238E27FC236}">
                <a16:creationId xmlns:a16="http://schemas.microsoft.com/office/drawing/2014/main" xmlns="" id="{C1631DF9-88D9-C622-5D6F-57237C88F810}"/>
              </a:ext>
            </a:extLst>
          </p:cNvPr>
          <p:cNvPicPr>
            <a:picLocks noChangeAspect="1" noChangeArrowheads="1"/>
          </p:cNvPicPr>
          <p:nvPr/>
        </p:nvPicPr>
        <p:blipFill>
          <a:blip r:embed="rId3" cstate="print"/>
          <a:srcRect/>
          <a:stretch>
            <a:fillRect/>
          </a:stretch>
        </p:blipFill>
        <p:spPr bwMode="auto">
          <a:xfrm>
            <a:off x="11472681" y="0"/>
            <a:ext cx="682625" cy="904875"/>
          </a:xfrm>
          <a:prstGeom prst="rect">
            <a:avLst/>
          </a:prstGeom>
          <a:noFill/>
          <a:ln w="9525">
            <a:noFill/>
            <a:miter lim="800000"/>
            <a:headEnd/>
            <a:tailEnd/>
          </a:ln>
        </p:spPr>
      </p:pic>
    </p:spTree>
    <p:extLst>
      <p:ext uri="{BB962C8B-B14F-4D97-AF65-F5344CB8AC3E}">
        <p14:creationId xmlns:p14="http://schemas.microsoft.com/office/powerpoint/2010/main" xmlns="" val="619218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635ED20-A250-0913-F81A-B3AA19FC173F}"/>
              </a:ext>
            </a:extLst>
          </p:cNvPr>
          <p:cNvSpPr txBox="1"/>
          <p:nvPr/>
        </p:nvSpPr>
        <p:spPr>
          <a:xfrm>
            <a:off x="742950" y="620975"/>
            <a:ext cx="10836138" cy="2400657"/>
          </a:xfrm>
          <a:prstGeom prst="rect">
            <a:avLst/>
          </a:prstGeom>
          <a:noFill/>
        </p:spPr>
        <p:txBody>
          <a:bodyPr wrap="square">
            <a:spAutoFit/>
          </a:bodyPr>
          <a:lstStyle/>
          <a:p>
            <a:pPr marL="342900" marR="71755" lvl="0" indent="-342900" algn="just">
              <a:spcAft>
                <a:spcPts val="600"/>
              </a:spcAft>
              <a:buFont typeface="Wingdings" panose="05000000000000000000" pitchFamily="2" charset="2"/>
              <a:buChar char=""/>
            </a:pPr>
            <a:r>
              <a:rPr lang="en-IN" sz="28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Demonstrations and awareness programmes should be conducted on Bio fortified varieties.</a:t>
            </a:r>
            <a:endParaRPr lang="en-IN" sz="2400" dirty="0">
              <a:solidFill>
                <a:srgbClr val="0000C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1755" lvl="0" indent="-342900" algn="just">
              <a:spcAft>
                <a:spcPts val="600"/>
              </a:spcAft>
              <a:buFont typeface="Wingdings" panose="05000000000000000000" pitchFamily="2" charset="2"/>
              <a:buChar char=""/>
            </a:pPr>
            <a:r>
              <a:rPr lang="en-IN"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Gear up the seed production of bio fortified varieties.</a:t>
            </a:r>
          </a:p>
          <a:p>
            <a:pPr marL="342900" marR="71755" lvl="0" indent="-342900" algn="just">
              <a:spcAft>
                <a:spcPts val="600"/>
              </a:spcAft>
              <a:buFont typeface="Wingdings" panose="05000000000000000000" pitchFamily="2" charset="2"/>
              <a:buChar char=""/>
            </a:pPr>
            <a:r>
              <a:rPr lang="en-US" sz="2800" dirty="0">
                <a:solidFill>
                  <a:srgbClr val="00B050"/>
                </a:solidFill>
                <a:effectLst/>
                <a:latin typeface="Times New Roman" panose="02020603050405020304" pitchFamily="18" charset="0"/>
                <a:ea typeface="Times New Roman" panose="02020603050405020304" pitchFamily="18" charset="0"/>
              </a:rPr>
              <a:t>Refresher courses should be organized for field staff. So that their knowledge can be updated about new technologies.</a:t>
            </a:r>
            <a:endParaRPr lang="en-IN" sz="2800" dirty="0">
              <a:solidFill>
                <a:srgbClr val="00B050"/>
              </a:solidFill>
            </a:endParaRPr>
          </a:p>
        </p:txBody>
      </p:sp>
      <p:sp>
        <p:nvSpPr>
          <p:cNvPr id="4" name="TextBox 3">
            <a:extLst>
              <a:ext uri="{FF2B5EF4-FFF2-40B4-BE49-F238E27FC236}">
                <a16:creationId xmlns:a16="http://schemas.microsoft.com/office/drawing/2014/main" xmlns="" id="{1F251F49-8FCB-2018-608F-C1FC89A79038}"/>
              </a:ext>
            </a:extLst>
          </p:cNvPr>
          <p:cNvSpPr txBox="1"/>
          <p:nvPr/>
        </p:nvSpPr>
        <p:spPr>
          <a:xfrm>
            <a:off x="2176670" y="123447"/>
            <a:ext cx="7782339" cy="584775"/>
          </a:xfrm>
          <a:prstGeom prst="rect">
            <a:avLst/>
          </a:prstGeom>
          <a:noFill/>
        </p:spPr>
        <p:txBody>
          <a:bodyPr wrap="square">
            <a:spAutoFit/>
          </a:bodyPr>
          <a:lstStyle/>
          <a:p>
            <a:pPr marR="71755" algn="ctr"/>
            <a:r>
              <a:rPr lang="en-US" sz="3200" b="1" dirty="0">
                <a:solidFill>
                  <a:srgbClr val="FF0000"/>
                </a:solidFill>
                <a:effectLst/>
                <a:latin typeface="Times New Roman" panose="02020603050405020304" pitchFamily="18" charset="0"/>
                <a:ea typeface="Times New Roman" panose="02020603050405020304" pitchFamily="18" charset="0"/>
              </a:rPr>
              <a:t>Feedback for Development Department</a:t>
            </a:r>
            <a:endParaRPr lang="en-IN" sz="2800" dirty="0">
              <a:solidFill>
                <a:srgbClr val="FF0000"/>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xmlns="" id="{FC14FFF3-FB6F-7806-0830-C0B37877BDA2}"/>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8050" y="3031434"/>
            <a:ext cx="5396949" cy="3597966"/>
          </a:xfrm>
          <a:prstGeom prst="rect">
            <a:avLst/>
          </a:prstGeom>
          <a:noFill/>
          <a:ln>
            <a:noFill/>
          </a:ln>
        </p:spPr>
      </p:pic>
      <p:pic>
        <p:nvPicPr>
          <p:cNvPr id="6" name="Picture 5">
            <a:extLst>
              <a:ext uri="{FF2B5EF4-FFF2-40B4-BE49-F238E27FC236}">
                <a16:creationId xmlns:a16="http://schemas.microsoft.com/office/drawing/2014/main" xmlns="" id="{40504A07-C0D7-2363-9223-FE8B39BACBAB}"/>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40214" y="3031433"/>
            <a:ext cx="5637655" cy="3597966"/>
          </a:xfrm>
          <a:prstGeom prst="rect">
            <a:avLst/>
          </a:prstGeom>
          <a:noFill/>
          <a:ln>
            <a:noFill/>
          </a:ln>
        </p:spPr>
      </p:pic>
      <p:pic>
        <p:nvPicPr>
          <p:cNvPr id="7" name="Picture 5">
            <a:extLst>
              <a:ext uri="{FF2B5EF4-FFF2-40B4-BE49-F238E27FC236}">
                <a16:creationId xmlns:a16="http://schemas.microsoft.com/office/drawing/2014/main" xmlns="" id="{9160822E-1781-9DA3-B43A-69340E067B08}"/>
              </a:ext>
            </a:extLst>
          </p:cNvPr>
          <p:cNvPicPr>
            <a:picLocks noChangeAspect="1" noChangeArrowheads="1"/>
          </p:cNvPicPr>
          <p:nvPr/>
        </p:nvPicPr>
        <p:blipFill>
          <a:blip r:embed="rId4" cstate="print"/>
          <a:srcRect/>
          <a:stretch>
            <a:fillRect/>
          </a:stretch>
        </p:blipFill>
        <p:spPr bwMode="auto">
          <a:xfrm>
            <a:off x="0" y="0"/>
            <a:ext cx="742950" cy="792163"/>
          </a:xfrm>
          <a:prstGeom prst="rect">
            <a:avLst/>
          </a:prstGeom>
          <a:noFill/>
          <a:ln w="9525">
            <a:noFill/>
            <a:miter lim="800000"/>
            <a:headEnd/>
            <a:tailEnd/>
          </a:ln>
        </p:spPr>
      </p:pic>
      <p:pic>
        <p:nvPicPr>
          <p:cNvPr id="8" name="Picture 6" descr="C:\Documents and Settings\Administrator\My Documents\Downloads\ICAR_logo.JPG">
            <a:extLst>
              <a:ext uri="{FF2B5EF4-FFF2-40B4-BE49-F238E27FC236}">
                <a16:creationId xmlns:a16="http://schemas.microsoft.com/office/drawing/2014/main" xmlns="" id="{9AB9F4BB-553F-369F-DF22-D7DAD6075844}"/>
              </a:ext>
            </a:extLst>
          </p:cNvPr>
          <p:cNvPicPr>
            <a:picLocks noChangeAspect="1" noChangeArrowheads="1"/>
          </p:cNvPicPr>
          <p:nvPr/>
        </p:nvPicPr>
        <p:blipFill>
          <a:blip r:embed="rId5" cstate="print"/>
          <a:srcRect/>
          <a:stretch>
            <a:fillRect/>
          </a:stretch>
        </p:blipFill>
        <p:spPr bwMode="auto">
          <a:xfrm>
            <a:off x="11472681" y="0"/>
            <a:ext cx="682625" cy="904875"/>
          </a:xfrm>
          <a:prstGeom prst="rect">
            <a:avLst/>
          </a:prstGeom>
          <a:noFill/>
          <a:ln w="9525">
            <a:noFill/>
            <a:miter lim="800000"/>
            <a:headEnd/>
            <a:tailEnd/>
          </a:ln>
        </p:spPr>
      </p:pic>
    </p:spTree>
    <p:extLst>
      <p:ext uri="{BB962C8B-B14F-4D97-AF65-F5344CB8AC3E}">
        <p14:creationId xmlns:p14="http://schemas.microsoft.com/office/powerpoint/2010/main" xmlns="" val="82464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29817"/>
            <a:ext cx="11845159" cy="655638"/>
          </a:xfrm>
          <a:prstGeom prst="rect">
            <a:avLst/>
          </a:prstGeom>
        </p:spPr>
        <p:txBody>
          <a:bodyPr anchor="b"/>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FF0000"/>
                </a:solidFill>
                <a:effectLst/>
                <a:uLnTx/>
                <a:uFillTx/>
                <a:latin typeface="+mj-lt"/>
                <a:ea typeface="+mj-ea"/>
                <a:cs typeface="+mj-cs"/>
              </a:rPr>
              <a:t>Performance of CFLD </a:t>
            </a:r>
            <a:r>
              <a:rPr kumimoji="0" lang="en-GB" altLang="en-US" sz="3200" b="1" i="0" u="none" strike="noStrike" kern="1200" cap="none" spc="0" normalizeH="0" baseline="0" noProof="0" dirty="0" err="1">
                <a:ln>
                  <a:noFill/>
                </a:ln>
                <a:solidFill>
                  <a:srgbClr val="FF0000"/>
                </a:solidFill>
                <a:effectLst/>
                <a:uLnTx/>
                <a:uFillTx/>
                <a:latin typeface="+mj-lt"/>
                <a:ea typeface="+mj-ea"/>
                <a:cs typeface="+mj-cs"/>
              </a:rPr>
              <a:t>Mungbean</a:t>
            </a:r>
            <a:r>
              <a:rPr kumimoji="0" lang="en-GB" altLang="en-US" sz="2400" b="0" i="0" u="none" strike="noStrike" kern="1200" cap="none" spc="0" normalizeH="0" baseline="0" noProof="0" dirty="0">
                <a:ln>
                  <a:noFill/>
                </a:ln>
                <a:solidFill>
                  <a:srgbClr val="FF0000"/>
                </a:solidFill>
                <a:effectLst/>
                <a:uLnTx/>
                <a:uFillTx/>
                <a:latin typeface="+mj-lt"/>
                <a:ea typeface="+mj-ea"/>
                <a:cs typeface="+mj-cs"/>
              </a:rPr>
              <a:t> (Kharif-2021)</a:t>
            </a:r>
            <a:endParaRPr kumimoji="0" lang="en-US" altLang="en-US" sz="24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TextBox 18"/>
          <p:cNvSpPr txBox="1">
            <a:spLocks noChangeArrowheads="1"/>
          </p:cNvSpPr>
          <p:nvPr/>
        </p:nvSpPr>
        <p:spPr bwMode="auto">
          <a:xfrm>
            <a:off x="989726" y="625963"/>
            <a:ext cx="3891578" cy="369332"/>
          </a:xfrm>
          <a:prstGeom prst="rect">
            <a:avLst/>
          </a:prstGeom>
          <a:noFill/>
          <a:ln w="9525">
            <a:noFill/>
            <a:miter lim="800000"/>
            <a:headEnd/>
            <a:tailEnd/>
          </a:ln>
        </p:spPr>
        <p:txBody>
          <a:bodyPr wrap="none">
            <a:spAutoFit/>
          </a:bodyPr>
          <a:lstStyle/>
          <a:p>
            <a:r>
              <a:rPr lang="en-US" altLang="en-US" i="1" dirty="0"/>
              <a:t>State average yield : 5.59 q/h (2019-20)</a:t>
            </a:r>
          </a:p>
        </p:txBody>
      </p:sp>
      <p:sp>
        <p:nvSpPr>
          <p:cNvPr id="7" name="TextBox 19"/>
          <p:cNvSpPr txBox="1">
            <a:spLocks noChangeArrowheads="1"/>
          </p:cNvSpPr>
          <p:nvPr/>
        </p:nvSpPr>
        <p:spPr bwMode="auto">
          <a:xfrm>
            <a:off x="7249590" y="639422"/>
            <a:ext cx="4074192" cy="369332"/>
          </a:xfrm>
          <a:prstGeom prst="rect">
            <a:avLst/>
          </a:prstGeom>
          <a:noFill/>
          <a:ln w="9525">
            <a:noFill/>
            <a:miter lim="800000"/>
            <a:headEnd/>
            <a:tailEnd/>
          </a:ln>
        </p:spPr>
        <p:txBody>
          <a:bodyPr wrap="none">
            <a:spAutoFit/>
          </a:bodyPr>
          <a:lstStyle/>
          <a:p>
            <a:r>
              <a:rPr lang="en-US" altLang="en-US" i="1" dirty="0"/>
              <a:t>District average yield : 3.85 (2019-20) q/h</a:t>
            </a:r>
          </a:p>
        </p:txBody>
      </p:sp>
      <p:graphicFrame>
        <p:nvGraphicFramePr>
          <p:cNvPr id="8" name="Table 7"/>
          <p:cNvGraphicFramePr>
            <a:graphicFrameLocks noGrp="1"/>
          </p:cNvGraphicFramePr>
          <p:nvPr>
            <p:extLst>
              <p:ext uri="{D42A27DB-BD31-4B8C-83A1-F6EECF244321}">
                <p14:modId xmlns:p14="http://schemas.microsoft.com/office/powerpoint/2010/main" xmlns="" val="1007738757"/>
              </p:ext>
            </p:extLst>
          </p:nvPr>
        </p:nvGraphicFramePr>
        <p:xfrm>
          <a:off x="152398" y="1027255"/>
          <a:ext cx="11829394" cy="1554540"/>
        </p:xfrm>
        <a:graphic>
          <a:graphicData uri="http://schemas.openxmlformats.org/drawingml/2006/table">
            <a:tbl>
              <a:tblPr firstRow="1" bandRow="1">
                <a:tableStyleId>{BDBED569-4797-4DF1-A0F4-6AAB3CD982D8}</a:tableStyleId>
              </a:tblPr>
              <a:tblGrid>
                <a:gridCol w="2365879">
                  <a:extLst>
                    <a:ext uri="{9D8B030D-6E8A-4147-A177-3AD203B41FA5}">
                      <a16:colId xmlns:a16="http://schemas.microsoft.com/office/drawing/2014/main" xmlns="" val="20000"/>
                    </a:ext>
                  </a:extLst>
                </a:gridCol>
                <a:gridCol w="2365879">
                  <a:extLst>
                    <a:ext uri="{9D8B030D-6E8A-4147-A177-3AD203B41FA5}">
                      <a16:colId xmlns:a16="http://schemas.microsoft.com/office/drawing/2014/main" xmlns="" val="20001"/>
                    </a:ext>
                  </a:extLst>
                </a:gridCol>
                <a:gridCol w="1805539">
                  <a:extLst>
                    <a:ext uri="{9D8B030D-6E8A-4147-A177-3AD203B41FA5}">
                      <a16:colId xmlns:a16="http://schemas.microsoft.com/office/drawing/2014/main" xmlns="" val="20002"/>
                    </a:ext>
                  </a:extLst>
                </a:gridCol>
                <a:gridCol w="2697932">
                  <a:extLst>
                    <a:ext uri="{9D8B030D-6E8A-4147-A177-3AD203B41FA5}">
                      <a16:colId xmlns:a16="http://schemas.microsoft.com/office/drawing/2014/main" xmlns="" val="20003"/>
                    </a:ext>
                  </a:extLst>
                </a:gridCol>
                <a:gridCol w="2594165">
                  <a:extLst>
                    <a:ext uri="{9D8B030D-6E8A-4147-A177-3AD203B41FA5}">
                      <a16:colId xmlns:a16="http://schemas.microsoft.com/office/drawing/2014/main" xmlns="" val="20004"/>
                    </a:ext>
                  </a:extLst>
                </a:gridCol>
              </a:tblGrid>
              <a:tr h="4572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800" dirty="0">
                          <a:latin typeface="+mn-lt"/>
                          <a:cs typeface="Arial" pitchFamily="34" charset="0"/>
                        </a:rPr>
                        <a:t>Yield (q/ha)</a:t>
                      </a:r>
                    </a:p>
                  </a:txBody>
                  <a:tcPr marT="45730" marB="4573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dirty="0">
                          <a:latin typeface="+mn-lt"/>
                          <a:cs typeface="Arial" pitchFamily="34" charset="0"/>
                        </a:rPr>
                        <a:t>% Increase  in yield</a:t>
                      </a:r>
                    </a:p>
                  </a:txBody>
                  <a:tcPr marT="45730" marB="45730"/>
                </a:tc>
                <a:extLst>
                  <a:ext uri="{0D108BD9-81ED-4DB2-BD59-A6C34878D82A}">
                    <a16:rowId xmlns:a16="http://schemas.microsoft.com/office/drawing/2014/main" xmlns="" val="10000"/>
                  </a:ext>
                </a:extLst>
              </a:tr>
              <a:tr h="457200">
                <a:tc>
                  <a:txBody>
                    <a:bodyPr/>
                    <a:lstStyle/>
                    <a:p>
                      <a:pPr algn="ctr"/>
                      <a:r>
                        <a:rPr lang="en-IN" sz="2800" dirty="0">
                          <a:latin typeface="+mn-lt"/>
                          <a:cs typeface="Arial" pitchFamily="34" charset="0"/>
                        </a:rPr>
                        <a:t>High.</a:t>
                      </a:r>
                    </a:p>
                  </a:txBody>
                  <a:tcPr marT="45730" marB="45730"/>
                </a:tc>
                <a:tc>
                  <a:txBody>
                    <a:bodyPr/>
                    <a:lstStyle/>
                    <a:p>
                      <a:pPr algn="ctr"/>
                      <a:r>
                        <a:rPr lang="en-IN" sz="2800" dirty="0">
                          <a:latin typeface="+mn-lt"/>
                          <a:cs typeface="Arial" pitchFamily="34" charset="0"/>
                        </a:rPr>
                        <a:t>Min.</a:t>
                      </a:r>
                    </a:p>
                  </a:txBody>
                  <a:tcPr marT="45730" marB="45730"/>
                </a:tc>
                <a:tc>
                  <a:txBody>
                    <a:bodyPr/>
                    <a:lstStyle/>
                    <a:p>
                      <a:pPr algn="ctr"/>
                      <a:r>
                        <a:rPr lang="en-IN" sz="2800" dirty="0">
                          <a:latin typeface="+mn-lt"/>
                          <a:cs typeface="Arial" pitchFamily="34" charset="0"/>
                        </a:rPr>
                        <a:t>Av.</a:t>
                      </a:r>
                    </a:p>
                  </a:txBody>
                  <a:tcPr marT="45730" marB="45730"/>
                </a:tc>
                <a:tc>
                  <a:txBody>
                    <a:bodyPr/>
                    <a:lstStyle/>
                    <a:p>
                      <a:pPr algn="ctr"/>
                      <a:r>
                        <a:rPr lang="en-IN" sz="2800" dirty="0">
                          <a:latin typeface="+mn-lt"/>
                          <a:cs typeface="Arial" pitchFamily="34" charset="0"/>
                        </a:rPr>
                        <a:t>Local check</a:t>
                      </a:r>
                    </a:p>
                  </a:txBody>
                  <a:tcPr marT="45730" marB="4573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a:latin typeface="Arial" pitchFamily="34" charset="0"/>
                        <a:cs typeface="Arial" pitchFamily="34" charset="0"/>
                      </a:endParaRPr>
                    </a:p>
                  </a:txBody>
                  <a:tcPr/>
                </a:tc>
                <a:extLst>
                  <a:ext uri="{0D108BD9-81ED-4DB2-BD59-A6C34878D82A}">
                    <a16:rowId xmlns:a16="http://schemas.microsoft.com/office/drawing/2014/main" xmlns="" val="10001"/>
                  </a:ext>
                </a:extLst>
              </a:tr>
              <a:tr h="457200">
                <a:tc>
                  <a:txBody>
                    <a:bodyPr/>
                    <a:lstStyle/>
                    <a:p>
                      <a:pPr algn="ctr"/>
                      <a:r>
                        <a:rPr lang="en-IN" sz="2800" dirty="0">
                          <a:latin typeface="+mn-lt"/>
                          <a:cs typeface="Arial" pitchFamily="34" charset="0"/>
                        </a:rPr>
                        <a:t>14.60</a:t>
                      </a:r>
                    </a:p>
                  </a:txBody>
                  <a:tcPr marT="45730" marB="45730"/>
                </a:tc>
                <a:tc>
                  <a:txBody>
                    <a:bodyPr/>
                    <a:lstStyle/>
                    <a:p>
                      <a:pPr algn="ctr"/>
                      <a:r>
                        <a:rPr lang="en-IN" sz="2800" dirty="0">
                          <a:latin typeface="+mn-lt"/>
                          <a:cs typeface="Arial" pitchFamily="34" charset="0"/>
                        </a:rPr>
                        <a:t>7.90</a:t>
                      </a:r>
                    </a:p>
                  </a:txBody>
                  <a:tcPr marT="45730" marB="45730"/>
                </a:tc>
                <a:tc>
                  <a:txBody>
                    <a:bodyPr/>
                    <a:lstStyle/>
                    <a:p>
                      <a:pPr algn="ctr"/>
                      <a:r>
                        <a:rPr lang="en-IN" sz="2800" dirty="0">
                          <a:latin typeface="+mn-lt"/>
                          <a:cs typeface="Arial" pitchFamily="34" charset="0"/>
                        </a:rPr>
                        <a:t>9.52</a:t>
                      </a:r>
                    </a:p>
                  </a:txBody>
                  <a:tcPr marT="45730" marB="45730"/>
                </a:tc>
                <a:tc>
                  <a:txBody>
                    <a:bodyPr/>
                    <a:lstStyle/>
                    <a:p>
                      <a:pPr algn="ctr"/>
                      <a:r>
                        <a:rPr lang="en-IN" sz="2800" dirty="0">
                          <a:latin typeface="+mn-lt"/>
                          <a:cs typeface="Arial" pitchFamily="34" charset="0"/>
                        </a:rPr>
                        <a:t>7.62</a:t>
                      </a:r>
                    </a:p>
                  </a:txBody>
                  <a:tcPr marT="45730" marB="45730"/>
                </a:tc>
                <a:tc>
                  <a:txBody>
                    <a:bodyPr/>
                    <a:lstStyle/>
                    <a:p>
                      <a:pPr algn="ctr"/>
                      <a:r>
                        <a:rPr lang="en-IN" sz="2800" dirty="0">
                          <a:latin typeface="+mn-lt"/>
                          <a:cs typeface="Arial" pitchFamily="34" charset="0"/>
                        </a:rPr>
                        <a:t>24.93</a:t>
                      </a:r>
                    </a:p>
                  </a:txBody>
                  <a:tcPr marT="45730" marB="45730"/>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543047776"/>
              </p:ext>
            </p:extLst>
          </p:nvPr>
        </p:nvGraphicFramePr>
        <p:xfrm>
          <a:off x="457200" y="3333151"/>
          <a:ext cx="11098924" cy="1980970"/>
        </p:xfrm>
        <a:graphic>
          <a:graphicData uri="http://schemas.openxmlformats.org/drawingml/2006/table">
            <a:tbl>
              <a:tblPr firstRow="1" bandRow="1">
                <a:tableStyleId>{10A1B5D5-9B99-4C35-A422-299274C87663}</a:tableStyleId>
              </a:tblPr>
              <a:tblGrid>
                <a:gridCol w="3578772">
                  <a:extLst>
                    <a:ext uri="{9D8B030D-6E8A-4147-A177-3AD203B41FA5}">
                      <a16:colId xmlns:a16="http://schemas.microsoft.com/office/drawing/2014/main" xmlns="" val="20000"/>
                    </a:ext>
                  </a:extLst>
                </a:gridCol>
                <a:gridCol w="3878318">
                  <a:extLst>
                    <a:ext uri="{9D8B030D-6E8A-4147-A177-3AD203B41FA5}">
                      <a16:colId xmlns:a16="http://schemas.microsoft.com/office/drawing/2014/main" xmlns="" val="20001"/>
                    </a:ext>
                  </a:extLst>
                </a:gridCol>
                <a:gridCol w="3641834">
                  <a:extLst>
                    <a:ext uri="{9D8B030D-6E8A-4147-A177-3AD203B41FA5}">
                      <a16:colId xmlns:a16="http://schemas.microsoft.com/office/drawing/2014/main" xmlns="" val="20002"/>
                    </a:ext>
                  </a:extLst>
                </a:gridCol>
              </a:tblGrid>
              <a:tr h="349383">
                <a:tc>
                  <a:txBody>
                    <a:bodyPr/>
                    <a:lstStyle/>
                    <a:p>
                      <a:pPr algn="ctr"/>
                      <a:endParaRPr lang="en-US" sz="2000" dirty="0">
                        <a:solidFill>
                          <a:schemeClr val="tx1"/>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Demonstration Plot</a:t>
                      </a:r>
                      <a:endParaRPr lang="en-US" sz="2000" dirty="0">
                        <a:solidFill>
                          <a:schemeClr val="tx1"/>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Farmer's Existing Plot</a:t>
                      </a:r>
                      <a:endParaRPr lang="en-US" sz="2000" dirty="0">
                        <a:solidFill>
                          <a:schemeClr val="tx1"/>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Gross Cost (Rs/ha)</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18748.00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16436.00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Gross Return(Rs/ha)</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61880.00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49530.00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Net Return (Rs/ha)</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43132.00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33094.00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B:C Ratio</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3.30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3.01</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0" name="Rectangle 3" descr="Bouquet"/>
          <p:cNvSpPr txBox="1">
            <a:spLocks noChangeArrowheads="1"/>
          </p:cNvSpPr>
          <p:nvPr/>
        </p:nvSpPr>
        <p:spPr bwMode="auto">
          <a:xfrm>
            <a:off x="5152740" y="2878472"/>
            <a:ext cx="1828800" cy="457200"/>
          </a:xfrm>
          <a:prstGeom prst="rect">
            <a:avLst/>
          </a:prstGeom>
          <a:blipFill dpi="0" rotWithShape="1">
            <a:blip r:embed="rId2" cstate="print"/>
            <a:srcRect/>
            <a:tile tx="0" ty="0" sx="100000" sy="100000" flip="none" algn="tl"/>
          </a:blipFill>
          <a:ln w="9525">
            <a:noFill/>
            <a:miter lim="800000"/>
            <a:headEnd/>
            <a:tailEnd/>
          </a:ln>
        </p:spPr>
        <p:txBody>
          <a:bodyPr anchor="ctr"/>
          <a:lstStyle/>
          <a:p>
            <a:pPr algn="ctr">
              <a:spcBef>
                <a:spcPts val="0"/>
              </a:spcBef>
              <a:defRPr/>
            </a:pPr>
            <a:r>
              <a:rPr lang="en-US" sz="2800" b="1" dirty="0">
                <a:solidFill>
                  <a:srgbClr val="C00000"/>
                </a:solidFill>
                <a:latin typeface="+mn-lt"/>
                <a:cs typeface="+mn-cs"/>
              </a:rPr>
              <a:t>Economics </a:t>
            </a:r>
            <a:endParaRPr lang="en-US" sz="2000" dirty="0">
              <a:solidFill>
                <a:srgbClr val="C00000"/>
              </a:solidFill>
              <a:latin typeface="+mn-lt"/>
              <a:cs typeface="+mn-cs"/>
            </a:endParaRPr>
          </a:p>
        </p:txBody>
      </p:sp>
      <p:sp>
        <p:nvSpPr>
          <p:cNvPr id="11" name="TextBox 20"/>
          <p:cNvSpPr txBox="1">
            <a:spLocks noChangeArrowheads="1"/>
          </p:cNvSpPr>
          <p:nvPr/>
        </p:nvSpPr>
        <p:spPr bwMode="auto">
          <a:xfrm>
            <a:off x="76200" y="2560536"/>
            <a:ext cx="11874062" cy="307777"/>
          </a:xfrm>
          <a:prstGeom prst="rect">
            <a:avLst/>
          </a:prstGeom>
          <a:noFill/>
          <a:ln w="9525">
            <a:noFill/>
            <a:miter lim="800000"/>
            <a:headEnd/>
            <a:tailEnd/>
          </a:ln>
        </p:spPr>
        <p:txBody>
          <a:bodyPr wrap="square">
            <a:spAutoFit/>
          </a:bodyPr>
          <a:lstStyle/>
          <a:p>
            <a:r>
              <a:rPr lang="en-IN" altLang="en-US" sz="1400" dirty="0"/>
              <a:t>Sale price : </a:t>
            </a:r>
            <a:r>
              <a:rPr lang="en-US" altLang="en-US" sz="1400" dirty="0"/>
              <a:t>Rs.6500</a:t>
            </a:r>
            <a:r>
              <a:rPr lang="en-IN" altLang="en-US" sz="1400" dirty="0"/>
              <a:t>/- per </a:t>
            </a:r>
            <a:r>
              <a:rPr lang="en-IN" altLang="en-US" sz="1400" dirty="0" err="1"/>
              <a:t>qtls</a:t>
            </a:r>
            <a:r>
              <a:rPr lang="en-IN" altLang="en-US" sz="1400" dirty="0"/>
              <a:t> 	          			  	           Minimum Support Price (MSP)  : Rs. 7275/- per </a:t>
            </a:r>
            <a:r>
              <a:rPr lang="en-IN" altLang="en-US" sz="1400" dirty="0" err="1"/>
              <a:t>qtls</a:t>
            </a:r>
            <a:r>
              <a:rPr lang="en-IN" altLang="en-US" sz="1400" dirty="0"/>
              <a:t> (Kharif 2021)</a:t>
            </a:r>
            <a:endParaRPr lang="en-US" altLang="en-US" sz="1400" i="1" dirty="0"/>
          </a:p>
        </p:txBody>
      </p:sp>
      <p:pic>
        <p:nvPicPr>
          <p:cNvPr id="12" name="Picture 5"/>
          <p:cNvPicPr>
            <a:picLocks noChangeAspect="1" noChangeArrowheads="1"/>
          </p:cNvPicPr>
          <p:nvPr/>
        </p:nvPicPr>
        <p:blipFill>
          <a:blip r:embed="rId3" cstate="print"/>
          <a:srcRect/>
          <a:stretch>
            <a:fillRect/>
          </a:stretch>
        </p:blipFill>
        <p:spPr bwMode="auto">
          <a:xfrm>
            <a:off x="0" y="0"/>
            <a:ext cx="742950" cy="792163"/>
          </a:xfrm>
          <a:prstGeom prst="rect">
            <a:avLst/>
          </a:prstGeom>
          <a:noFill/>
          <a:ln w="9525">
            <a:noFill/>
            <a:miter lim="800000"/>
            <a:headEnd/>
            <a:tailEnd/>
          </a:ln>
        </p:spPr>
      </p:pic>
      <p:pic>
        <p:nvPicPr>
          <p:cNvPr id="13" name="Picture 6" descr="C:\Documents and Settings\Administrator\My Documents\Downloads\ICAR_logo.JPG"/>
          <p:cNvPicPr>
            <a:picLocks noChangeAspect="1" noChangeArrowheads="1"/>
          </p:cNvPicPr>
          <p:nvPr/>
        </p:nvPicPr>
        <p:blipFill>
          <a:blip r:embed="rId4" cstate="print"/>
          <a:srcRect/>
          <a:stretch>
            <a:fillRect/>
          </a:stretch>
        </p:blipFill>
        <p:spPr bwMode="auto">
          <a:xfrm>
            <a:off x="11472681" y="0"/>
            <a:ext cx="682625" cy="904875"/>
          </a:xfrm>
          <a:prstGeom prst="rect">
            <a:avLst/>
          </a:prstGeom>
          <a:noFill/>
          <a:ln w="9525">
            <a:noFill/>
            <a:miter lim="800000"/>
            <a:headEnd/>
            <a:tailEnd/>
          </a:ln>
        </p:spPr>
      </p:pic>
      <p:sp>
        <p:nvSpPr>
          <p:cNvPr id="15" name="Rectangle 14">
            <a:extLst>
              <a:ext uri="{FF2B5EF4-FFF2-40B4-BE49-F238E27FC236}">
                <a16:creationId xmlns:a16="http://schemas.microsoft.com/office/drawing/2014/main" xmlns="" id="{1FECDFE9-7E7F-F88A-A854-90407AE53A60}"/>
              </a:ext>
            </a:extLst>
          </p:cNvPr>
          <p:cNvSpPr>
            <a:spLocks noChangeArrowheads="1"/>
          </p:cNvSpPr>
          <p:nvPr/>
        </p:nvSpPr>
        <p:spPr bwMode="auto">
          <a:xfrm>
            <a:off x="989726" y="5375668"/>
            <a:ext cx="10247587" cy="461665"/>
          </a:xfrm>
          <a:prstGeom prst="rect">
            <a:avLst/>
          </a:prstGeom>
          <a:noFill/>
          <a:ln w="9525">
            <a:noFill/>
            <a:miter lim="800000"/>
            <a:headEnd/>
            <a:tailEnd/>
          </a:ln>
        </p:spPr>
        <p:txBody>
          <a:bodyPr wrap="square">
            <a:spAutoFit/>
          </a:bodyPr>
          <a:lstStyle/>
          <a:p>
            <a:pPr algn="ctr"/>
            <a:r>
              <a:rPr lang="en-US" altLang="en-US" sz="2400" b="1" dirty="0"/>
              <a:t>Technological gap analysis of CFLDs </a:t>
            </a:r>
            <a:r>
              <a:rPr lang="en-US" altLang="en-US" sz="2400" b="1" dirty="0" err="1"/>
              <a:t>mungbean</a:t>
            </a:r>
            <a:endParaRPr lang="en-US" altLang="en-US" sz="2400" dirty="0"/>
          </a:p>
        </p:txBody>
      </p:sp>
      <p:graphicFrame>
        <p:nvGraphicFramePr>
          <p:cNvPr id="16" name="Table 15">
            <a:extLst>
              <a:ext uri="{FF2B5EF4-FFF2-40B4-BE49-F238E27FC236}">
                <a16:creationId xmlns:a16="http://schemas.microsoft.com/office/drawing/2014/main" xmlns="" id="{F23D8B74-0799-489D-EB5F-E4FEEBD5B21A}"/>
              </a:ext>
            </a:extLst>
          </p:cNvPr>
          <p:cNvGraphicFramePr>
            <a:graphicFrameLocks noGrp="1"/>
          </p:cNvGraphicFramePr>
          <p:nvPr>
            <p:extLst>
              <p:ext uri="{D42A27DB-BD31-4B8C-83A1-F6EECF244321}">
                <p14:modId xmlns:p14="http://schemas.microsoft.com/office/powerpoint/2010/main" xmlns="" val="4017683161"/>
              </p:ext>
            </p:extLst>
          </p:nvPr>
        </p:nvGraphicFramePr>
        <p:xfrm>
          <a:off x="76200" y="5829973"/>
          <a:ext cx="12079107" cy="1037169"/>
        </p:xfrm>
        <a:graphic>
          <a:graphicData uri="http://schemas.openxmlformats.org/drawingml/2006/table">
            <a:tbl>
              <a:tblPr firstRow="1" bandRow="1">
                <a:tableStyleId>{5C22544A-7EE6-4342-B048-85BDC9FD1C3A}</a:tableStyleId>
              </a:tblPr>
              <a:tblGrid>
                <a:gridCol w="1509889">
                  <a:extLst>
                    <a:ext uri="{9D8B030D-6E8A-4147-A177-3AD203B41FA5}">
                      <a16:colId xmlns:a16="http://schemas.microsoft.com/office/drawing/2014/main" xmlns="" val="20000"/>
                    </a:ext>
                  </a:extLst>
                </a:gridCol>
                <a:gridCol w="1799270">
                  <a:extLst>
                    <a:ext uri="{9D8B030D-6E8A-4147-A177-3AD203B41FA5}">
                      <a16:colId xmlns:a16="http://schemas.microsoft.com/office/drawing/2014/main" xmlns="" val="20001"/>
                    </a:ext>
                  </a:extLst>
                </a:gridCol>
                <a:gridCol w="1743232">
                  <a:extLst>
                    <a:ext uri="{9D8B030D-6E8A-4147-A177-3AD203B41FA5}">
                      <a16:colId xmlns:a16="http://schemas.microsoft.com/office/drawing/2014/main" xmlns="" val="20002"/>
                    </a:ext>
                  </a:extLst>
                </a:gridCol>
                <a:gridCol w="2007705">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gridCol w="1282147">
                  <a:extLst>
                    <a:ext uri="{9D8B030D-6E8A-4147-A177-3AD203B41FA5}">
                      <a16:colId xmlns:a16="http://schemas.microsoft.com/office/drawing/2014/main" xmlns="" val="20005"/>
                    </a:ext>
                  </a:extLst>
                </a:gridCol>
                <a:gridCol w="1222514">
                  <a:extLst>
                    <a:ext uri="{9D8B030D-6E8A-4147-A177-3AD203B41FA5}">
                      <a16:colId xmlns:a16="http://schemas.microsoft.com/office/drawing/2014/main" xmlns="" val="20006"/>
                    </a:ext>
                  </a:extLst>
                </a:gridCol>
                <a:gridCol w="1371350">
                  <a:extLst>
                    <a:ext uri="{9D8B030D-6E8A-4147-A177-3AD203B41FA5}">
                      <a16:colId xmlns:a16="http://schemas.microsoft.com/office/drawing/2014/main" xmlns="" val="20007"/>
                    </a:ext>
                  </a:extLst>
                </a:gridCol>
              </a:tblGrid>
              <a:tr h="6713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Number of CFLDs</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Potential yield </a:t>
                      </a:r>
                      <a:endParaRPr lang="en-US" sz="1600" dirty="0">
                        <a:latin typeface="+mn-lt"/>
                        <a:ea typeface="Times New Roman"/>
                        <a:cs typeface="Times New Roman"/>
                      </a:endParaRPr>
                    </a:p>
                    <a:p>
                      <a:pPr marL="0" marR="0" algn="ctr">
                        <a:lnSpc>
                          <a:spcPct val="100000"/>
                        </a:lnSpc>
                        <a:spcBef>
                          <a:spcPts val="0"/>
                        </a:spcBef>
                        <a:spcAft>
                          <a:spcPts val="0"/>
                        </a:spcAft>
                      </a:pPr>
                      <a:r>
                        <a:rPr lang="en-US" sz="1800" b="1" dirty="0">
                          <a:latin typeface="Times New Roman"/>
                          <a:ea typeface="Times New Roman"/>
                          <a:cs typeface="Times New Roman"/>
                        </a:rPr>
                        <a:t>(q/ha)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Demon  yield (q/ha)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Farmer Practice </a:t>
                      </a:r>
                      <a:endParaRPr lang="en-US" sz="1600" dirty="0">
                        <a:latin typeface="+mn-lt"/>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yield (q/ha)</a:t>
                      </a:r>
                      <a:endParaRPr lang="en-US" sz="1600" dirty="0">
                        <a:latin typeface="+mn-lt"/>
                        <a:ea typeface="Times New Roman"/>
                        <a:cs typeface="Times New Roman"/>
                      </a:endParaRPr>
                    </a:p>
                  </a:txBody>
                  <a:tcPr marT="45743" marB="4574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 increased</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Ext. Gap </a:t>
                      </a:r>
                      <a:endParaRPr lang="en-US" sz="1600" dirty="0">
                        <a:latin typeface="+mn-lt"/>
                        <a:ea typeface="Times New Roman"/>
                        <a:cs typeface="Times New Roman"/>
                      </a:endParaRPr>
                    </a:p>
                    <a:p>
                      <a:pPr marL="0" marR="0" algn="ctr">
                        <a:lnSpc>
                          <a:spcPct val="100000"/>
                        </a:lnSpc>
                        <a:spcBef>
                          <a:spcPts val="0"/>
                        </a:spcBef>
                        <a:spcAft>
                          <a:spcPts val="0"/>
                        </a:spcAft>
                      </a:pPr>
                      <a:r>
                        <a:rPr lang="en-US" sz="1800" b="1" dirty="0">
                          <a:latin typeface="Times New Roman"/>
                          <a:ea typeface="Times New Roman"/>
                          <a:cs typeface="Times New Roman"/>
                        </a:rPr>
                        <a:t>(q/ha)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Tech. Gap (q/ha)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Tech. Index</a:t>
                      </a:r>
                      <a:endParaRPr lang="en-US" sz="1600" dirty="0">
                        <a:latin typeface="+mn-lt"/>
                        <a:ea typeface="Times New Roman"/>
                        <a:cs typeface="Times New Roman"/>
                      </a:endParaRPr>
                    </a:p>
                    <a:p>
                      <a:pPr marL="0" marR="0" algn="ctr">
                        <a:lnSpc>
                          <a:spcPct val="100000"/>
                        </a:lnSpc>
                        <a:spcBef>
                          <a:spcPts val="0"/>
                        </a:spcBef>
                        <a:spcAft>
                          <a:spcPts val="0"/>
                        </a:spcAft>
                      </a:pPr>
                      <a:r>
                        <a:rPr lang="en-US" sz="1800" b="1" dirty="0">
                          <a:latin typeface="Times New Roman"/>
                          <a:ea typeface="Times New Roman"/>
                          <a:cs typeface="Times New Roman"/>
                        </a:rPr>
                        <a:t>(%)</a:t>
                      </a:r>
                      <a:endParaRPr lang="en-US" sz="1600" dirty="0">
                        <a:latin typeface="+mn-lt"/>
                        <a:ea typeface="Times New Roman"/>
                        <a:cs typeface="Times New Roman"/>
                      </a:endParaRPr>
                    </a:p>
                  </a:txBody>
                  <a:tcPr marT="45743" marB="45743"/>
                </a:tc>
                <a:extLst>
                  <a:ext uri="{0D108BD9-81ED-4DB2-BD59-A6C34878D82A}">
                    <a16:rowId xmlns:a16="http://schemas.microsoft.com/office/drawing/2014/main" xmlns="" val="10000"/>
                  </a:ext>
                </a:extLst>
              </a:tr>
              <a:tr h="333797">
                <a:tc>
                  <a:txBody>
                    <a:bodyPr/>
                    <a:lstStyle/>
                    <a:p>
                      <a:pPr algn="ctr">
                        <a:lnSpc>
                          <a:spcPct val="100000"/>
                        </a:lnSpc>
                      </a:pPr>
                      <a:r>
                        <a:rPr lang="en-US" sz="1800" dirty="0"/>
                        <a:t>50</a:t>
                      </a:r>
                    </a:p>
                  </a:txBody>
                  <a:tcPr marT="45743" marB="45743"/>
                </a:tc>
                <a:tc>
                  <a:txBody>
                    <a:bodyPr/>
                    <a:lstStyle/>
                    <a:p>
                      <a:pPr algn="ctr">
                        <a:lnSpc>
                          <a:spcPct val="100000"/>
                        </a:lnSpc>
                      </a:pPr>
                      <a:r>
                        <a:rPr lang="en-US" sz="1800" dirty="0"/>
                        <a:t>16</a:t>
                      </a:r>
                    </a:p>
                  </a:txBody>
                  <a:tcPr marT="45743" marB="45743"/>
                </a:tc>
                <a:tc>
                  <a:txBody>
                    <a:bodyPr/>
                    <a:lstStyle/>
                    <a:p>
                      <a:pPr algn="ctr">
                        <a:lnSpc>
                          <a:spcPct val="100000"/>
                        </a:lnSpc>
                      </a:pPr>
                      <a:r>
                        <a:rPr lang="en-US" sz="1800" dirty="0"/>
                        <a:t>9.52</a:t>
                      </a:r>
                    </a:p>
                  </a:txBody>
                  <a:tcPr marT="45743" marB="45743"/>
                </a:tc>
                <a:tc>
                  <a:txBody>
                    <a:bodyPr/>
                    <a:lstStyle/>
                    <a:p>
                      <a:pPr algn="ctr">
                        <a:lnSpc>
                          <a:spcPct val="100000"/>
                        </a:lnSpc>
                      </a:pPr>
                      <a:r>
                        <a:rPr lang="en-US" sz="1800" dirty="0"/>
                        <a:t>7.62</a:t>
                      </a:r>
                    </a:p>
                  </a:txBody>
                  <a:tcPr marT="45743" marB="45743"/>
                </a:tc>
                <a:tc>
                  <a:txBody>
                    <a:bodyPr/>
                    <a:lstStyle/>
                    <a:p>
                      <a:pPr algn="ctr">
                        <a:lnSpc>
                          <a:spcPct val="100000"/>
                        </a:lnSpc>
                      </a:pPr>
                      <a:r>
                        <a:rPr lang="en-US" sz="1800" dirty="0"/>
                        <a:t>24.93</a:t>
                      </a:r>
                    </a:p>
                  </a:txBody>
                  <a:tcPr marT="45743" marB="45743"/>
                </a:tc>
                <a:tc>
                  <a:txBody>
                    <a:bodyPr/>
                    <a:lstStyle/>
                    <a:p>
                      <a:pPr algn="ctr">
                        <a:lnSpc>
                          <a:spcPct val="100000"/>
                        </a:lnSpc>
                      </a:pPr>
                      <a:r>
                        <a:rPr lang="en-US" sz="1800" dirty="0"/>
                        <a:t>1.9</a:t>
                      </a:r>
                    </a:p>
                  </a:txBody>
                  <a:tcPr marT="45743" marB="45743"/>
                </a:tc>
                <a:tc>
                  <a:txBody>
                    <a:bodyPr/>
                    <a:lstStyle/>
                    <a:p>
                      <a:pPr algn="ctr">
                        <a:lnSpc>
                          <a:spcPct val="100000"/>
                        </a:lnSpc>
                      </a:pPr>
                      <a:r>
                        <a:rPr lang="en-US" sz="1800" dirty="0"/>
                        <a:t>6.48</a:t>
                      </a:r>
                    </a:p>
                  </a:txBody>
                  <a:tcPr marT="45743" marB="45743"/>
                </a:tc>
                <a:tc>
                  <a:txBody>
                    <a:bodyPr/>
                    <a:lstStyle/>
                    <a:p>
                      <a:pPr algn="ctr">
                        <a:lnSpc>
                          <a:spcPct val="100000"/>
                        </a:lnSpc>
                      </a:pPr>
                      <a:r>
                        <a:rPr lang="en-US" sz="1800" dirty="0"/>
                        <a:t>40.5</a:t>
                      </a:r>
                    </a:p>
                  </a:txBody>
                  <a:tcPr marT="45743" marB="45743"/>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60880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52400" y="1022931"/>
            <a:ext cx="11813628" cy="5355312"/>
          </a:xfrm>
          <a:prstGeom prst="rect">
            <a:avLst/>
          </a:prstGeom>
          <a:noFill/>
          <a:ln w="9525">
            <a:noFill/>
            <a:miter lim="800000"/>
            <a:headEnd/>
            <a:tailEnd/>
          </a:ln>
        </p:spPr>
        <p:txBody>
          <a:bodyPr wrap="square">
            <a:spAutoFit/>
          </a:bodyPr>
          <a:lstStyle/>
          <a:p>
            <a:pPr marL="342900" indent="-342900" algn="just">
              <a:spcAft>
                <a:spcPts val="1200"/>
              </a:spcAft>
              <a:buFont typeface="Wingdings" pitchFamily="2" charset="2"/>
              <a:buChar char="Ø"/>
              <a:defRPr/>
            </a:pPr>
            <a:r>
              <a:rPr lang="en-US" sz="2400" dirty="0">
                <a:solidFill>
                  <a:srgbClr val="0000FF"/>
                </a:solidFill>
                <a:latin typeface="Times New Roman" panose="02020603050405020304" pitchFamily="18" charset="0"/>
                <a:cs typeface="Times New Roman" panose="02020603050405020304" pitchFamily="18" charset="0"/>
              </a:rPr>
              <a:t>Due to the least incidence of moong yellow mosaic virus disease and higher yield performance in comparison to the check, about 57 percent farmers accept the variety and interventions of demonstrated technologies.</a:t>
            </a:r>
          </a:p>
          <a:p>
            <a:pPr marL="342900" indent="-342900" algn="just">
              <a:spcAft>
                <a:spcPts val="1200"/>
              </a:spcAft>
              <a:buFont typeface="Wingdings" pitchFamily="2" charset="2"/>
              <a:buChar char="Ø"/>
              <a:defRPr/>
            </a:pPr>
            <a:r>
              <a:rPr lang="en-US" sz="2400" dirty="0">
                <a:solidFill>
                  <a:srgbClr val="00B050"/>
                </a:solidFill>
                <a:latin typeface="Times New Roman" panose="02020603050405020304" pitchFamily="18" charset="0"/>
                <a:cs typeface="Times New Roman" panose="02020603050405020304" pitchFamily="18" charset="0"/>
              </a:rPr>
              <a:t> </a:t>
            </a:r>
            <a:r>
              <a:rPr lang="en-US" sz="2400" dirty="0">
                <a:solidFill>
                  <a:srgbClr val="008000"/>
                </a:solidFill>
                <a:latin typeface="Times New Roman" panose="02020603050405020304" pitchFamily="18" charset="0"/>
                <a:cs typeface="Times New Roman" panose="02020603050405020304" pitchFamily="18" charset="0"/>
              </a:rPr>
              <a:t>In the </a:t>
            </a:r>
            <a:r>
              <a:rPr lang="en-US" sz="2400" dirty="0" err="1">
                <a:solidFill>
                  <a:srgbClr val="008000"/>
                </a:solidFill>
                <a:latin typeface="Times New Roman" panose="02020603050405020304" pitchFamily="18" charset="0"/>
                <a:cs typeface="Times New Roman" panose="02020603050405020304" pitchFamily="18" charset="0"/>
              </a:rPr>
              <a:t>Moong</a:t>
            </a:r>
            <a:r>
              <a:rPr lang="en-US" sz="2400" dirty="0">
                <a:solidFill>
                  <a:srgbClr val="008000"/>
                </a:solidFill>
                <a:latin typeface="Times New Roman" panose="02020603050405020304" pitchFamily="18" charset="0"/>
                <a:cs typeface="Times New Roman" panose="02020603050405020304" pitchFamily="18" charset="0"/>
              </a:rPr>
              <a:t> crop, </a:t>
            </a:r>
            <a:r>
              <a:rPr lang="en-US" sz="2400" i="1" dirty="0" err="1">
                <a:solidFill>
                  <a:srgbClr val="008000"/>
                </a:solidFill>
                <a:latin typeface="Times New Roman" panose="02020603050405020304" pitchFamily="18" charset="0"/>
                <a:cs typeface="Times New Roman" panose="02020603050405020304" pitchFamily="18" charset="0"/>
              </a:rPr>
              <a:t>Digeria</a:t>
            </a:r>
            <a:r>
              <a:rPr lang="en-US" sz="2400" i="1" dirty="0">
                <a:solidFill>
                  <a:srgbClr val="008000"/>
                </a:solidFill>
                <a:latin typeface="Times New Roman" panose="02020603050405020304" pitchFamily="18" charset="0"/>
                <a:cs typeface="Times New Roman" panose="02020603050405020304" pitchFamily="18" charset="0"/>
              </a:rPr>
              <a:t> </a:t>
            </a:r>
            <a:r>
              <a:rPr lang="en-US" sz="2400" i="1" dirty="0" err="1">
                <a:solidFill>
                  <a:srgbClr val="008000"/>
                </a:solidFill>
                <a:latin typeface="Times New Roman" panose="02020603050405020304" pitchFamily="18" charset="0"/>
                <a:cs typeface="Times New Roman" panose="02020603050405020304" pitchFamily="18" charset="0"/>
              </a:rPr>
              <a:t>arvensis</a:t>
            </a:r>
            <a:r>
              <a:rPr lang="en-US" sz="2400" dirty="0">
                <a:solidFill>
                  <a:srgbClr val="008000"/>
                </a:solidFill>
                <a:latin typeface="Times New Roman" panose="02020603050405020304" pitchFamily="18" charset="0"/>
                <a:cs typeface="Times New Roman" panose="02020603050405020304" pitchFamily="18" charset="0"/>
              </a:rPr>
              <a:t> is a prominent weed, which emerges after the first irrigation or rainfall. Therefore, post-emergence herbicides are more effective than pre-emergence herbicides. Hence the use of </a:t>
            </a:r>
            <a:r>
              <a:rPr lang="en-US" sz="2400" dirty="0" err="1">
                <a:solidFill>
                  <a:srgbClr val="008000"/>
                </a:solidFill>
                <a:latin typeface="Times New Roman" panose="02020603050405020304" pitchFamily="18" charset="0"/>
                <a:cs typeface="Times New Roman" panose="02020603050405020304" pitchFamily="18" charset="0"/>
              </a:rPr>
              <a:t>Imazethapyr</a:t>
            </a:r>
            <a:r>
              <a:rPr lang="en-US" sz="2400" dirty="0">
                <a:solidFill>
                  <a:srgbClr val="008000"/>
                </a:solidFill>
                <a:latin typeface="Times New Roman" panose="02020603050405020304" pitchFamily="18" charset="0"/>
                <a:cs typeface="Times New Roman" panose="02020603050405020304" pitchFamily="18" charset="0"/>
              </a:rPr>
              <a:t> 10% SL @ 40 gm </a:t>
            </a:r>
            <a:r>
              <a:rPr lang="en-US" sz="2400" dirty="0" err="1">
                <a:solidFill>
                  <a:srgbClr val="008000"/>
                </a:solidFill>
                <a:latin typeface="Times New Roman" panose="02020603050405020304" pitchFamily="18" charset="0"/>
                <a:cs typeface="Times New Roman" panose="02020603050405020304" pitchFamily="18" charset="0"/>
              </a:rPr>
              <a:t>a.i</a:t>
            </a:r>
            <a:r>
              <a:rPr lang="en-US" sz="2400" dirty="0">
                <a:solidFill>
                  <a:srgbClr val="008000"/>
                </a:solidFill>
                <a:latin typeface="Times New Roman" panose="02020603050405020304" pitchFamily="18" charset="0"/>
                <a:cs typeface="Times New Roman" panose="02020603050405020304" pitchFamily="18" charset="0"/>
              </a:rPr>
              <a:t>. per hectare in 400-500 </a:t>
            </a:r>
            <a:r>
              <a:rPr lang="en-US" sz="2400" dirty="0" err="1">
                <a:solidFill>
                  <a:srgbClr val="008000"/>
                </a:solidFill>
                <a:latin typeface="Times New Roman" panose="02020603050405020304" pitchFamily="18" charset="0"/>
                <a:cs typeface="Times New Roman" panose="02020603050405020304" pitchFamily="18" charset="0"/>
              </a:rPr>
              <a:t>litre</a:t>
            </a:r>
            <a:r>
              <a:rPr lang="en-US" sz="2400" dirty="0">
                <a:solidFill>
                  <a:srgbClr val="008000"/>
                </a:solidFill>
                <a:latin typeface="Times New Roman" panose="02020603050405020304" pitchFamily="18" charset="0"/>
                <a:cs typeface="Times New Roman" panose="02020603050405020304" pitchFamily="18" charset="0"/>
              </a:rPr>
              <a:t> water has been found effective.</a:t>
            </a:r>
          </a:p>
          <a:p>
            <a:pPr marL="342900" indent="-342900" algn="just">
              <a:spcAft>
                <a:spcPts val="1200"/>
              </a:spcAft>
              <a:buFont typeface="Wingdings" pitchFamily="2" charset="2"/>
              <a:buChar char="Ø"/>
            </a:pPr>
            <a:r>
              <a:rPr lang="en-US" sz="2400" dirty="0">
                <a:solidFill>
                  <a:srgbClr val="C00000"/>
                </a:solidFill>
                <a:latin typeface="Times New Roman" panose="02020603050405020304" pitchFamily="18" charset="0"/>
                <a:cs typeface="Times New Roman" panose="02020603050405020304" pitchFamily="18" charset="0"/>
              </a:rPr>
              <a:t>The use of </a:t>
            </a:r>
            <a:r>
              <a:rPr lang="en-US" sz="2400" i="1" dirty="0" err="1">
                <a:solidFill>
                  <a:srgbClr val="C00000"/>
                </a:solidFill>
                <a:latin typeface="Times New Roman" panose="02020603050405020304" pitchFamily="18" charset="0"/>
                <a:cs typeface="Times New Roman" panose="02020603050405020304" pitchFamily="18" charset="0"/>
              </a:rPr>
              <a:t>Trichoderma</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harzianum</a:t>
            </a:r>
            <a:r>
              <a:rPr lang="en-US" sz="2400" dirty="0">
                <a:solidFill>
                  <a:srgbClr val="C00000"/>
                </a:solidFill>
                <a:latin typeface="Times New Roman" panose="02020603050405020304" pitchFamily="18" charset="0"/>
                <a:cs typeface="Times New Roman" panose="02020603050405020304" pitchFamily="18" charset="0"/>
              </a:rPr>
              <a:t> not only caused the suppression of various diseases that were caused by fungal pathogens and also enhanced plant growth, leading to increased yield and quality.</a:t>
            </a:r>
            <a:endParaRPr lang="en-US" altLang="en-US" sz="2400" dirty="0">
              <a:solidFill>
                <a:srgbClr val="C00000"/>
              </a:solidFill>
              <a:latin typeface="Times New Roman" panose="02020603050405020304" pitchFamily="18" charset="0"/>
              <a:cs typeface="Times New Roman" panose="02020603050405020304" pitchFamily="18" charset="0"/>
            </a:endParaRPr>
          </a:p>
          <a:p>
            <a:pPr marL="342900" indent="-342900" algn="just">
              <a:spcAft>
                <a:spcPts val="1200"/>
              </a:spcAft>
              <a:buFont typeface="Wingdings" pitchFamily="2" charset="2"/>
              <a:buChar char="Ø"/>
            </a:pPr>
            <a:r>
              <a:rPr lang="en-US" altLang="en-US" sz="2400" dirty="0">
                <a:solidFill>
                  <a:srgbClr val="0000FF"/>
                </a:solidFill>
                <a:latin typeface="Times New Roman" panose="02020603050405020304" pitchFamily="18" charset="0"/>
                <a:cs typeface="Times New Roman" panose="02020603050405020304" pitchFamily="18" charset="0"/>
              </a:rPr>
              <a:t>During the demonstration, it was observed that bio pesticides (</a:t>
            </a:r>
            <a:r>
              <a:rPr lang="en-US" altLang="en-US" sz="2400" dirty="0" err="1">
                <a:solidFill>
                  <a:srgbClr val="0000FF"/>
                </a:solidFill>
                <a:latin typeface="Times New Roman" panose="02020603050405020304" pitchFamily="18" charset="0"/>
                <a:cs typeface="Times New Roman" panose="02020603050405020304" pitchFamily="18" charset="0"/>
              </a:rPr>
              <a:t>Cotto</a:t>
            </a:r>
            <a:r>
              <a:rPr lang="en-US" altLang="en-US" sz="2400" dirty="0">
                <a:solidFill>
                  <a:srgbClr val="0000FF"/>
                </a:solidFill>
                <a:latin typeface="Times New Roman" panose="02020603050405020304" pitchFamily="18" charset="0"/>
                <a:cs typeface="Times New Roman" panose="02020603050405020304" pitchFamily="18" charset="0"/>
              </a:rPr>
              <a:t> 12 @ 1ml/</a:t>
            </a:r>
            <a:r>
              <a:rPr lang="en-US" altLang="en-US" sz="2400" dirty="0" err="1">
                <a:solidFill>
                  <a:srgbClr val="0000FF"/>
                </a:solidFill>
                <a:latin typeface="Times New Roman" panose="02020603050405020304" pitchFamily="18" charset="0"/>
                <a:cs typeface="Times New Roman" panose="02020603050405020304" pitchFamily="18" charset="0"/>
              </a:rPr>
              <a:t>litre</a:t>
            </a:r>
            <a:r>
              <a:rPr lang="en-US" altLang="en-US" sz="2400" dirty="0">
                <a:solidFill>
                  <a:srgbClr val="0000FF"/>
                </a:solidFill>
                <a:latin typeface="Times New Roman" panose="02020603050405020304" pitchFamily="18" charset="0"/>
                <a:cs typeface="Times New Roman" panose="02020603050405020304" pitchFamily="18" charset="0"/>
              </a:rPr>
              <a:t> of water and DAMAN A 47 @ 1ml/</a:t>
            </a:r>
            <a:r>
              <a:rPr lang="en-US" altLang="en-US" sz="2400" dirty="0" err="1">
                <a:solidFill>
                  <a:srgbClr val="0000FF"/>
                </a:solidFill>
                <a:latin typeface="Times New Roman" panose="02020603050405020304" pitchFamily="18" charset="0"/>
                <a:cs typeface="Times New Roman" panose="02020603050405020304" pitchFamily="18" charset="0"/>
              </a:rPr>
              <a:t>litre</a:t>
            </a:r>
            <a:r>
              <a:rPr lang="en-US" altLang="en-US" sz="2400" dirty="0">
                <a:solidFill>
                  <a:srgbClr val="0000FF"/>
                </a:solidFill>
                <a:latin typeface="Times New Roman" panose="02020603050405020304" pitchFamily="18" charset="0"/>
                <a:cs typeface="Times New Roman" panose="02020603050405020304" pitchFamily="18" charset="0"/>
              </a:rPr>
              <a:t> of water) were more effective against white fly and pod borer.</a:t>
            </a:r>
            <a:endParaRPr lang="en-US" altLang="en-US" sz="2400" dirty="0">
              <a:solidFill>
                <a:srgbClr val="00B050"/>
              </a:solidFill>
              <a:latin typeface="Times New Roman" panose="02020603050405020304" pitchFamily="18" charset="0"/>
              <a:cs typeface="Times New Roman" panose="02020603050405020304" pitchFamily="18" charset="0"/>
            </a:endParaRPr>
          </a:p>
        </p:txBody>
      </p:sp>
      <p:pic>
        <p:nvPicPr>
          <p:cNvPr id="5" name="Picture 5"/>
          <p:cNvPicPr>
            <a:picLocks noChangeAspect="1" noChangeArrowheads="1"/>
          </p:cNvPicPr>
          <p:nvPr/>
        </p:nvPicPr>
        <p:blipFill>
          <a:blip r:embed="rId2" cstate="print"/>
          <a:srcRect/>
          <a:stretch>
            <a:fillRect/>
          </a:stretch>
        </p:blipFill>
        <p:spPr bwMode="auto">
          <a:xfrm>
            <a:off x="0" y="0"/>
            <a:ext cx="742950" cy="792163"/>
          </a:xfrm>
          <a:prstGeom prst="rect">
            <a:avLst/>
          </a:prstGeom>
          <a:noFill/>
          <a:ln w="9525">
            <a:noFill/>
            <a:miter lim="800000"/>
            <a:headEnd/>
            <a:tailEnd/>
          </a:ln>
        </p:spPr>
      </p:pic>
      <p:pic>
        <p:nvPicPr>
          <p:cNvPr id="6" name="Picture 6" descr="C:\Documents and Settings\Administrator\My Documents\Downloads\ICAR_logo.JPG"/>
          <p:cNvPicPr>
            <a:picLocks noChangeAspect="1" noChangeArrowheads="1"/>
          </p:cNvPicPr>
          <p:nvPr/>
        </p:nvPicPr>
        <p:blipFill>
          <a:blip r:embed="rId3" cstate="print"/>
          <a:srcRect/>
          <a:stretch>
            <a:fillRect/>
          </a:stretch>
        </p:blipFill>
        <p:spPr bwMode="auto">
          <a:xfrm>
            <a:off x="11472681" y="0"/>
            <a:ext cx="682625" cy="904875"/>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CFD0DFEE-6917-EF27-57A3-51157CD3BD6A}"/>
              </a:ext>
            </a:extLst>
          </p:cNvPr>
          <p:cNvSpPr txBox="1"/>
          <p:nvPr/>
        </p:nvSpPr>
        <p:spPr>
          <a:xfrm>
            <a:off x="3038888" y="128625"/>
            <a:ext cx="6097656" cy="646331"/>
          </a:xfrm>
          <a:prstGeom prst="rect">
            <a:avLst/>
          </a:prstGeom>
          <a:noFill/>
        </p:spPr>
        <p:txBody>
          <a:bodyPr wrap="square">
            <a:spAutoFit/>
          </a:bodyPr>
          <a:lstStyle/>
          <a:p>
            <a:pPr algn="ctr">
              <a:spcAft>
                <a:spcPts val="600"/>
              </a:spcAft>
              <a:defRPr/>
            </a:pPr>
            <a:r>
              <a:rPr lang="en-US" sz="3600" dirty="0">
                <a:solidFill>
                  <a:srgbClr val="C00000"/>
                </a:solidFill>
                <a:latin typeface="Times New Roman" panose="02020603050405020304" pitchFamily="18" charset="0"/>
                <a:cs typeface="Times New Roman" panose="02020603050405020304" pitchFamily="18" charset="0"/>
              </a:rPr>
              <a:t>About technology interventions</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403177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893402" y="94596"/>
            <a:ext cx="5984331" cy="523220"/>
          </a:xfrm>
          <a:prstGeom prst="rect">
            <a:avLst/>
          </a:prstGeom>
          <a:noFill/>
          <a:ln w="9525">
            <a:noFill/>
            <a:miter lim="800000"/>
            <a:headEnd/>
            <a:tailEnd/>
          </a:ln>
        </p:spPr>
        <p:txBody>
          <a:bodyPr wrap="none">
            <a:spAutoFit/>
          </a:bodyPr>
          <a:lstStyle/>
          <a:p>
            <a:r>
              <a:rPr lang="en-US" altLang="en-US" sz="2800" b="1" dirty="0">
                <a:solidFill>
                  <a:srgbClr val="000000"/>
                </a:solidFill>
                <a:latin typeface="Calibri" pitchFamily="34" charset="0"/>
              </a:rPr>
              <a:t>Field activities under CFLD </a:t>
            </a:r>
            <a:r>
              <a:rPr lang="en-US" altLang="en-US" sz="2800" b="1" dirty="0" err="1">
                <a:solidFill>
                  <a:srgbClr val="000000"/>
                </a:solidFill>
                <a:latin typeface="Calibri" pitchFamily="34" charset="0"/>
              </a:rPr>
              <a:t>Mungbean</a:t>
            </a:r>
            <a:r>
              <a:rPr lang="en-US" altLang="en-US" sz="2800" b="1" dirty="0">
                <a:solidFill>
                  <a:srgbClr val="000000"/>
                </a:solidFill>
                <a:latin typeface="Calibri" pitchFamily="34" charset="0"/>
              </a:rPr>
              <a:t>:-</a:t>
            </a:r>
          </a:p>
        </p:txBody>
      </p:sp>
      <p:graphicFrame>
        <p:nvGraphicFramePr>
          <p:cNvPr id="3" name="Table 2"/>
          <p:cNvGraphicFramePr>
            <a:graphicFrameLocks noGrp="1"/>
          </p:cNvGraphicFramePr>
          <p:nvPr/>
        </p:nvGraphicFramePr>
        <p:xfrm>
          <a:off x="160338" y="706826"/>
          <a:ext cx="11726862" cy="1470426"/>
        </p:xfrm>
        <a:graphic>
          <a:graphicData uri="http://schemas.openxmlformats.org/drawingml/2006/table">
            <a:tbl>
              <a:tblPr firstRow="1" bandRow="1">
                <a:tableStyleId>{21E4AEA4-8DFA-4A89-87EB-49C32662AFE0}</a:tableStyleId>
              </a:tblPr>
              <a:tblGrid>
                <a:gridCol w="2923810">
                  <a:extLst>
                    <a:ext uri="{9D8B030D-6E8A-4147-A177-3AD203B41FA5}">
                      <a16:colId xmlns:a16="http://schemas.microsoft.com/office/drawing/2014/main" xmlns="" val="20000"/>
                    </a:ext>
                  </a:extLst>
                </a:gridCol>
                <a:gridCol w="6172255">
                  <a:extLst>
                    <a:ext uri="{9D8B030D-6E8A-4147-A177-3AD203B41FA5}">
                      <a16:colId xmlns:a16="http://schemas.microsoft.com/office/drawing/2014/main" xmlns="" val="20001"/>
                    </a:ext>
                  </a:extLst>
                </a:gridCol>
                <a:gridCol w="2630797">
                  <a:extLst>
                    <a:ext uri="{9D8B030D-6E8A-4147-A177-3AD203B41FA5}">
                      <a16:colId xmlns:a16="http://schemas.microsoft.com/office/drawing/2014/main" xmlns="" val="20002"/>
                    </a:ext>
                  </a:extLst>
                </a:gridCol>
              </a:tblGrid>
              <a:tr h="7223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u="none" strike="noStrike" dirty="0">
                          <a:latin typeface="+mn-lt"/>
                          <a:cs typeface="Arial" pitchFamily="34" charset="0"/>
                        </a:rPr>
                        <a:t>Field Activities Organized</a:t>
                      </a:r>
                      <a:endParaRPr lang="en-US" sz="2100" b="1" i="0" u="none" strike="noStrike" dirty="0">
                        <a:solidFill>
                          <a:srgbClr val="000000"/>
                        </a:solidFill>
                        <a:latin typeface="+mn-lt"/>
                        <a:cs typeface="Arial" pitchFamily="34" charset="0"/>
                      </a:endParaRPr>
                    </a:p>
                  </a:txBody>
                  <a:tcPr marT="47127" marB="471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u="none" strike="noStrike" dirty="0">
                          <a:latin typeface="+mn-lt"/>
                          <a:cs typeface="Arial" pitchFamily="34" charset="0"/>
                        </a:rPr>
                        <a:t>Date and Place of Activity</a:t>
                      </a:r>
                      <a:endParaRPr lang="en-US" sz="2100" b="1" i="0" u="none" strike="noStrike" dirty="0">
                        <a:solidFill>
                          <a:srgbClr val="000000"/>
                        </a:solidFill>
                        <a:latin typeface="+mn-lt"/>
                        <a:cs typeface="Arial" pitchFamily="34" charset="0"/>
                      </a:endParaRPr>
                    </a:p>
                  </a:txBody>
                  <a:tcPr marT="47127" marB="471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u="none" strike="noStrike" dirty="0">
                          <a:latin typeface="+mn-lt"/>
                          <a:cs typeface="Arial" pitchFamily="34" charset="0"/>
                        </a:rPr>
                        <a:t>No. of Farmers Attended</a:t>
                      </a:r>
                      <a:endParaRPr lang="en-US" sz="2100" dirty="0">
                        <a:latin typeface="+mn-lt"/>
                        <a:cs typeface="Arial" pitchFamily="34" charset="0"/>
                      </a:endParaRPr>
                    </a:p>
                  </a:txBody>
                  <a:tcPr marT="47127" marB="471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39967">
                <a:tc>
                  <a:txBody>
                    <a:bodyPr/>
                    <a:lstStyle/>
                    <a:p>
                      <a:pPr marL="0" marR="0">
                        <a:lnSpc>
                          <a:spcPct val="115000"/>
                        </a:lnSpc>
                        <a:spcBef>
                          <a:spcPts val="0"/>
                        </a:spcBef>
                        <a:spcAft>
                          <a:spcPts val="0"/>
                        </a:spcAft>
                      </a:pPr>
                      <a:r>
                        <a:rPr lang="en-US" sz="2100" dirty="0">
                          <a:latin typeface="+mn-lt"/>
                          <a:ea typeface="Times New Roman"/>
                          <a:cs typeface="Arial" pitchFamily="34" charset="0"/>
                        </a:rPr>
                        <a:t>Field day (</a:t>
                      </a:r>
                      <a:r>
                        <a:rPr lang="en-US" sz="2100" dirty="0" err="1">
                          <a:latin typeface="+mn-lt"/>
                          <a:ea typeface="Times New Roman"/>
                          <a:cs typeface="Arial" pitchFamily="34" charset="0"/>
                        </a:rPr>
                        <a:t>Moong</a:t>
                      </a:r>
                      <a:r>
                        <a:rPr lang="en-US" sz="2100" dirty="0">
                          <a:latin typeface="+mn-lt"/>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100" dirty="0">
                          <a:latin typeface="+mn-lt"/>
                          <a:ea typeface="Times New Roman"/>
                          <a:cs typeface="Arial" pitchFamily="34" charset="0"/>
                        </a:rPr>
                        <a:t>01.10.2021 and 1 MST, </a:t>
                      </a:r>
                      <a:r>
                        <a:rPr lang="en-US" sz="2100" dirty="0" err="1">
                          <a:latin typeface="+mn-lt"/>
                          <a:ea typeface="Times New Roman"/>
                          <a:cs typeface="Arial" pitchFamily="34" charset="0"/>
                        </a:rPr>
                        <a:t>Masitawali</a:t>
                      </a:r>
                      <a:endParaRPr lang="en-US" sz="2100" dirty="0">
                        <a:latin typeface="+mn-lt"/>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mn-lt"/>
                          <a:ea typeface="Times New Roman"/>
                          <a:cs typeface="Arial" pitchFamily="34" charset="0"/>
                        </a:rPr>
                        <a:t>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39967">
                <a:tc>
                  <a:txBody>
                    <a:bodyPr/>
                    <a:lstStyle/>
                    <a:p>
                      <a:pPr marL="0" marR="0">
                        <a:lnSpc>
                          <a:spcPct val="115000"/>
                        </a:lnSpc>
                        <a:spcBef>
                          <a:spcPts val="0"/>
                        </a:spcBef>
                        <a:spcAft>
                          <a:spcPts val="0"/>
                        </a:spcAft>
                      </a:pPr>
                      <a:r>
                        <a:rPr lang="en-US" sz="2100" dirty="0">
                          <a:latin typeface="+mn-lt"/>
                          <a:ea typeface="Times New Roman"/>
                          <a:cs typeface="Arial" pitchFamily="34" charset="0"/>
                        </a:rPr>
                        <a:t>Field day (</a:t>
                      </a:r>
                      <a:r>
                        <a:rPr lang="en-US" sz="2100" dirty="0" err="1">
                          <a:latin typeface="+mn-lt"/>
                          <a:ea typeface="Times New Roman"/>
                          <a:cs typeface="Arial" pitchFamily="34" charset="0"/>
                        </a:rPr>
                        <a:t>Moong</a:t>
                      </a:r>
                      <a:r>
                        <a:rPr lang="en-US" sz="2100" dirty="0">
                          <a:latin typeface="+mn-lt"/>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100" dirty="0">
                          <a:latin typeface="+mn-lt"/>
                          <a:ea typeface="Times New Roman"/>
                          <a:cs typeface="Arial" pitchFamily="34" charset="0"/>
                        </a:rPr>
                        <a:t>04.10.2021 and 12 AMP, </a:t>
                      </a:r>
                      <a:r>
                        <a:rPr lang="en-US" sz="2100" dirty="0" err="1">
                          <a:latin typeface="+mn-lt"/>
                          <a:ea typeface="Times New Roman"/>
                          <a:cs typeface="Arial" pitchFamily="34" charset="0"/>
                        </a:rPr>
                        <a:t>Jandawala</a:t>
                      </a:r>
                      <a:r>
                        <a:rPr lang="en-US" sz="2100" dirty="0">
                          <a:latin typeface="+mn-lt"/>
                          <a:ea typeface="Times New Roman"/>
                          <a:cs typeface="Arial" pitchFamily="34" charset="0"/>
                        </a:rPr>
                        <a:t> </a:t>
                      </a:r>
                      <a:r>
                        <a:rPr lang="en-US" sz="2100" dirty="0" err="1">
                          <a:latin typeface="+mn-lt"/>
                          <a:ea typeface="Times New Roman"/>
                          <a:cs typeface="Arial" pitchFamily="34" charset="0"/>
                        </a:rPr>
                        <a:t>sikhan</a:t>
                      </a:r>
                      <a:endParaRPr lang="en-US" sz="2100" dirty="0">
                        <a:latin typeface="+mn-lt"/>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mn-lt"/>
                          <a:ea typeface="Times New Roman"/>
                          <a:cs typeface="Arial" pitchFamily="34" charset="0"/>
                        </a:rPr>
                        <a:t>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Rectangle 3" descr="Blue tissue paper"/>
          <p:cNvSpPr>
            <a:spLocks noChangeArrowheads="1"/>
          </p:cNvSpPr>
          <p:nvPr/>
        </p:nvSpPr>
        <p:spPr bwMode="auto">
          <a:xfrm>
            <a:off x="152400" y="2695900"/>
            <a:ext cx="6342993" cy="1538883"/>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pPr marL="2060575" indent="-2060575" algn="just">
              <a:defRPr/>
            </a:pPr>
            <a:r>
              <a:rPr lang="en-US" sz="2800" dirty="0">
                <a:solidFill>
                  <a:srgbClr val="00B050"/>
                </a:solidFill>
                <a:latin typeface="Arial" charset="0"/>
                <a:cs typeface="Arial" charset="0"/>
              </a:rPr>
              <a:t>Farmer’s feedback:-.</a:t>
            </a:r>
            <a:r>
              <a:rPr lang="en-US" sz="2800" dirty="0">
                <a:latin typeface="Arial" charset="0"/>
                <a:cs typeface="Arial" charset="0"/>
              </a:rPr>
              <a:t> </a:t>
            </a:r>
          </a:p>
          <a:p>
            <a:pPr marL="457200" indent="-457200" algn="just">
              <a:buFontTx/>
              <a:buAutoNum type="arabicPeriod"/>
              <a:defRPr/>
            </a:pPr>
            <a:r>
              <a:rPr lang="en-US" sz="2200" dirty="0">
                <a:latin typeface="Arial" charset="0"/>
                <a:cs typeface="Arial" charset="0"/>
              </a:rPr>
              <a:t>Good response of the variety (</a:t>
            </a:r>
            <a:r>
              <a:rPr lang="en-IN" sz="2200" dirty="0">
                <a:latin typeface="Arial" charset="0"/>
                <a:cs typeface="Arial" charset="0"/>
              </a:rPr>
              <a:t>MH 421</a:t>
            </a:r>
            <a:r>
              <a:rPr lang="en-US" sz="2200" dirty="0">
                <a:latin typeface="Arial" charset="0"/>
                <a:cs typeface="Arial" charset="0"/>
              </a:rPr>
              <a:t>). </a:t>
            </a:r>
          </a:p>
          <a:p>
            <a:pPr marL="457200" indent="-457200" algn="just">
              <a:buFontTx/>
              <a:buAutoNum type="arabicPeriod"/>
              <a:defRPr/>
            </a:pPr>
            <a:r>
              <a:rPr lang="en-US" sz="2200" dirty="0">
                <a:latin typeface="Arial" charset="0"/>
                <a:cs typeface="Arial" charset="0"/>
              </a:rPr>
              <a:t>Good response of basal application of fertilizers &amp; bio pesticide.</a:t>
            </a:r>
            <a:endParaRPr lang="en-IN" sz="2200" i="1" dirty="0">
              <a:solidFill>
                <a:srgbClr val="00B050"/>
              </a:solidFill>
              <a:latin typeface="Arial" charset="0"/>
              <a:cs typeface="Arial" charset="0"/>
            </a:endParaRPr>
          </a:p>
        </p:txBody>
      </p:sp>
      <p:sp>
        <p:nvSpPr>
          <p:cNvPr id="5" name="Rectangle 3" descr="Blue tissue paper"/>
          <p:cNvSpPr>
            <a:spLocks noChangeArrowheads="1"/>
          </p:cNvSpPr>
          <p:nvPr/>
        </p:nvSpPr>
        <p:spPr bwMode="auto">
          <a:xfrm>
            <a:off x="152400" y="4523537"/>
            <a:ext cx="6342993" cy="2215991"/>
          </a:xfrm>
          <a:prstGeom prst="rect">
            <a:avLst/>
          </a:prstGeom>
          <a:blipFill dpi="0" rotWithShape="1">
            <a:blip r:embed="rId3" cstate="print"/>
            <a:srcRect/>
            <a:tile tx="0" ty="0" sx="100000" sy="100000" flip="none" algn="tl"/>
          </a:blipFill>
          <a:ln w="9525">
            <a:noFill/>
            <a:miter lim="800000"/>
            <a:headEnd/>
            <a:tailEnd/>
          </a:ln>
        </p:spPr>
        <p:txBody>
          <a:bodyPr wrap="square">
            <a:spAutoFit/>
          </a:bodyPr>
          <a:lstStyle/>
          <a:p>
            <a:pPr algn="just">
              <a:defRPr/>
            </a:pPr>
            <a:r>
              <a:rPr lang="en-US" sz="2800" dirty="0">
                <a:solidFill>
                  <a:srgbClr val="00B050"/>
                </a:solidFill>
                <a:latin typeface="Arial" charset="0"/>
                <a:cs typeface="Arial" charset="0"/>
              </a:rPr>
              <a:t>Technical feedback:-.</a:t>
            </a:r>
          </a:p>
          <a:p>
            <a:pPr marL="457200" indent="-457200" algn="just">
              <a:buFont typeface="+mj-lt"/>
              <a:buAutoNum type="arabicPeriod"/>
              <a:defRPr/>
            </a:pPr>
            <a:r>
              <a:rPr lang="en-US" sz="2200" dirty="0">
                <a:latin typeface="Arial" charset="0"/>
                <a:cs typeface="Arial" charset="0"/>
              </a:rPr>
              <a:t>Need of varieties, having tolerance or resistance to yellow mosaic virus and suitable for rain fed areas.</a:t>
            </a:r>
          </a:p>
          <a:p>
            <a:pPr marL="457200" indent="-457200" algn="just">
              <a:buFont typeface="+mj-lt"/>
              <a:buAutoNum type="arabicPeriod"/>
              <a:defRPr/>
            </a:pPr>
            <a:r>
              <a:rPr lang="en-US" sz="2200" dirty="0">
                <a:latin typeface="Arial" charset="0"/>
                <a:cs typeface="Arial" charset="0"/>
              </a:rPr>
              <a:t>Need of research on bio pesticides to control white fly &amp; pod borer</a:t>
            </a:r>
            <a:endParaRPr lang="en-IN" sz="2200" dirty="0">
              <a:latin typeface="Arial" charset="0"/>
              <a:cs typeface="Arial" charset="0"/>
            </a:endParaRPr>
          </a:p>
        </p:txBody>
      </p:sp>
      <p:pic>
        <p:nvPicPr>
          <p:cNvPr id="6" name="Picture 5"/>
          <p:cNvPicPr>
            <a:picLocks noChangeAspect="1" noChangeArrowheads="1"/>
          </p:cNvPicPr>
          <p:nvPr/>
        </p:nvPicPr>
        <p:blipFill>
          <a:blip r:embed="rId4" cstate="print"/>
          <a:srcRect/>
          <a:stretch>
            <a:fillRect/>
          </a:stretch>
        </p:blipFill>
        <p:spPr bwMode="auto">
          <a:xfrm>
            <a:off x="0" y="0"/>
            <a:ext cx="742950" cy="792163"/>
          </a:xfrm>
          <a:prstGeom prst="rect">
            <a:avLst/>
          </a:prstGeom>
          <a:noFill/>
          <a:ln w="9525">
            <a:noFill/>
            <a:miter lim="800000"/>
            <a:headEnd/>
            <a:tailEnd/>
          </a:ln>
        </p:spPr>
      </p:pic>
      <p:pic>
        <p:nvPicPr>
          <p:cNvPr id="7" name="Picture 6" descr="C:\Documents and Settings\Administrator\My Documents\Downloads\ICAR_logo.JPG"/>
          <p:cNvPicPr>
            <a:picLocks noChangeAspect="1" noChangeArrowheads="1"/>
          </p:cNvPicPr>
          <p:nvPr/>
        </p:nvPicPr>
        <p:blipFill>
          <a:blip r:embed="rId5" cstate="print"/>
          <a:srcRect/>
          <a:stretch>
            <a:fillRect/>
          </a:stretch>
        </p:blipFill>
        <p:spPr bwMode="auto">
          <a:xfrm>
            <a:off x="11472681" y="0"/>
            <a:ext cx="682625" cy="904875"/>
          </a:xfrm>
          <a:prstGeom prst="rect">
            <a:avLst/>
          </a:prstGeom>
          <a:noFill/>
          <a:ln w="9525">
            <a:noFill/>
            <a:miter lim="800000"/>
            <a:headEnd/>
            <a:tailEnd/>
          </a:ln>
        </p:spPr>
      </p:pic>
      <p:pic>
        <p:nvPicPr>
          <p:cNvPr id="3073" name="Picture 1" descr="C:\Users\home\Downloads\WhatsApp Image 2021-11-08 at 16.56.40.jpeg"/>
          <p:cNvPicPr>
            <a:picLocks noChangeAspect="1" noChangeArrowheads="1"/>
          </p:cNvPicPr>
          <p:nvPr/>
        </p:nvPicPr>
        <p:blipFill>
          <a:blip r:embed="rId6" cstate="print"/>
          <a:srcRect/>
          <a:stretch>
            <a:fillRect/>
          </a:stretch>
        </p:blipFill>
        <p:spPr bwMode="auto">
          <a:xfrm>
            <a:off x="9238595" y="2427894"/>
            <a:ext cx="2522482" cy="1891862"/>
          </a:xfrm>
          <a:prstGeom prst="rect">
            <a:avLst/>
          </a:prstGeom>
          <a:noFill/>
        </p:spPr>
      </p:pic>
      <p:pic>
        <p:nvPicPr>
          <p:cNvPr id="3075" name="Picture 3" descr="C:\Users\home\Downloads\WhatsApp Image 2021-11-08 at 16.57.42.jpeg"/>
          <p:cNvPicPr>
            <a:picLocks noChangeAspect="1" noChangeArrowheads="1"/>
          </p:cNvPicPr>
          <p:nvPr/>
        </p:nvPicPr>
        <p:blipFill>
          <a:blip r:embed="rId7" cstate="print"/>
          <a:srcRect/>
          <a:stretch>
            <a:fillRect/>
          </a:stretch>
        </p:blipFill>
        <p:spPr bwMode="auto">
          <a:xfrm>
            <a:off x="6626773" y="4698124"/>
            <a:ext cx="2606564" cy="1954923"/>
          </a:xfrm>
          <a:prstGeom prst="rect">
            <a:avLst/>
          </a:prstGeom>
          <a:noFill/>
        </p:spPr>
      </p:pic>
      <p:pic>
        <p:nvPicPr>
          <p:cNvPr id="3076" name="Picture 4" descr="C:\Users\home\Downloads\WhatsApp Image 2021-11-08 at 16.57.46.jpeg"/>
          <p:cNvPicPr>
            <a:picLocks noChangeAspect="1" noChangeArrowheads="1"/>
          </p:cNvPicPr>
          <p:nvPr/>
        </p:nvPicPr>
        <p:blipFill>
          <a:blip r:embed="rId8" cstate="print"/>
          <a:srcRect/>
          <a:stretch>
            <a:fillRect/>
          </a:stretch>
        </p:blipFill>
        <p:spPr bwMode="auto">
          <a:xfrm>
            <a:off x="6679324" y="2445626"/>
            <a:ext cx="2480442" cy="1860332"/>
          </a:xfrm>
          <a:prstGeom prst="rect">
            <a:avLst/>
          </a:prstGeom>
          <a:noFill/>
        </p:spPr>
      </p:pic>
      <p:pic>
        <p:nvPicPr>
          <p:cNvPr id="3077" name="Picture 5" descr="C:\Users\home\Downloads\WhatsApp Image 2021-11-08 at 16.57.41.jpeg"/>
          <p:cNvPicPr>
            <a:picLocks noChangeAspect="1" noChangeArrowheads="1"/>
          </p:cNvPicPr>
          <p:nvPr/>
        </p:nvPicPr>
        <p:blipFill>
          <a:blip r:embed="rId9" cstate="print"/>
          <a:srcRect/>
          <a:stretch>
            <a:fillRect/>
          </a:stretch>
        </p:blipFill>
        <p:spPr bwMode="auto">
          <a:xfrm>
            <a:off x="9433035" y="4698124"/>
            <a:ext cx="2501462" cy="189186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0"/>
            <a:ext cx="11845159" cy="593870"/>
          </a:xfrm>
          <a:prstGeom prst="rect">
            <a:avLst/>
          </a:prstGeom>
        </p:spPr>
        <p:txBody>
          <a:bodyPr anchor="b"/>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chemeClr val="tx1"/>
                </a:solidFill>
                <a:effectLst/>
                <a:uLnTx/>
                <a:uFillTx/>
                <a:latin typeface="+mj-lt"/>
                <a:ea typeface="+mj-ea"/>
                <a:cs typeface="+mj-cs"/>
              </a:rPr>
              <a:t>Cluster Front Line Demonstration of Sesame (NFSM) </a:t>
            </a:r>
            <a:r>
              <a:rPr kumimoji="0" lang="en-GB" altLang="en-US" sz="2400" b="0" i="0" u="none" strike="noStrike" kern="1200" cap="none" spc="0" normalizeH="0" baseline="0" noProof="0" dirty="0">
                <a:ln>
                  <a:noFill/>
                </a:ln>
                <a:solidFill>
                  <a:schemeClr val="tx1"/>
                </a:solidFill>
                <a:effectLst/>
                <a:uLnTx/>
                <a:uFillTx/>
                <a:latin typeface="+mj-lt"/>
                <a:ea typeface="+mj-ea"/>
                <a:cs typeface="+mj-cs"/>
              </a:rPr>
              <a:t>(Kharif-2021)</a:t>
            </a:r>
            <a:endParaRPr kumimoji="0" lang="en-US"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5"/>
          <p:cNvPicPr>
            <a:picLocks noChangeAspect="1" noChangeArrowheads="1"/>
          </p:cNvPicPr>
          <p:nvPr/>
        </p:nvPicPr>
        <p:blipFill>
          <a:blip r:embed="rId2" cstate="print"/>
          <a:srcRect/>
          <a:stretch>
            <a:fillRect/>
          </a:stretch>
        </p:blipFill>
        <p:spPr bwMode="auto">
          <a:xfrm>
            <a:off x="0" y="0"/>
            <a:ext cx="742950" cy="792163"/>
          </a:xfrm>
          <a:prstGeom prst="rect">
            <a:avLst/>
          </a:prstGeom>
          <a:noFill/>
          <a:ln w="9525">
            <a:noFill/>
            <a:miter lim="800000"/>
            <a:headEnd/>
            <a:tailEnd/>
          </a:ln>
        </p:spPr>
      </p:pic>
      <p:pic>
        <p:nvPicPr>
          <p:cNvPr id="13" name="Picture 6" descr="C:\Documents and Settings\Administrator\My Documents\Downloads\ICAR_logo.JPG"/>
          <p:cNvPicPr>
            <a:picLocks noChangeAspect="1" noChangeArrowheads="1"/>
          </p:cNvPicPr>
          <p:nvPr/>
        </p:nvPicPr>
        <p:blipFill>
          <a:blip r:embed="rId3" cstate="print"/>
          <a:srcRect/>
          <a:stretch>
            <a:fillRect/>
          </a:stretch>
        </p:blipFill>
        <p:spPr bwMode="auto">
          <a:xfrm>
            <a:off x="11472681" y="0"/>
            <a:ext cx="682625" cy="904875"/>
          </a:xfrm>
          <a:prstGeom prst="rect">
            <a:avLst/>
          </a:prstGeom>
          <a:noFill/>
          <a:ln w="9525">
            <a:noFill/>
            <a:miter lim="800000"/>
            <a:headEnd/>
            <a:tailEnd/>
          </a:ln>
        </p:spPr>
      </p:pic>
      <p:sp>
        <p:nvSpPr>
          <p:cNvPr id="15" name="TextBox 14">
            <a:extLst>
              <a:ext uri="{FF2B5EF4-FFF2-40B4-BE49-F238E27FC236}">
                <a16:creationId xmlns:a16="http://schemas.microsoft.com/office/drawing/2014/main" xmlns="" id="{C1855E7D-4E3D-37AA-B63B-326883896E06}"/>
              </a:ext>
            </a:extLst>
          </p:cNvPr>
          <p:cNvSpPr txBox="1"/>
          <p:nvPr/>
        </p:nvSpPr>
        <p:spPr>
          <a:xfrm>
            <a:off x="53009" y="974034"/>
            <a:ext cx="12023034" cy="5878532"/>
          </a:xfrm>
          <a:prstGeom prst="rect">
            <a:avLst/>
          </a:prstGeom>
          <a:noFill/>
        </p:spPr>
        <p:txBody>
          <a:bodyPr wrap="square">
            <a:spAutoFit/>
          </a:bodyPr>
          <a:lstStyle/>
          <a:p>
            <a:pPr algn="just">
              <a:spcAft>
                <a:spcPts val="0"/>
              </a:spcAft>
              <a:defRPr/>
            </a:pPr>
            <a:r>
              <a:rPr lang="en-US" sz="2000" dirty="0">
                <a:solidFill>
                  <a:srgbClr val="000099"/>
                </a:solidFill>
                <a:latin typeface="Times New Roman" pitchFamily="18" charset="0"/>
                <a:cs typeface="Times New Roman" pitchFamily="18" charset="0"/>
              </a:rPr>
              <a:t>Crop Sequence:- </a:t>
            </a:r>
            <a:r>
              <a:rPr lang="en-US" dirty="0">
                <a:solidFill>
                  <a:srgbClr val="993300"/>
                </a:solidFill>
                <a:latin typeface="Times New Roman" pitchFamily="18" charset="0"/>
                <a:cs typeface="Times New Roman" pitchFamily="18" charset="0"/>
              </a:rPr>
              <a:t>Sesame-Wheat; Sesame–Mustard</a:t>
            </a:r>
          </a:p>
          <a:p>
            <a:pPr algn="just">
              <a:spcAft>
                <a:spcPts val="600"/>
              </a:spcAft>
              <a:defRPr/>
            </a:pPr>
            <a:r>
              <a:rPr lang="en-US" sz="2000" dirty="0">
                <a:solidFill>
                  <a:srgbClr val="008000"/>
                </a:solidFill>
                <a:latin typeface="Times New Roman" pitchFamily="18" charset="0"/>
                <a:cs typeface="Times New Roman" pitchFamily="18" charset="0"/>
              </a:rPr>
              <a:t>Cultivation under irrigated conditions.</a:t>
            </a:r>
          </a:p>
          <a:p>
            <a:pPr marL="893763" indent="-893763" algn="just">
              <a:spcAft>
                <a:spcPts val="0"/>
              </a:spcAft>
              <a:defRPr/>
            </a:pPr>
            <a:r>
              <a:rPr lang="en-US" sz="2000" dirty="0">
                <a:solidFill>
                  <a:srgbClr val="C00000"/>
                </a:solidFill>
                <a:latin typeface="Times New Roman" pitchFamily="18" charset="0"/>
                <a:cs typeface="Times New Roman" pitchFamily="18" charset="0"/>
              </a:rPr>
              <a:t>Soil type:- </a:t>
            </a:r>
            <a:r>
              <a:rPr lang="en-US" dirty="0">
                <a:solidFill>
                  <a:srgbClr val="00B0F0"/>
                </a:solidFill>
                <a:latin typeface="Times New Roman" pitchFamily="18" charset="0"/>
                <a:cs typeface="Times New Roman" pitchFamily="18" charset="0"/>
              </a:rPr>
              <a:t>Sandy loam soil; </a:t>
            </a:r>
            <a:r>
              <a:rPr lang="en-US" dirty="0">
                <a:solidFill>
                  <a:srgbClr val="00B050"/>
                </a:solidFill>
                <a:latin typeface="Times New Roman" pitchFamily="18" charset="0"/>
                <a:cs typeface="Times New Roman" pitchFamily="18" charset="0"/>
              </a:rPr>
              <a:t>Organic matter - 0.2 to 0.3% (Low);</a:t>
            </a:r>
            <a:r>
              <a:rPr lang="en-US" dirty="0">
                <a:solidFill>
                  <a:srgbClr val="00B0F0"/>
                </a:solidFill>
                <a:latin typeface="Times New Roman" pitchFamily="18" charset="0"/>
                <a:cs typeface="Times New Roman" pitchFamily="18" charset="0"/>
              </a:rPr>
              <a:t> Phosphorus - 20 to 32 kg/ha (Medium) </a:t>
            </a:r>
            <a:r>
              <a:rPr lang="en-US" dirty="0">
                <a:solidFill>
                  <a:srgbClr val="00B050"/>
                </a:solidFill>
                <a:latin typeface="Times New Roman" pitchFamily="18" charset="0"/>
                <a:cs typeface="Times New Roman" pitchFamily="18" charset="0"/>
              </a:rPr>
              <a:t>&amp; Potash - 390 to 495 kg/ha (high)</a:t>
            </a:r>
            <a:endParaRPr lang="en-US" sz="1600" dirty="0">
              <a:solidFill>
                <a:srgbClr val="00B050"/>
              </a:solidFill>
              <a:latin typeface="Times New Roman" pitchFamily="18" charset="0"/>
              <a:cs typeface="Times New Roman" pitchFamily="18" charset="0"/>
            </a:endParaRPr>
          </a:p>
          <a:p>
            <a:pPr marL="893763" indent="-893763" algn="just">
              <a:spcAft>
                <a:spcPts val="0"/>
              </a:spcAft>
              <a:defRPr/>
            </a:pPr>
            <a:r>
              <a:rPr lang="en-US" sz="2000" dirty="0">
                <a:solidFill>
                  <a:srgbClr val="0000FF"/>
                </a:solidFill>
                <a:latin typeface="Times New Roman" pitchFamily="18" charset="0"/>
                <a:cs typeface="Times New Roman" pitchFamily="18" charset="0"/>
              </a:rPr>
              <a:t>Weed flora : </a:t>
            </a:r>
            <a:r>
              <a:rPr lang="en-US" sz="1800" i="1" dirty="0" err="1">
                <a:solidFill>
                  <a:srgbClr val="993300"/>
                </a:solidFill>
                <a:latin typeface="Times New Roman" pitchFamily="18" charset="0"/>
                <a:cs typeface="Times New Roman" pitchFamily="18" charset="0"/>
              </a:rPr>
              <a:t>Digera</a:t>
            </a:r>
            <a:r>
              <a:rPr lang="en-US" sz="1800" i="1" dirty="0">
                <a:solidFill>
                  <a:srgbClr val="993300"/>
                </a:solidFill>
                <a:latin typeface="Times New Roman" pitchFamily="18" charset="0"/>
                <a:cs typeface="Times New Roman" pitchFamily="18" charset="0"/>
              </a:rPr>
              <a:t> arvensis </a:t>
            </a:r>
            <a:r>
              <a:rPr lang="en-US" sz="1800" dirty="0">
                <a:solidFill>
                  <a:srgbClr val="993300"/>
                </a:solidFill>
                <a:latin typeface="Times New Roman" pitchFamily="18" charset="0"/>
                <a:cs typeface="Times New Roman" pitchFamily="18" charset="0"/>
              </a:rPr>
              <a:t>(</a:t>
            </a:r>
            <a:r>
              <a:rPr lang="en-US" sz="1800" dirty="0" err="1">
                <a:solidFill>
                  <a:srgbClr val="993300"/>
                </a:solidFill>
                <a:latin typeface="Times New Roman" pitchFamily="18" charset="0"/>
                <a:cs typeface="Times New Roman" pitchFamily="18" charset="0"/>
              </a:rPr>
              <a:t>Tandla</a:t>
            </a:r>
            <a:r>
              <a:rPr lang="en-US" sz="1800" dirty="0">
                <a:solidFill>
                  <a:srgbClr val="993300"/>
                </a:solidFill>
                <a:latin typeface="Times New Roman" pitchFamily="18" charset="0"/>
                <a:cs typeface="Times New Roman" pitchFamily="18" charset="0"/>
              </a:rPr>
              <a:t>),</a:t>
            </a:r>
            <a:r>
              <a:rPr lang="en-US" sz="1800" i="1" dirty="0">
                <a:solidFill>
                  <a:srgbClr val="993300"/>
                </a:solidFill>
                <a:latin typeface="Times New Roman" pitchFamily="18" charset="0"/>
                <a:cs typeface="Times New Roman" pitchFamily="18" charset="0"/>
              </a:rPr>
              <a:t> Cyperus </a:t>
            </a:r>
            <a:r>
              <a:rPr lang="en-US" sz="1800" i="1" dirty="0" err="1">
                <a:solidFill>
                  <a:srgbClr val="993300"/>
                </a:solidFill>
                <a:latin typeface="Times New Roman" pitchFamily="18" charset="0"/>
                <a:cs typeface="Times New Roman" pitchFamily="18" charset="0"/>
              </a:rPr>
              <a:t>rotundus</a:t>
            </a:r>
            <a:r>
              <a:rPr lang="en-US" sz="1800" i="1" dirty="0">
                <a:solidFill>
                  <a:srgbClr val="993300"/>
                </a:solidFill>
                <a:latin typeface="Times New Roman" pitchFamily="18" charset="0"/>
                <a:cs typeface="Times New Roman" pitchFamily="18" charset="0"/>
              </a:rPr>
              <a:t> </a:t>
            </a:r>
            <a:r>
              <a:rPr lang="en-US" sz="1800" dirty="0">
                <a:solidFill>
                  <a:srgbClr val="993300"/>
                </a:solidFill>
                <a:latin typeface="Times New Roman" pitchFamily="18" charset="0"/>
                <a:cs typeface="Times New Roman" pitchFamily="18" charset="0"/>
              </a:rPr>
              <a:t>(Purple nutsedge), </a:t>
            </a:r>
            <a:r>
              <a:rPr lang="en-US" sz="1800" i="1" dirty="0">
                <a:solidFill>
                  <a:srgbClr val="993300"/>
                </a:solidFill>
                <a:latin typeface="Times New Roman" pitchFamily="18" charset="0"/>
                <a:cs typeface="Times New Roman" pitchFamily="18" charset="0"/>
              </a:rPr>
              <a:t>Cyperus </a:t>
            </a:r>
            <a:r>
              <a:rPr lang="en-US" sz="1800" i="1" dirty="0" err="1">
                <a:solidFill>
                  <a:srgbClr val="993300"/>
                </a:solidFill>
                <a:latin typeface="Times New Roman" pitchFamily="18" charset="0"/>
                <a:cs typeface="Times New Roman" pitchFamily="18" charset="0"/>
              </a:rPr>
              <a:t>iria</a:t>
            </a:r>
            <a:r>
              <a:rPr lang="en-US" sz="1800" i="1" dirty="0">
                <a:solidFill>
                  <a:srgbClr val="993300"/>
                </a:solidFill>
                <a:latin typeface="Times New Roman" pitchFamily="18" charset="0"/>
                <a:cs typeface="Times New Roman" pitchFamily="18" charset="0"/>
              </a:rPr>
              <a:t> </a:t>
            </a:r>
            <a:r>
              <a:rPr lang="en-US" sz="1800" dirty="0">
                <a:solidFill>
                  <a:srgbClr val="993300"/>
                </a:solidFill>
                <a:latin typeface="Times New Roman" pitchFamily="18" charset="0"/>
                <a:cs typeface="Times New Roman" pitchFamily="18" charset="0"/>
              </a:rPr>
              <a:t>(Umbrella sedge), </a:t>
            </a:r>
            <a:r>
              <a:rPr lang="en-US" sz="1800" i="1" dirty="0">
                <a:solidFill>
                  <a:srgbClr val="993300"/>
                </a:solidFill>
                <a:latin typeface="Times New Roman" pitchFamily="18" charset="0"/>
                <a:cs typeface="Times New Roman" pitchFamily="18" charset="0"/>
              </a:rPr>
              <a:t>Eleusine indica </a:t>
            </a:r>
            <a:r>
              <a:rPr lang="en-US" sz="1800" dirty="0">
                <a:solidFill>
                  <a:srgbClr val="993300"/>
                </a:solidFill>
                <a:latin typeface="Times New Roman" pitchFamily="18" charset="0"/>
                <a:cs typeface="Times New Roman" pitchFamily="18" charset="0"/>
              </a:rPr>
              <a:t>(Indian Goosegrass)</a:t>
            </a:r>
            <a:endParaRPr lang="en-US" dirty="0">
              <a:solidFill>
                <a:srgbClr val="993300"/>
              </a:solidFill>
              <a:latin typeface="Times New Roman" pitchFamily="18" charset="0"/>
              <a:cs typeface="Times New Roman" pitchFamily="18" charset="0"/>
            </a:endParaRPr>
          </a:p>
          <a:p>
            <a:pPr marL="2349500" indent="-2349500" algn="just">
              <a:spcAft>
                <a:spcPts val="600"/>
              </a:spcAft>
              <a:defRPr/>
            </a:pPr>
            <a:r>
              <a:rPr lang="en-US" sz="2000" dirty="0">
                <a:solidFill>
                  <a:srgbClr val="C00000"/>
                </a:solidFill>
                <a:latin typeface="Times New Roman" pitchFamily="18" charset="0"/>
                <a:cs typeface="Times New Roman" pitchFamily="18" charset="0"/>
              </a:rPr>
              <a:t>Major insects : </a:t>
            </a:r>
            <a:r>
              <a:rPr lang="en-US" sz="1800" dirty="0">
                <a:solidFill>
                  <a:srgbClr val="00B0F0"/>
                </a:solidFill>
                <a:latin typeface="Times New Roman" pitchFamily="18" charset="0"/>
                <a:cs typeface="Times New Roman" pitchFamily="18" charset="0"/>
              </a:rPr>
              <a:t>White fly &amp; </a:t>
            </a:r>
            <a:r>
              <a:rPr lang="en-US" sz="1800" dirty="0" err="1">
                <a:solidFill>
                  <a:srgbClr val="00B0F0"/>
                </a:solidFill>
                <a:latin typeface="Times New Roman" pitchFamily="18" charset="0"/>
                <a:cs typeface="Times New Roman" pitchFamily="18" charset="0"/>
              </a:rPr>
              <a:t>Jassids</a:t>
            </a:r>
            <a:r>
              <a:rPr lang="en-US" sz="1800" dirty="0">
                <a:solidFill>
                  <a:srgbClr val="00B0F0"/>
                </a:solidFill>
                <a:latin typeface="Times New Roman" pitchFamily="18" charset="0"/>
                <a:cs typeface="Times New Roman" pitchFamily="18" charset="0"/>
              </a:rPr>
              <a:t>.</a:t>
            </a:r>
            <a:endParaRPr lang="en-US" dirty="0">
              <a:solidFill>
                <a:srgbClr val="00B0F0"/>
              </a:solidFill>
              <a:latin typeface="Times New Roman" pitchFamily="18" charset="0"/>
              <a:cs typeface="Times New Roman" pitchFamily="18" charset="0"/>
            </a:endParaRPr>
          </a:p>
          <a:p>
            <a:pPr marL="2349500" indent="-2349500" algn="just">
              <a:spcAft>
                <a:spcPts val="600"/>
              </a:spcAft>
              <a:defRPr/>
            </a:pPr>
            <a:r>
              <a:rPr lang="en-US" sz="2000" dirty="0">
                <a:solidFill>
                  <a:srgbClr val="008000"/>
                </a:solidFill>
                <a:latin typeface="Times New Roman" pitchFamily="18" charset="0"/>
                <a:cs typeface="Times New Roman" pitchFamily="18" charset="0"/>
              </a:rPr>
              <a:t>Major diseases : </a:t>
            </a:r>
            <a:r>
              <a:rPr lang="en-US" sz="1800" dirty="0">
                <a:solidFill>
                  <a:srgbClr val="FF0000"/>
                </a:solidFill>
                <a:latin typeface="Times New Roman" pitchFamily="18" charset="0"/>
                <a:cs typeface="Times New Roman" pitchFamily="18" charset="0"/>
              </a:rPr>
              <a:t>Phyllody, Bacterial leaf spot &amp; Alternaria leaf spot.</a:t>
            </a:r>
            <a:endParaRPr lang="en-US" dirty="0">
              <a:solidFill>
                <a:srgbClr val="FF0000"/>
              </a:solidFill>
              <a:latin typeface="Times New Roman" pitchFamily="18" charset="0"/>
              <a:cs typeface="Times New Roman" pitchFamily="18" charset="0"/>
            </a:endParaRPr>
          </a:p>
          <a:p>
            <a:pPr marL="2349500" indent="-2349500" algn="just">
              <a:spcAft>
                <a:spcPts val="600"/>
              </a:spcAf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Technological package demonstrated:-</a:t>
            </a:r>
          </a:p>
          <a:p>
            <a:pPr marL="285750" indent="-285750" algn="just">
              <a:buFont typeface="Wingdings" panose="05000000000000000000" pitchFamily="2" charset="2"/>
              <a:buChar char="Ø"/>
            </a:pPr>
            <a:r>
              <a:rPr lang="en-US" altLang="en-US" sz="1800" dirty="0">
                <a:solidFill>
                  <a:srgbClr val="00B050"/>
                </a:solidFill>
                <a:latin typeface="Times New Roman" panose="02020603050405020304" pitchFamily="18" charset="0"/>
                <a:cs typeface="Times New Roman" panose="02020603050405020304" pitchFamily="18" charset="0"/>
              </a:rPr>
              <a:t>Spacing: 30 X 10-15 cm</a:t>
            </a:r>
            <a:r>
              <a:rPr lang="en-US" altLang="en-US" dirty="0">
                <a:solidFill>
                  <a:srgbClr val="0000FF"/>
                </a:solidFill>
                <a:latin typeface="Times New Roman" panose="02020603050405020304" pitchFamily="18" charset="0"/>
                <a:cs typeface="Times New Roman" panose="02020603050405020304" pitchFamily="18" charset="0"/>
              </a:rPr>
              <a:t>. </a:t>
            </a:r>
            <a:endParaRPr lang="en-US" altLang="en-US" sz="1800" dirty="0">
              <a:solidFill>
                <a:srgbClr val="00B05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altLang="en-US" sz="1800" dirty="0">
                <a:solidFill>
                  <a:srgbClr val="0000FF"/>
                </a:solidFill>
                <a:latin typeface="Times New Roman" panose="02020603050405020304" pitchFamily="18" charset="0"/>
                <a:cs typeface="Times New Roman" panose="02020603050405020304" pitchFamily="18" charset="0"/>
              </a:rPr>
              <a:t>Recommended seed rate:- 2.5 kg per hectare</a:t>
            </a:r>
          </a:p>
          <a:p>
            <a:pPr marL="285750" indent="-285750" algn="just">
              <a:buFont typeface="Wingdings" panose="05000000000000000000" pitchFamily="2" charset="2"/>
              <a:buChar char="Ø"/>
            </a:pPr>
            <a:r>
              <a:rPr lang="en-US" altLang="en-US" sz="1800" dirty="0">
                <a:solidFill>
                  <a:srgbClr val="C00000"/>
                </a:solidFill>
                <a:latin typeface="Times New Roman" panose="02020603050405020304" pitchFamily="18" charset="0"/>
                <a:cs typeface="Times New Roman" panose="02020603050405020304" pitchFamily="18" charset="0"/>
              </a:rPr>
              <a:t>Seed treatment :- Carbendazim 35 SD @ 2 g per kg of seed &amp; </a:t>
            </a:r>
            <a:r>
              <a:rPr lang="en-US" altLang="en-US" sz="1800" dirty="0" err="1">
                <a:solidFill>
                  <a:srgbClr val="C00000"/>
                </a:solidFill>
                <a:latin typeface="Times New Roman" panose="02020603050405020304" pitchFamily="18" charset="0"/>
                <a:cs typeface="Times New Roman" panose="02020603050405020304" pitchFamily="18" charset="0"/>
              </a:rPr>
              <a:t>Imidachloprid</a:t>
            </a:r>
            <a:r>
              <a:rPr lang="en-US" altLang="en-US" sz="1800" dirty="0">
                <a:solidFill>
                  <a:srgbClr val="C00000"/>
                </a:solidFill>
                <a:latin typeface="Times New Roman" panose="02020603050405020304" pitchFamily="18" charset="0"/>
                <a:cs typeface="Times New Roman" panose="02020603050405020304" pitchFamily="18" charset="0"/>
              </a:rPr>
              <a:t> 48% FS @ 7 ml per kg of seed</a:t>
            </a:r>
          </a:p>
          <a:p>
            <a:pPr marL="285750" indent="-285750" algn="just">
              <a:buFont typeface="Wingdings" panose="05000000000000000000" pitchFamily="2" charset="2"/>
              <a:buChar char="Ø"/>
            </a:pPr>
            <a:r>
              <a:rPr lang="en-US" altLang="en-US" sz="1800" dirty="0">
                <a:solidFill>
                  <a:srgbClr val="7030A0"/>
                </a:solidFill>
                <a:latin typeface="Times New Roman" panose="02020603050405020304" pitchFamily="18" charset="0"/>
                <a:cs typeface="Times New Roman" panose="02020603050405020304" pitchFamily="18" charset="0"/>
              </a:rPr>
              <a:t>Time of sowing:- July month  </a:t>
            </a:r>
          </a:p>
          <a:p>
            <a:pPr marL="285750" indent="-285750" algn="just">
              <a:buFont typeface="Wingdings" panose="05000000000000000000" pitchFamily="2" charset="2"/>
              <a:buChar char="Ø"/>
            </a:pPr>
            <a:r>
              <a:rPr lang="en-US" altLang="en-US" sz="1800" dirty="0">
                <a:solidFill>
                  <a:srgbClr val="00B050"/>
                </a:solidFill>
                <a:latin typeface="Times New Roman" panose="02020603050405020304" pitchFamily="18" charset="0"/>
                <a:cs typeface="Times New Roman" panose="02020603050405020304" pitchFamily="18" charset="0"/>
              </a:rPr>
              <a:t>Balance use of fertilizers: - 20 kg N</a:t>
            </a:r>
            <a:r>
              <a:rPr lang="en-US" altLang="en-US" sz="1800" baseline="-25000" dirty="0">
                <a:solidFill>
                  <a:srgbClr val="00B050"/>
                </a:solidFill>
                <a:latin typeface="Times New Roman" panose="02020603050405020304" pitchFamily="18" charset="0"/>
                <a:cs typeface="Times New Roman" panose="02020603050405020304" pitchFamily="18" charset="0"/>
              </a:rPr>
              <a:t>2</a:t>
            </a:r>
            <a:r>
              <a:rPr lang="en-US" altLang="en-US" sz="1800" dirty="0">
                <a:solidFill>
                  <a:srgbClr val="00B050"/>
                </a:solidFill>
                <a:latin typeface="Times New Roman" panose="02020603050405020304" pitchFamily="18" charset="0"/>
                <a:cs typeface="Times New Roman" panose="02020603050405020304" pitchFamily="18" charset="0"/>
              </a:rPr>
              <a:t> + 20 kg P</a:t>
            </a:r>
            <a:r>
              <a:rPr lang="en-US" altLang="en-US" sz="1800" baseline="-25000" dirty="0">
                <a:solidFill>
                  <a:srgbClr val="00B050"/>
                </a:solidFill>
                <a:latin typeface="Times New Roman" panose="02020603050405020304" pitchFamily="18" charset="0"/>
                <a:cs typeface="Times New Roman" panose="02020603050405020304" pitchFamily="18" charset="0"/>
              </a:rPr>
              <a:t>2</a:t>
            </a:r>
            <a:r>
              <a:rPr lang="en-US" altLang="en-US" sz="1800" dirty="0">
                <a:solidFill>
                  <a:srgbClr val="00B050"/>
                </a:solidFill>
                <a:latin typeface="Times New Roman" panose="02020603050405020304" pitchFamily="18" charset="0"/>
                <a:cs typeface="Times New Roman" panose="02020603050405020304" pitchFamily="18" charset="0"/>
              </a:rPr>
              <a:t>O</a:t>
            </a:r>
            <a:r>
              <a:rPr lang="en-US" altLang="en-US" sz="1800" baseline="-25000" dirty="0">
                <a:solidFill>
                  <a:srgbClr val="00B050"/>
                </a:solidFill>
                <a:latin typeface="Times New Roman" panose="02020603050405020304" pitchFamily="18" charset="0"/>
                <a:cs typeface="Times New Roman" panose="02020603050405020304" pitchFamily="18" charset="0"/>
              </a:rPr>
              <a:t>5</a:t>
            </a:r>
            <a:r>
              <a:rPr lang="en-US" altLang="en-US" sz="1800" dirty="0">
                <a:solidFill>
                  <a:srgbClr val="00B050"/>
                </a:solidFill>
                <a:latin typeface="Times New Roman" panose="02020603050405020304" pitchFamily="18" charset="0"/>
                <a:cs typeface="Times New Roman" panose="02020603050405020304" pitchFamily="18" charset="0"/>
              </a:rPr>
              <a:t> + 14 kg S (through SSP) per hectare as basal and 20 kg N as top dressing at 30-35 DAS.</a:t>
            </a:r>
          </a:p>
          <a:p>
            <a:pPr marL="285750" indent="-285750" algn="just">
              <a:buFont typeface="Wingdings" panose="05000000000000000000" pitchFamily="2" charset="2"/>
              <a:buChar char="Ø"/>
            </a:pPr>
            <a:r>
              <a:rPr lang="en-US" altLang="en-US" sz="1800" dirty="0">
                <a:solidFill>
                  <a:srgbClr val="0000FF"/>
                </a:solidFill>
                <a:latin typeface="Times New Roman" panose="02020603050405020304" pitchFamily="18" charset="0"/>
                <a:cs typeface="Times New Roman" panose="02020603050405020304" pitchFamily="18" charset="0"/>
              </a:rPr>
              <a:t>Use of bio inoculant: - NPK consortia @ 2.5 lit/ha.</a:t>
            </a:r>
          </a:p>
          <a:p>
            <a:pPr marL="285750" indent="-285750" algn="just">
              <a:buFont typeface="Wingdings" panose="05000000000000000000" pitchFamily="2" charset="2"/>
              <a:buChar char="Ø"/>
            </a:pPr>
            <a:r>
              <a:rPr lang="en-US" altLang="en-US" sz="1800" dirty="0">
                <a:solidFill>
                  <a:srgbClr val="C00000"/>
                </a:solidFill>
                <a:latin typeface="Times New Roman" panose="02020603050405020304" pitchFamily="18" charset="0"/>
                <a:cs typeface="Times New Roman" panose="02020603050405020304" pitchFamily="18" charset="0"/>
              </a:rPr>
              <a:t>Weed management: - Hand weeding</a:t>
            </a:r>
          </a:p>
          <a:p>
            <a:pPr marL="285750" indent="-285750" algn="just">
              <a:buFont typeface="Wingdings" panose="05000000000000000000" pitchFamily="2" charset="2"/>
              <a:buChar char="Ø"/>
            </a:pPr>
            <a:r>
              <a:rPr lang="en-US" altLang="en-US" sz="1800" dirty="0">
                <a:solidFill>
                  <a:srgbClr val="00B050"/>
                </a:solidFill>
                <a:latin typeface="Times New Roman" panose="02020603050405020304" pitchFamily="18" charset="0"/>
                <a:cs typeface="Times New Roman" panose="02020603050405020304" pitchFamily="18" charset="0"/>
              </a:rPr>
              <a:t>Use of PP measures :- Two spray of Thiamethoxam 25 WG @ 0.4g per </a:t>
            </a:r>
            <a:r>
              <a:rPr lang="en-US" altLang="en-US" sz="1800" dirty="0" err="1">
                <a:solidFill>
                  <a:srgbClr val="00B050"/>
                </a:solidFill>
                <a:latin typeface="Times New Roman" panose="02020603050405020304" pitchFamily="18" charset="0"/>
                <a:cs typeface="Times New Roman" panose="02020603050405020304" pitchFamily="18" charset="0"/>
              </a:rPr>
              <a:t>litre</a:t>
            </a:r>
            <a:r>
              <a:rPr lang="en-US" altLang="en-US" sz="1800" dirty="0">
                <a:solidFill>
                  <a:srgbClr val="00B050"/>
                </a:solidFill>
                <a:latin typeface="Times New Roman" panose="02020603050405020304" pitchFamily="18" charset="0"/>
                <a:cs typeface="Times New Roman" panose="02020603050405020304" pitchFamily="18" charset="0"/>
              </a:rPr>
              <a:t> of water at 45 &amp; 60 DAS and 3</a:t>
            </a:r>
            <a:r>
              <a:rPr lang="en-US" altLang="en-US" sz="1800" baseline="30000" dirty="0">
                <a:solidFill>
                  <a:srgbClr val="00B050"/>
                </a:solidFill>
                <a:latin typeface="Times New Roman" panose="02020603050405020304" pitchFamily="18" charset="0"/>
                <a:cs typeface="Times New Roman" panose="02020603050405020304" pitchFamily="18" charset="0"/>
              </a:rPr>
              <a:t>rd</a:t>
            </a:r>
            <a:r>
              <a:rPr lang="en-US" altLang="en-US" sz="1800" dirty="0">
                <a:solidFill>
                  <a:srgbClr val="00B050"/>
                </a:solidFill>
                <a:latin typeface="Times New Roman" panose="02020603050405020304" pitchFamily="18" charset="0"/>
                <a:cs typeface="Times New Roman" panose="02020603050405020304" pitchFamily="18" charset="0"/>
              </a:rPr>
              <a:t> spray of </a:t>
            </a:r>
            <a:r>
              <a:rPr lang="en-US" altLang="en-US" sz="1800" dirty="0" err="1">
                <a:solidFill>
                  <a:srgbClr val="00B050"/>
                </a:solidFill>
                <a:latin typeface="Times New Roman" panose="02020603050405020304" pitchFamily="18" charset="0"/>
                <a:cs typeface="Times New Roman" panose="02020603050405020304" pitchFamily="18" charset="0"/>
              </a:rPr>
              <a:t>Streptocycline</a:t>
            </a:r>
            <a:r>
              <a:rPr lang="en-US" altLang="en-US" sz="1800" dirty="0">
                <a:solidFill>
                  <a:srgbClr val="00B050"/>
                </a:solidFill>
                <a:latin typeface="Times New Roman" panose="02020603050405020304" pitchFamily="18" charset="0"/>
                <a:cs typeface="Times New Roman" panose="02020603050405020304" pitchFamily="18" charset="0"/>
              </a:rPr>
              <a:t> (150 ppm) + Blue copper (Copper oxychloride 50 WP) @ 2gm per </a:t>
            </a:r>
            <a:r>
              <a:rPr lang="en-US" altLang="en-US" sz="1800" dirty="0" err="1">
                <a:solidFill>
                  <a:srgbClr val="00B050"/>
                </a:solidFill>
                <a:latin typeface="Times New Roman" panose="02020603050405020304" pitchFamily="18" charset="0"/>
                <a:cs typeface="Times New Roman" panose="02020603050405020304" pitchFamily="18" charset="0"/>
              </a:rPr>
              <a:t>litre</a:t>
            </a:r>
            <a:r>
              <a:rPr lang="en-US" altLang="en-US" sz="1800" dirty="0">
                <a:solidFill>
                  <a:srgbClr val="00B050"/>
                </a:solidFill>
                <a:latin typeface="Times New Roman" panose="02020603050405020304" pitchFamily="18" charset="0"/>
                <a:cs typeface="Times New Roman" panose="02020603050405020304" pitchFamily="18" charset="0"/>
              </a:rPr>
              <a:t> of water at 70 DAS</a:t>
            </a:r>
          </a:p>
        </p:txBody>
      </p:sp>
      <p:sp>
        <p:nvSpPr>
          <p:cNvPr id="9" name="TextBox 11">
            <a:extLst>
              <a:ext uri="{FF2B5EF4-FFF2-40B4-BE49-F238E27FC236}">
                <a16:creationId xmlns:a16="http://schemas.microsoft.com/office/drawing/2014/main" xmlns="" id="{B0CF409C-8D5E-0BAB-142C-7A5D7DF96821}"/>
              </a:ext>
            </a:extLst>
          </p:cNvPr>
          <p:cNvSpPr txBox="1">
            <a:spLocks noChangeArrowheads="1"/>
          </p:cNvSpPr>
          <p:nvPr/>
        </p:nvSpPr>
        <p:spPr bwMode="auto">
          <a:xfrm>
            <a:off x="852733" y="622990"/>
            <a:ext cx="2012795"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Crop – Sesame     </a:t>
            </a:r>
          </a:p>
        </p:txBody>
      </p:sp>
      <p:sp>
        <p:nvSpPr>
          <p:cNvPr id="10" name="TextBox 12">
            <a:extLst>
              <a:ext uri="{FF2B5EF4-FFF2-40B4-BE49-F238E27FC236}">
                <a16:creationId xmlns:a16="http://schemas.microsoft.com/office/drawing/2014/main" xmlns="" id="{11CFFA39-225A-E18B-ED8E-3FB29AA63387}"/>
              </a:ext>
            </a:extLst>
          </p:cNvPr>
          <p:cNvSpPr txBox="1">
            <a:spLocks noChangeArrowheads="1"/>
          </p:cNvSpPr>
          <p:nvPr/>
        </p:nvSpPr>
        <p:spPr bwMode="auto">
          <a:xfrm>
            <a:off x="3045307" y="622990"/>
            <a:ext cx="1870512"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Variety – RT 351</a:t>
            </a:r>
          </a:p>
        </p:txBody>
      </p:sp>
      <p:sp>
        <p:nvSpPr>
          <p:cNvPr id="11" name="TextBox 12">
            <a:extLst>
              <a:ext uri="{FF2B5EF4-FFF2-40B4-BE49-F238E27FC236}">
                <a16:creationId xmlns:a16="http://schemas.microsoft.com/office/drawing/2014/main" xmlns="" id="{E0BD58AE-A413-C0B8-D1BA-A6627A90A7D5}"/>
              </a:ext>
            </a:extLst>
          </p:cNvPr>
          <p:cNvSpPr txBox="1">
            <a:spLocks noChangeArrowheads="1"/>
          </p:cNvSpPr>
          <p:nvPr/>
        </p:nvSpPr>
        <p:spPr bwMode="auto">
          <a:xfrm>
            <a:off x="5129065" y="623610"/>
            <a:ext cx="2368149"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Local check – RT 46   </a:t>
            </a:r>
          </a:p>
        </p:txBody>
      </p:sp>
      <p:sp>
        <p:nvSpPr>
          <p:cNvPr id="16" name="TextBox 12">
            <a:extLst>
              <a:ext uri="{FF2B5EF4-FFF2-40B4-BE49-F238E27FC236}">
                <a16:creationId xmlns:a16="http://schemas.microsoft.com/office/drawing/2014/main" xmlns="" id="{B9F9C1C6-FA33-E4EC-ADB1-5BEF30623B94}"/>
              </a:ext>
            </a:extLst>
          </p:cNvPr>
          <p:cNvSpPr txBox="1">
            <a:spLocks noChangeArrowheads="1"/>
          </p:cNvSpPr>
          <p:nvPr/>
        </p:nvSpPr>
        <p:spPr bwMode="auto">
          <a:xfrm>
            <a:off x="7746368" y="626925"/>
            <a:ext cx="1375505"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Area–10 ha</a:t>
            </a:r>
          </a:p>
        </p:txBody>
      </p:sp>
      <p:sp>
        <p:nvSpPr>
          <p:cNvPr id="17" name="TextBox 12">
            <a:extLst>
              <a:ext uri="{FF2B5EF4-FFF2-40B4-BE49-F238E27FC236}">
                <a16:creationId xmlns:a16="http://schemas.microsoft.com/office/drawing/2014/main" xmlns="" id="{E02D6D9B-CC1D-9137-EC50-B46FB0B8CCC4}"/>
              </a:ext>
            </a:extLst>
          </p:cNvPr>
          <p:cNvSpPr txBox="1">
            <a:spLocks noChangeArrowheads="1"/>
          </p:cNvSpPr>
          <p:nvPr/>
        </p:nvSpPr>
        <p:spPr bwMode="auto">
          <a:xfrm>
            <a:off x="9230669" y="621335"/>
            <a:ext cx="2088136" cy="400110"/>
          </a:xfrm>
          <a:prstGeom prst="rect">
            <a:avLst/>
          </a:prstGeom>
          <a:blipFill dpi="0" rotWithShape="1">
            <a:blip r:embed="rId4" cstate="print"/>
            <a:srcRect/>
            <a:tile tx="0" ty="0" sx="100000" sy="100000" flip="none" algn="tl"/>
          </a:blipFill>
          <a:ln w="9525">
            <a:noFill/>
            <a:miter lim="800000"/>
            <a:headEnd/>
            <a:tailEnd/>
          </a:ln>
        </p:spPr>
        <p:txBody>
          <a:bodyPr wrap="none">
            <a:spAutoFit/>
          </a:bodyPr>
          <a:lstStyle/>
          <a:p>
            <a:r>
              <a:rPr lang="en-IN" altLang="en-US" sz="2000" dirty="0"/>
              <a:t>Demonstration-25</a:t>
            </a:r>
          </a:p>
        </p:txBody>
      </p:sp>
    </p:spTree>
    <p:extLst>
      <p:ext uri="{BB962C8B-B14F-4D97-AF65-F5344CB8AC3E}">
        <p14:creationId xmlns:p14="http://schemas.microsoft.com/office/powerpoint/2010/main" xmlns="" val="271488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29817"/>
            <a:ext cx="11845159" cy="655638"/>
          </a:xfrm>
          <a:prstGeom prst="rect">
            <a:avLst/>
          </a:prstGeom>
        </p:spPr>
        <p:txBody>
          <a:bodyPr anchor="b"/>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FF0000"/>
                </a:solidFill>
                <a:effectLst/>
                <a:uLnTx/>
                <a:uFillTx/>
                <a:latin typeface="+mj-lt"/>
                <a:ea typeface="+mj-ea"/>
                <a:cs typeface="+mj-cs"/>
              </a:rPr>
              <a:t>Performance of CFLD Sesame</a:t>
            </a:r>
            <a:r>
              <a:rPr kumimoji="0" lang="en-GB" altLang="en-US" sz="2400" b="0" i="0" u="none" strike="noStrike" kern="1200" cap="none" spc="0" normalizeH="0" baseline="0" noProof="0" dirty="0">
                <a:ln>
                  <a:noFill/>
                </a:ln>
                <a:solidFill>
                  <a:srgbClr val="FF0000"/>
                </a:solidFill>
                <a:effectLst/>
                <a:uLnTx/>
                <a:uFillTx/>
                <a:latin typeface="+mj-lt"/>
                <a:ea typeface="+mj-ea"/>
                <a:cs typeface="+mj-cs"/>
              </a:rPr>
              <a:t> (Kharif-2021)</a:t>
            </a:r>
            <a:endParaRPr kumimoji="0" lang="en-US" altLang="en-US" sz="24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TextBox 18"/>
          <p:cNvSpPr txBox="1">
            <a:spLocks noChangeArrowheads="1"/>
          </p:cNvSpPr>
          <p:nvPr/>
        </p:nvSpPr>
        <p:spPr bwMode="auto">
          <a:xfrm>
            <a:off x="989726" y="625963"/>
            <a:ext cx="3891578" cy="369332"/>
          </a:xfrm>
          <a:prstGeom prst="rect">
            <a:avLst/>
          </a:prstGeom>
          <a:noFill/>
          <a:ln w="9525">
            <a:noFill/>
            <a:miter lim="800000"/>
            <a:headEnd/>
            <a:tailEnd/>
          </a:ln>
        </p:spPr>
        <p:txBody>
          <a:bodyPr wrap="none">
            <a:spAutoFit/>
          </a:bodyPr>
          <a:lstStyle/>
          <a:p>
            <a:r>
              <a:rPr lang="en-US" altLang="en-US" i="1" dirty="0"/>
              <a:t>State average yield : 3.27 q/h (2019-20)</a:t>
            </a:r>
          </a:p>
        </p:txBody>
      </p:sp>
      <p:sp>
        <p:nvSpPr>
          <p:cNvPr id="7" name="TextBox 19"/>
          <p:cNvSpPr txBox="1">
            <a:spLocks noChangeArrowheads="1"/>
          </p:cNvSpPr>
          <p:nvPr/>
        </p:nvSpPr>
        <p:spPr bwMode="auto">
          <a:xfrm>
            <a:off x="7249590" y="639422"/>
            <a:ext cx="4074192" cy="369332"/>
          </a:xfrm>
          <a:prstGeom prst="rect">
            <a:avLst/>
          </a:prstGeom>
          <a:noFill/>
          <a:ln w="9525">
            <a:noFill/>
            <a:miter lim="800000"/>
            <a:headEnd/>
            <a:tailEnd/>
          </a:ln>
        </p:spPr>
        <p:txBody>
          <a:bodyPr wrap="none">
            <a:spAutoFit/>
          </a:bodyPr>
          <a:lstStyle/>
          <a:p>
            <a:r>
              <a:rPr lang="en-US" altLang="en-US" i="1" dirty="0"/>
              <a:t>District average yield : 3.27 (2019-20) q/h</a:t>
            </a:r>
          </a:p>
        </p:txBody>
      </p:sp>
      <p:graphicFrame>
        <p:nvGraphicFramePr>
          <p:cNvPr id="8" name="Table 7"/>
          <p:cNvGraphicFramePr>
            <a:graphicFrameLocks noGrp="1"/>
          </p:cNvGraphicFramePr>
          <p:nvPr>
            <p:extLst>
              <p:ext uri="{D42A27DB-BD31-4B8C-83A1-F6EECF244321}">
                <p14:modId xmlns:p14="http://schemas.microsoft.com/office/powerpoint/2010/main" xmlns="" val="4175786307"/>
              </p:ext>
            </p:extLst>
          </p:nvPr>
        </p:nvGraphicFramePr>
        <p:xfrm>
          <a:off x="152398" y="1027255"/>
          <a:ext cx="11829394" cy="1554540"/>
        </p:xfrm>
        <a:graphic>
          <a:graphicData uri="http://schemas.openxmlformats.org/drawingml/2006/table">
            <a:tbl>
              <a:tblPr firstRow="1" bandRow="1">
                <a:tableStyleId>{BDBED569-4797-4DF1-A0F4-6AAB3CD982D8}</a:tableStyleId>
              </a:tblPr>
              <a:tblGrid>
                <a:gridCol w="2365879">
                  <a:extLst>
                    <a:ext uri="{9D8B030D-6E8A-4147-A177-3AD203B41FA5}">
                      <a16:colId xmlns:a16="http://schemas.microsoft.com/office/drawing/2014/main" xmlns="" val="20000"/>
                    </a:ext>
                  </a:extLst>
                </a:gridCol>
                <a:gridCol w="2365879">
                  <a:extLst>
                    <a:ext uri="{9D8B030D-6E8A-4147-A177-3AD203B41FA5}">
                      <a16:colId xmlns:a16="http://schemas.microsoft.com/office/drawing/2014/main" xmlns="" val="20001"/>
                    </a:ext>
                  </a:extLst>
                </a:gridCol>
                <a:gridCol w="1805539">
                  <a:extLst>
                    <a:ext uri="{9D8B030D-6E8A-4147-A177-3AD203B41FA5}">
                      <a16:colId xmlns:a16="http://schemas.microsoft.com/office/drawing/2014/main" xmlns="" val="20002"/>
                    </a:ext>
                  </a:extLst>
                </a:gridCol>
                <a:gridCol w="2697932">
                  <a:extLst>
                    <a:ext uri="{9D8B030D-6E8A-4147-A177-3AD203B41FA5}">
                      <a16:colId xmlns:a16="http://schemas.microsoft.com/office/drawing/2014/main" xmlns="" val="20003"/>
                    </a:ext>
                  </a:extLst>
                </a:gridCol>
                <a:gridCol w="2594165">
                  <a:extLst>
                    <a:ext uri="{9D8B030D-6E8A-4147-A177-3AD203B41FA5}">
                      <a16:colId xmlns:a16="http://schemas.microsoft.com/office/drawing/2014/main" xmlns="" val="20004"/>
                    </a:ext>
                  </a:extLst>
                </a:gridCol>
              </a:tblGrid>
              <a:tr h="4572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800" dirty="0">
                          <a:latin typeface="+mn-lt"/>
                          <a:cs typeface="Arial" pitchFamily="34" charset="0"/>
                        </a:rPr>
                        <a:t>Yield (q/ha)</a:t>
                      </a:r>
                    </a:p>
                  </a:txBody>
                  <a:tcPr marT="45730" marB="4573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dirty="0">
                          <a:latin typeface="+mn-lt"/>
                          <a:cs typeface="Arial" pitchFamily="34" charset="0"/>
                        </a:rPr>
                        <a:t>% Increase  in yield</a:t>
                      </a:r>
                    </a:p>
                  </a:txBody>
                  <a:tcPr marT="45730" marB="45730"/>
                </a:tc>
                <a:extLst>
                  <a:ext uri="{0D108BD9-81ED-4DB2-BD59-A6C34878D82A}">
                    <a16:rowId xmlns:a16="http://schemas.microsoft.com/office/drawing/2014/main" xmlns="" val="10000"/>
                  </a:ext>
                </a:extLst>
              </a:tr>
              <a:tr h="457200">
                <a:tc>
                  <a:txBody>
                    <a:bodyPr/>
                    <a:lstStyle/>
                    <a:p>
                      <a:pPr algn="ctr"/>
                      <a:r>
                        <a:rPr lang="en-IN" sz="2800" dirty="0">
                          <a:latin typeface="+mn-lt"/>
                          <a:cs typeface="Arial" pitchFamily="34" charset="0"/>
                        </a:rPr>
                        <a:t>High.</a:t>
                      </a:r>
                    </a:p>
                  </a:txBody>
                  <a:tcPr marT="45730" marB="45730"/>
                </a:tc>
                <a:tc>
                  <a:txBody>
                    <a:bodyPr/>
                    <a:lstStyle/>
                    <a:p>
                      <a:pPr algn="ctr"/>
                      <a:r>
                        <a:rPr lang="en-IN" sz="2800" dirty="0">
                          <a:latin typeface="+mn-lt"/>
                          <a:cs typeface="Arial" pitchFamily="34" charset="0"/>
                        </a:rPr>
                        <a:t>Min.</a:t>
                      </a:r>
                    </a:p>
                  </a:txBody>
                  <a:tcPr marT="45730" marB="45730"/>
                </a:tc>
                <a:tc>
                  <a:txBody>
                    <a:bodyPr/>
                    <a:lstStyle/>
                    <a:p>
                      <a:pPr algn="ctr"/>
                      <a:r>
                        <a:rPr lang="en-IN" sz="2800" dirty="0">
                          <a:latin typeface="+mn-lt"/>
                          <a:cs typeface="Arial" pitchFamily="34" charset="0"/>
                        </a:rPr>
                        <a:t>Av.</a:t>
                      </a:r>
                    </a:p>
                  </a:txBody>
                  <a:tcPr marT="45730" marB="45730"/>
                </a:tc>
                <a:tc>
                  <a:txBody>
                    <a:bodyPr/>
                    <a:lstStyle/>
                    <a:p>
                      <a:pPr algn="ctr"/>
                      <a:r>
                        <a:rPr lang="en-IN" sz="2800" dirty="0">
                          <a:latin typeface="+mn-lt"/>
                          <a:cs typeface="Arial" pitchFamily="34" charset="0"/>
                        </a:rPr>
                        <a:t>Local check</a:t>
                      </a:r>
                    </a:p>
                  </a:txBody>
                  <a:tcPr marT="45730" marB="4573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a:latin typeface="Arial" pitchFamily="34" charset="0"/>
                        <a:cs typeface="Arial" pitchFamily="34" charset="0"/>
                      </a:endParaRPr>
                    </a:p>
                  </a:txBody>
                  <a:tcPr/>
                </a:tc>
                <a:extLst>
                  <a:ext uri="{0D108BD9-81ED-4DB2-BD59-A6C34878D82A}">
                    <a16:rowId xmlns:a16="http://schemas.microsoft.com/office/drawing/2014/main" xmlns="" val="10001"/>
                  </a:ext>
                </a:extLst>
              </a:tr>
              <a:tr h="457200">
                <a:tc>
                  <a:txBody>
                    <a:bodyPr/>
                    <a:lstStyle/>
                    <a:p>
                      <a:pPr algn="ctr"/>
                      <a:r>
                        <a:rPr lang="en-IN" sz="2800" dirty="0">
                          <a:latin typeface="+mn-lt"/>
                          <a:cs typeface="Arial" pitchFamily="34" charset="0"/>
                        </a:rPr>
                        <a:t>10.60</a:t>
                      </a:r>
                    </a:p>
                  </a:txBody>
                  <a:tcPr marT="45730" marB="45730"/>
                </a:tc>
                <a:tc>
                  <a:txBody>
                    <a:bodyPr/>
                    <a:lstStyle/>
                    <a:p>
                      <a:pPr algn="ctr"/>
                      <a:r>
                        <a:rPr lang="en-IN" sz="2800" dirty="0">
                          <a:latin typeface="+mn-lt"/>
                          <a:cs typeface="Arial" pitchFamily="34" charset="0"/>
                        </a:rPr>
                        <a:t>6.80</a:t>
                      </a:r>
                    </a:p>
                  </a:txBody>
                  <a:tcPr marT="45730" marB="45730"/>
                </a:tc>
                <a:tc>
                  <a:txBody>
                    <a:bodyPr/>
                    <a:lstStyle/>
                    <a:p>
                      <a:pPr algn="ctr"/>
                      <a:r>
                        <a:rPr lang="en-IN" sz="2800" dirty="0">
                          <a:latin typeface="+mn-lt"/>
                          <a:cs typeface="Arial" pitchFamily="34" charset="0"/>
                        </a:rPr>
                        <a:t>8.85</a:t>
                      </a:r>
                    </a:p>
                  </a:txBody>
                  <a:tcPr marT="45730" marB="45730"/>
                </a:tc>
                <a:tc>
                  <a:txBody>
                    <a:bodyPr/>
                    <a:lstStyle/>
                    <a:p>
                      <a:pPr algn="ctr"/>
                      <a:r>
                        <a:rPr lang="en-IN" sz="2800" dirty="0">
                          <a:latin typeface="+mn-lt"/>
                          <a:cs typeface="Arial" pitchFamily="34" charset="0"/>
                        </a:rPr>
                        <a:t>6.32</a:t>
                      </a:r>
                    </a:p>
                  </a:txBody>
                  <a:tcPr marT="45730" marB="45730"/>
                </a:tc>
                <a:tc>
                  <a:txBody>
                    <a:bodyPr/>
                    <a:lstStyle/>
                    <a:p>
                      <a:pPr algn="ctr"/>
                      <a:r>
                        <a:rPr lang="en-IN" sz="2800" dirty="0">
                          <a:latin typeface="+mn-lt"/>
                          <a:cs typeface="Arial" pitchFamily="34" charset="0"/>
                        </a:rPr>
                        <a:t>40.03</a:t>
                      </a:r>
                    </a:p>
                  </a:txBody>
                  <a:tcPr marT="45730" marB="45730"/>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92354270"/>
              </p:ext>
            </p:extLst>
          </p:nvPr>
        </p:nvGraphicFramePr>
        <p:xfrm>
          <a:off x="457200" y="3333151"/>
          <a:ext cx="11098924" cy="1980970"/>
        </p:xfrm>
        <a:graphic>
          <a:graphicData uri="http://schemas.openxmlformats.org/drawingml/2006/table">
            <a:tbl>
              <a:tblPr firstRow="1" bandRow="1">
                <a:tableStyleId>{10A1B5D5-9B99-4C35-A422-299274C87663}</a:tableStyleId>
              </a:tblPr>
              <a:tblGrid>
                <a:gridCol w="3578772">
                  <a:extLst>
                    <a:ext uri="{9D8B030D-6E8A-4147-A177-3AD203B41FA5}">
                      <a16:colId xmlns:a16="http://schemas.microsoft.com/office/drawing/2014/main" xmlns="" val="20000"/>
                    </a:ext>
                  </a:extLst>
                </a:gridCol>
                <a:gridCol w="3878318">
                  <a:extLst>
                    <a:ext uri="{9D8B030D-6E8A-4147-A177-3AD203B41FA5}">
                      <a16:colId xmlns:a16="http://schemas.microsoft.com/office/drawing/2014/main" xmlns="" val="20001"/>
                    </a:ext>
                  </a:extLst>
                </a:gridCol>
                <a:gridCol w="3641834">
                  <a:extLst>
                    <a:ext uri="{9D8B030D-6E8A-4147-A177-3AD203B41FA5}">
                      <a16:colId xmlns:a16="http://schemas.microsoft.com/office/drawing/2014/main" xmlns="" val="20002"/>
                    </a:ext>
                  </a:extLst>
                </a:gridCol>
              </a:tblGrid>
              <a:tr h="349383">
                <a:tc>
                  <a:txBody>
                    <a:bodyPr/>
                    <a:lstStyle/>
                    <a:p>
                      <a:pPr algn="ctr"/>
                      <a:endParaRPr lang="en-US" sz="2000" dirty="0">
                        <a:solidFill>
                          <a:schemeClr val="tx1"/>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Demonstration Plot</a:t>
                      </a:r>
                      <a:endParaRPr lang="en-US" sz="2000" dirty="0">
                        <a:solidFill>
                          <a:schemeClr val="tx1"/>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Farmer's Existing Plot</a:t>
                      </a:r>
                      <a:endParaRPr lang="en-US" sz="2000" dirty="0">
                        <a:solidFill>
                          <a:schemeClr val="tx1"/>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Gross Cost (Rs/ha)</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22781.00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19300.00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Gross Return(Rs/ha)</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88500.00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63200.00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Net Return (Rs/ha)</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65719.00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43900.00</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86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dirty="0">
                          <a:latin typeface="+mn-lt"/>
                        </a:rPr>
                        <a:t>B:C Ratio</a:t>
                      </a:r>
                      <a:endParaRPr lang="en-US" sz="2000" b="0" i="0" u="none" strike="noStrike" dirty="0">
                        <a:solidFill>
                          <a:srgbClr val="000000"/>
                        </a:solidFill>
                        <a:latin typeface="+mn-lt"/>
                        <a:cs typeface="Arial" pitchFamily="34" charset="0"/>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3.88</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solidFill>
                            <a:schemeClr val="tx1"/>
                          </a:solidFill>
                          <a:latin typeface="+mn-lt"/>
                          <a:cs typeface="Arial" pitchFamily="34" charset="0"/>
                        </a:rPr>
                        <a:t>3.22</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0" name="Rectangle 3" descr="Bouquet"/>
          <p:cNvSpPr txBox="1">
            <a:spLocks noChangeArrowheads="1"/>
          </p:cNvSpPr>
          <p:nvPr/>
        </p:nvSpPr>
        <p:spPr bwMode="auto">
          <a:xfrm>
            <a:off x="5152740" y="2878472"/>
            <a:ext cx="1828800" cy="457200"/>
          </a:xfrm>
          <a:prstGeom prst="rect">
            <a:avLst/>
          </a:prstGeom>
          <a:blipFill dpi="0" rotWithShape="1">
            <a:blip r:embed="rId2" cstate="print"/>
            <a:srcRect/>
            <a:tile tx="0" ty="0" sx="100000" sy="100000" flip="none" algn="tl"/>
          </a:blipFill>
          <a:ln w="9525">
            <a:noFill/>
            <a:miter lim="800000"/>
            <a:headEnd/>
            <a:tailEnd/>
          </a:ln>
        </p:spPr>
        <p:txBody>
          <a:bodyPr anchor="ctr"/>
          <a:lstStyle/>
          <a:p>
            <a:pPr algn="ctr">
              <a:spcBef>
                <a:spcPts val="0"/>
              </a:spcBef>
              <a:defRPr/>
            </a:pPr>
            <a:r>
              <a:rPr lang="en-US" sz="2800" b="1" dirty="0">
                <a:solidFill>
                  <a:srgbClr val="C00000"/>
                </a:solidFill>
                <a:latin typeface="+mn-lt"/>
                <a:cs typeface="+mn-cs"/>
              </a:rPr>
              <a:t>Economics </a:t>
            </a:r>
            <a:endParaRPr lang="en-US" sz="2000" dirty="0">
              <a:solidFill>
                <a:srgbClr val="C00000"/>
              </a:solidFill>
              <a:latin typeface="+mn-lt"/>
              <a:cs typeface="+mn-cs"/>
            </a:endParaRPr>
          </a:p>
        </p:txBody>
      </p:sp>
      <p:sp>
        <p:nvSpPr>
          <p:cNvPr id="11" name="TextBox 20"/>
          <p:cNvSpPr txBox="1">
            <a:spLocks noChangeArrowheads="1"/>
          </p:cNvSpPr>
          <p:nvPr/>
        </p:nvSpPr>
        <p:spPr bwMode="auto">
          <a:xfrm>
            <a:off x="76200" y="2560536"/>
            <a:ext cx="11874062" cy="307777"/>
          </a:xfrm>
          <a:prstGeom prst="rect">
            <a:avLst/>
          </a:prstGeom>
          <a:noFill/>
          <a:ln w="9525">
            <a:noFill/>
            <a:miter lim="800000"/>
            <a:headEnd/>
            <a:tailEnd/>
          </a:ln>
        </p:spPr>
        <p:txBody>
          <a:bodyPr wrap="square">
            <a:spAutoFit/>
          </a:bodyPr>
          <a:lstStyle/>
          <a:p>
            <a:r>
              <a:rPr lang="en-IN" altLang="en-US" sz="1400" dirty="0"/>
              <a:t>Sale price : </a:t>
            </a:r>
            <a:r>
              <a:rPr lang="en-US" altLang="en-US" sz="1400" dirty="0"/>
              <a:t>Rs.10000</a:t>
            </a:r>
            <a:r>
              <a:rPr lang="en-IN" altLang="en-US" sz="1400" dirty="0"/>
              <a:t>/- per </a:t>
            </a:r>
            <a:r>
              <a:rPr lang="en-IN" altLang="en-US" sz="1400" dirty="0" err="1"/>
              <a:t>qtls</a:t>
            </a:r>
            <a:r>
              <a:rPr lang="en-IN" altLang="en-US" sz="1400" dirty="0"/>
              <a:t> 	          			  	           Minimum Support Price (MSP)  : Rs. 7307/- per </a:t>
            </a:r>
            <a:r>
              <a:rPr lang="en-IN" altLang="en-US" sz="1400" dirty="0" err="1"/>
              <a:t>qtls</a:t>
            </a:r>
            <a:r>
              <a:rPr lang="en-IN" altLang="en-US" sz="1400" dirty="0"/>
              <a:t> (Kharif 2021)</a:t>
            </a:r>
            <a:endParaRPr lang="en-US" altLang="en-US" sz="1400" i="1" dirty="0"/>
          </a:p>
        </p:txBody>
      </p:sp>
      <p:pic>
        <p:nvPicPr>
          <p:cNvPr id="12" name="Picture 5"/>
          <p:cNvPicPr>
            <a:picLocks noChangeAspect="1" noChangeArrowheads="1"/>
          </p:cNvPicPr>
          <p:nvPr/>
        </p:nvPicPr>
        <p:blipFill>
          <a:blip r:embed="rId3" cstate="print"/>
          <a:srcRect/>
          <a:stretch>
            <a:fillRect/>
          </a:stretch>
        </p:blipFill>
        <p:spPr bwMode="auto">
          <a:xfrm>
            <a:off x="0" y="0"/>
            <a:ext cx="742950" cy="792163"/>
          </a:xfrm>
          <a:prstGeom prst="rect">
            <a:avLst/>
          </a:prstGeom>
          <a:noFill/>
          <a:ln w="9525">
            <a:noFill/>
            <a:miter lim="800000"/>
            <a:headEnd/>
            <a:tailEnd/>
          </a:ln>
        </p:spPr>
      </p:pic>
      <p:pic>
        <p:nvPicPr>
          <p:cNvPr id="13" name="Picture 6" descr="C:\Documents and Settings\Administrator\My Documents\Downloads\ICAR_logo.JPG"/>
          <p:cNvPicPr>
            <a:picLocks noChangeAspect="1" noChangeArrowheads="1"/>
          </p:cNvPicPr>
          <p:nvPr/>
        </p:nvPicPr>
        <p:blipFill>
          <a:blip r:embed="rId4" cstate="print"/>
          <a:srcRect/>
          <a:stretch>
            <a:fillRect/>
          </a:stretch>
        </p:blipFill>
        <p:spPr bwMode="auto">
          <a:xfrm>
            <a:off x="11472681" y="0"/>
            <a:ext cx="682625" cy="904875"/>
          </a:xfrm>
          <a:prstGeom prst="rect">
            <a:avLst/>
          </a:prstGeom>
          <a:noFill/>
          <a:ln w="9525">
            <a:noFill/>
            <a:miter lim="800000"/>
            <a:headEnd/>
            <a:tailEnd/>
          </a:ln>
        </p:spPr>
      </p:pic>
      <p:sp>
        <p:nvSpPr>
          <p:cNvPr id="15" name="Rectangle 14">
            <a:extLst>
              <a:ext uri="{FF2B5EF4-FFF2-40B4-BE49-F238E27FC236}">
                <a16:creationId xmlns:a16="http://schemas.microsoft.com/office/drawing/2014/main" xmlns="" id="{1FECDFE9-7E7F-F88A-A854-90407AE53A60}"/>
              </a:ext>
            </a:extLst>
          </p:cNvPr>
          <p:cNvSpPr>
            <a:spLocks noChangeArrowheads="1"/>
          </p:cNvSpPr>
          <p:nvPr/>
        </p:nvSpPr>
        <p:spPr bwMode="auto">
          <a:xfrm>
            <a:off x="989726" y="5375668"/>
            <a:ext cx="10247587" cy="461665"/>
          </a:xfrm>
          <a:prstGeom prst="rect">
            <a:avLst/>
          </a:prstGeom>
          <a:noFill/>
          <a:ln w="9525">
            <a:noFill/>
            <a:miter lim="800000"/>
            <a:headEnd/>
            <a:tailEnd/>
          </a:ln>
        </p:spPr>
        <p:txBody>
          <a:bodyPr wrap="square">
            <a:spAutoFit/>
          </a:bodyPr>
          <a:lstStyle/>
          <a:p>
            <a:pPr algn="ctr"/>
            <a:r>
              <a:rPr lang="en-US" altLang="en-US" sz="2400" b="1" dirty="0"/>
              <a:t>Technological gap analysis of CFLDs Sesame</a:t>
            </a:r>
            <a:endParaRPr lang="en-US" altLang="en-US" sz="2400" dirty="0"/>
          </a:p>
        </p:txBody>
      </p:sp>
      <p:graphicFrame>
        <p:nvGraphicFramePr>
          <p:cNvPr id="16" name="Table 15">
            <a:extLst>
              <a:ext uri="{FF2B5EF4-FFF2-40B4-BE49-F238E27FC236}">
                <a16:creationId xmlns:a16="http://schemas.microsoft.com/office/drawing/2014/main" xmlns="" id="{F23D8B74-0799-489D-EB5F-E4FEEBD5B21A}"/>
              </a:ext>
            </a:extLst>
          </p:cNvPr>
          <p:cNvGraphicFramePr>
            <a:graphicFrameLocks noGrp="1"/>
          </p:cNvGraphicFramePr>
          <p:nvPr>
            <p:extLst>
              <p:ext uri="{D42A27DB-BD31-4B8C-83A1-F6EECF244321}">
                <p14:modId xmlns:p14="http://schemas.microsoft.com/office/powerpoint/2010/main" xmlns="" val="959080828"/>
              </p:ext>
            </p:extLst>
          </p:nvPr>
        </p:nvGraphicFramePr>
        <p:xfrm>
          <a:off x="76201" y="5790217"/>
          <a:ext cx="12079106" cy="1037169"/>
        </p:xfrm>
        <a:graphic>
          <a:graphicData uri="http://schemas.openxmlformats.org/drawingml/2006/table">
            <a:tbl>
              <a:tblPr firstRow="1" bandRow="1">
                <a:tableStyleId>{5C22544A-7EE6-4342-B048-85BDC9FD1C3A}</a:tableStyleId>
              </a:tblPr>
              <a:tblGrid>
                <a:gridCol w="1394790">
                  <a:extLst>
                    <a:ext uri="{9D8B030D-6E8A-4147-A177-3AD203B41FA5}">
                      <a16:colId xmlns:a16="http://schemas.microsoft.com/office/drawing/2014/main" xmlns="" val="20000"/>
                    </a:ext>
                  </a:extLst>
                </a:gridCol>
                <a:gridCol w="1779105">
                  <a:extLst>
                    <a:ext uri="{9D8B030D-6E8A-4147-A177-3AD203B41FA5}">
                      <a16:colId xmlns:a16="http://schemas.microsoft.com/office/drawing/2014/main" xmlns="" val="20001"/>
                    </a:ext>
                  </a:extLst>
                </a:gridCol>
                <a:gridCol w="1530626">
                  <a:extLst>
                    <a:ext uri="{9D8B030D-6E8A-4147-A177-3AD203B41FA5}">
                      <a16:colId xmlns:a16="http://schemas.microsoft.com/office/drawing/2014/main" xmlns="" val="20002"/>
                    </a:ext>
                  </a:extLst>
                </a:gridCol>
                <a:gridCol w="1977887">
                  <a:extLst>
                    <a:ext uri="{9D8B030D-6E8A-4147-A177-3AD203B41FA5}">
                      <a16:colId xmlns:a16="http://schemas.microsoft.com/office/drawing/2014/main" xmlns="" val="20003"/>
                    </a:ext>
                  </a:extLst>
                </a:gridCol>
                <a:gridCol w="1470991">
                  <a:extLst>
                    <a:ext uri="{9D8B030D-6E8A-4147-A177-3AD203B41FA5}">
                      <a16:colId xmlns:a16="http://schemas.microsoft.com/office/drawing/2014/main" xmlns="" val="20004"/>
                    </a:ext>
                  </a:extLst>
                </a:gridCol>
                <a:gridCol w="1292087">
                  <a:extLst>
                    <a:ext uri="{9D8B030D-6E8A-4147-A177-3AD203B41FA5}">
                      <a16:colId xmlns:a16="http://schemas.microsoft.com/office/drawing/2014/main" xmlns="" val="20005"/>
                    </a:ext>
                  </a:extLst>
                </a:gridCol>
                <a:gridCol w="1202635">
                  <a:extLst>
                    <a:ext uri="{9D8B030D-6E8A-4147-A177-3AD203B41FA5}">
                      <a16:colId xmlns:a16="http://schemas.microsoft.com/office/drawing/2014/main" xmlns="" val="20006"/>
                    </a:ext>
                  </a:extLst>
                </a:gridCol>
                <a:gridCol w="1430985">
                  <a:extLst>
                    <a:ext uri="{9D8B030D-6E8A-4147-A177-3AD203B41FA5}">
                      <a16:colId xmlns:a16="http://schemas.microsoft.com/office/drawing/2014/main" xmlns="" val="20007"/>
                    </a:ext>
                  </a:extLst>
                </a:gridCol>
              </a:tblGrid>
              <a:tr h="6713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Number of CFLDs</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Potential yield </a:t>
                      </a:r>
                      <a:endParaRPr lang="en-US" sz="1600" dirty="0">
                        <a:latin typeface="+mn-lt"/>
                        <a:ea typeface="Times New Roman"/>
                        <a:cs typeface="Times New Roman"/>
                      </a:endParaRPr>
                    </a:p>
                    <a:p>
                      <a:pPr marL="0" marR="0" algn="ctr">
                        <a:lnSpc>
                          <a:spcPct val="100000"/>
                        </a:lnSpc>
                        <a:spcBef>
                          <a:spcPts val="0"/>
                        </a:spcBef>
                        <a:spcAft>
                          <a:spcPts val="0"/>
                        </a:spcAft>
                      </a:pPr>
                      <a:r>
                        <a:rPr lang="en-US" sz="1800" b="1" dirty="0">
                          <a:latin typeface="Times New Roman"/>
                          <a:ea typeface="Times New Roman"/>
                          <a:cs typeface="Times New Roman"/>
                        </a:rPr>
                        <a:t>(q/ha)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Demon  yield (q/ha)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Farmer Practice </a:t>
                      </a:r>
                      <a:endParaRPr lang="en-US" sz="1600" dirty="0">
                        <a:latin typeface="+mn-lt"/>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yield (q/ha)</a:t>
                      </a:r>
                      <a:endParaRPr lang="en-US" sz="1600" dirty="0">
                        <a:latin typeface="+mn-lt"/>
                        <a:ea typeface="Times New Roman"/>
                        <a:cs typeface="Times New Roman"/>
                      </a:endParaRPr>
                    </a:p>
                  </a:txBody>
                  <a:tcPr marT="45743" marB="4574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 increased</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Ext. Gap </a:t>
                      </a:r>
                      <a:endParaRPr lang="en-US" sz="1600" dirty="0">
                        <a:latin typeface="+mn-lt"/>
                        <a:ea typeface="Times New Roman"/>
                        <a:cs typeface="Times New Roman"/>
                      </a:endParaRPr>
                    </a:p>
                    <a:p>
                      <a:pPr marL="0" marR="0" algn="ctr">
                        <a:lnSpc>
                          <a:spcPct val="100000"/>
                        </a:lnSpc>
                        <a:spcBef>
                          <a:spcPts val="0"/>
                        </a:spcBef>
                        <a:spcAft>
                          <a:spcPts val="0"/>
                        </a:spcAft>
                      </a:pPr>
                      <a:r>
                        <a:rPr lang="en-US" sz="1800" b="1" dirty="0">
                          <a:latin typeface="Times New Roman"/>
                          <a:ea typeface="Times New Roman"/>
                          <a:cs typeface="Times New Roman"/>
                        </a:rPr>
                        <a:t>(q/ha)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Tech. Gap (q/ha)</a:t>
                      </a:r>
                      <a:endParaRPr lang="en-US" sz="1600" dirty="0">
                        <a:latin typeface="+mn-lt"/>
                        <a:ea typeface="Times New Roman"/>
                        <a:cs typeface="Times New Roman"/>
                      </a:endParaRPr>
                    </a:p>
                  </a:txBody>
                  <a:tcPr marT="45743" marB="45743"/>
                </a:tc>
                <a:tc>
                  <a:txBody>
                    <a:bodyPr/>
                    <a:lstStyle/>
                    <a:p>
                      <a:pPr marL="0" marR="0" algn="ctr">
                        <a:lnSpc>
                          <a:spcPct val="100000"/>
                        </a:lnSpc>
                        <a:spcBef>
                          <a:spcPts val="0"/>
                        </a:spcBef>
                        <a:spcAft>
                          <a:spcPts val="0"/>
                        </a:spcAft>
                      </a:pPr>
                      <a:r>
                        <a:rPr lang="en-US" sz="1800" b="1" dirty="0">
                          <a:latin typeface="Times New Roman"/>
                          <a:ea typeface="Times New Roman"/>
                          <a:cs typeface="Times New Roman"/>
                        </a:rPr>
                        <a:t>Tech. Index</a:t>
                      </a:r>
                      <a:endParaRPr lang="en-US" sz="1600" dirty="0">
                        <a:latin typeface="+mn-lt"/>
                        <a:ea typeface="Times New Roman"/>
                        <a:cs typeface="Times New Roman"/>
                      </a:endParaRPr>
                    </a:p>
                    <a:p>
                      <a:pPr marL="0" marR="0" algn="ctr">
                        <a:lnSpc>
                          <a:spcPct val="100000"/>
                        </a:lnSpc>
                        <a:spcBef>
                          <a:spcPts val="0"/>
                        </a:spcBef>
                        <a:spcAft>
                          <a:spcPts val="0"/>
                        </a:spcAft>
                      </a:pPr>
                      <a:r>
                        <a:rPr lang="en-US" sz="1800" b="1" dirty="0">
                          <a:latin typeface="Times New Roman"/>
                          <a:ea typeface="Times New Roman"/>
                          <a:cs typeface="Times New Roman"/>
                        </a:rPr>
                        <a:t>(%)</a:t>
                      </a:r>
                      <a:endParaRPr lang="en-US" sz="1600" dirty="0">
                        <a:latin typeface="+mn-lt"/>
                        <a:ea typeface="Times New Roman"/>
                        <a:cs typeface="Times New Roman"/>
                      </a:endParaRPr>
                    </a:p>
                  </a:txBody>
                  <a:tcPr marT="45743" marB="45743"/>
                </a:tc>
                <a:extLst>
                  <a:ext uri="{0D108BD9-81ED-4DB2-BD59-A6C34878D82A}">
                    <a16:rowId xmlns:a16="http://schemas.microsoft.com/office/drawing/2014/main" xmlns="" val="10000"/>
                  </a:ext>
                </a:extLst>
              </a:tr>
              <a:tr h="333797">
                <a:tc>
                  <a:txBody>
                    <a:bodyPr/>
                    <a:lstStyle/>
                    <a:p>
                      <a:pPr algn="ctr">
                        <a:lnSpc>
                          <a:spcPct val="100000"/>
                        </a:lnSpc>
                      </a:pPr>
                      <a:r>
                        <a:rPr lang="en-US" sz="1800" dirty="0">
                          <a:latin typeface="Times New Roman" panose="02020603050405020304" pitchFamily="18" charset="0"/>
                          <a:cs typeface="Times New Roman" panose="02020603050405020304" pitchFamily="18" charset="0"/>
                        </a:rPr>
                        <a:t>25</a:t>
                      </a:r>
                    </a:p>
                  </a:txBody>
                  <a:tcPr marT="45743" marB="45743"/>
                </a:tc>
                <a:tc>
                  <a:txBody>
                    <a:bodyPr/>
                    <a:lstStyle/>
                    <a:p>
                      <a:pPr algn="ctr">
                        <a:lnSpc>
                          <a:spcPct val="100000"/>
                        </a:lnSpc>
                      </a:pPr>
                      <a:r>
                        <a:rPr lang="en-US" sz="1800" dirty="0">
                          <a:latin typeface="Times New Roman" panose="02020603050405020304" pitchFamily="18" charset="0"/>
                          <a:cs typeface="Times New Roman" panose="02020603050405020304" pitchFamily="18" charset="0"/>
                        </a:rPr>
                        <a:t>12</a:t>
                      </a:r>
                    </a:p>
                  </a:txBody>
                  <a:tcPr marT="45743" marB="45743"/>
                </a:tc>
                <a:tc>
                  <a:txBody>
                    <a:bodyPr/>
                    <a:lstStyle/>
                    <a:p>
                      <a:pPr algn="ctr">
                        <a:lnSpc>
                          <a:spcPct val="100000"/>
                        </a:lnSpc>
                      </a:pPr>
                      <a:r>
                        <a:rPr lang="en-US" sz="1800" dirty="0">
                          <a:latin typeface="Times New Roman" panose="02020603050405020304" pitchFamily="18" charset="0"/>
                          <a:cs typeface="Times New Roman" panose="02020603050405020304" pitchFamily="18" charset="0"/>
                        </a:rPr>
                        <a:t>8.85</a:t>
                      </a:r>
                    </a:p>
                  </a:txBody>
                  <a:tcPr marT="45743" marB="45743"/>
                </a:tc>
                <a:tc>
                  <a:txBody>
                    <a:bodyPr/>
                    <a:lstStyle/>
                    <a:p>
                      <a:pPr algn="ctr">
                        <a:lnSpc>
                          <a:spcPct val="100000"/>
                        </a:lnSpc>
                      </a:pPr>
                      <a:r>
                        <a:rPr lang="en-US" sz="1800" dirty="0">
                          <a:latin typeface="Times New Roman" panose="02020603050405020304" pitchFamily="18" charset="0"/>
                          <a:cs typeface="Times New Roman" panose="02020603050405020304" pitchFamily="18" charset="0"/>
                        </a:rPr>
                        <a:t>6.32</a:t>
                      </a:r>
                    </a:p>
                  </a:txBody>
                  <a:tcPr marT="45743" marB="45743"/>
                </a:tc>
                <a:tc>
                  <a:txBody>
                    <a:bodyPr/>
                    <a:lstStyle/>
                    <a:p>
                      <a:pPr algn="ctr">
                        <a:lnSpc>
                          <a:spcPct val="100000"/>
                        </a:lnSpc>
                      </a:pPr>
                      <a:r>
                        <a:rPr lang="en-US" sz="1800" dirty="0">
                          <a:latin typeface="Times New Roman" panose="02020603050405020304" pitchFamily="18" charset="0"/>
                          <a:cs typeface="Times New Roman" panose="02020603050405020304" pitchFamily="18" charset="0"/>
                        </a:rPr>
                        <a:t>40.03</a:t>
                      </a:r>
                    </a:p>
                  </a:txBody>
                  <a:tcPr marT="45743" marB="45743"/>
                </a:tc>
                <a:tc>
                  <a:txBody>
                    <a:bodyPr/>
                    <a:lstStyle/>
                    <a:p>
                      <a:pPr algn="ctr">
                        <a:lnSpc>
                          <a:spcPct val="100000"/>
                        </a:lnSpc>
                      </a:pPr>
                      <a:r>
                        <a:rPr lang="en-US" sz="1800" dirty="0">
                          <a:latin typeface="Times New Roman" panose="02020603050405020304" pitchFamily="18" charset="0"/>
                          <a:cs typeface="Times New Roman" panose="02020603050405020304" pitchFamily="18" charset="0"/>
                        </a:rPr>
                        <a:t>2.53</a:t>
                      </a:r>
                    </a:p>
                  </a:txBody>
                  <a:tcPr marT="45743" marB="45743"/>
                </a:tc>
                <a:tc>
                  <a:txBody>
                    <a:bodyPr/>
                    <a:lstStyle/>
                    <a:p>
                      <a:pPr algn="ctr">
                        <a:lnSpc>
                          <a:spcPct val="100000"/>
                        </a:lnSpc>
                      </a:pPr>
                      <a:r>
                        <a:rPr lang="en-US" sz="1800" dirty="0">
                          <a:latin typeface="Times New Roman" panose="02020603050405020304" pitchFamily="18" charset="0"/>
                          <a:cs typeface="Times New Roman" panose="02020603050405020304" pitchFamily="18" charset="0"/>
                        </a:rPr>
                        <a:t>3.15</a:t>
                      </a:r>
                    </a:p>
                  </a:txBody>
                  <a:tcPr marT="45743" marB="45743"/>
                </a:tc>
                <a:tc>
                  <a:txBody>
                    <a:bodyPr/>
                    <a:lstStyle/>
                    <a:p>
                      <a:pPr algn="ctr">
                        <a:lnSpc>
                          <a:spcPct val="100000"/>
                        </a:lnSpc>
                      </a:pPr>
                      <a:r>
                        <a:rPr lang="en-US" sz="1800" dirty="0">
                          <a:latin typeface="Times New Roman" panose="02020603050405020304" pitchFamily="18" charset="0"/>
                          <a:cs typeface="Times New Roman" panose="02020603050405020304" pitchFamily="18" charset="0"/>
                        </a:rPr>
                        <a:t>26.25</a:t>
                      </a:r>
                    </a:p>
                  </a:txBody>
                  <a:tcPr marT="45743" marB="45743"/>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45024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52400" y="1092504"/>
            <a:ext cx="11813628" cy="5062924"/>
          </a:xfrm>
          <a:prstGeom prst="rect">
            <a:avLst/>
          </a:prstGeom>
          <a:noFill/>
          <a:ln w="9525">
            <a:noFill/>
            <a:miter lim="800000"/>
            <a:headEnd/>
            <a:tailEnd/>
          </a:ln>
        </p:spPr>
        <p:txBody>
          <a:bodyPr wrap="square">
            <a:spAutoFit/>
          </a:bodyPr>
          <a:lstStyle/>
          <a:p>
            <a:pPr marL="514350" indent="-514350" algn="just">
              <a:spcAft>
                <a:spcPts val="600"/>
              </a:spcAft>
              <a:buFont typeface="+mj-lt"/>
              <a:buAutoNum type="arabicPeriod"/>
            </a:pPr>
            <a:r>
              <a:rPr lang="en-US" altLang="en-US" sz="2800" dirty="0">
                <a:solidFill>
                  <a:srgbClr val="0000FF"/>
                </a:solidFill>
                <a:latin typeface="Times New Roman" panose="02020603050405020304" pitchFamily="18" charset="0"/>
                <a:cs typeface="Times New Roman" panose="02020603050405020304" pitchFamily="18" charset="0"/>
              </a:rPr>
              <a:t>Performance of the variety (RT-351) in terms of yield has been better in demonstration plots.</a:t>
            </a:r>
          </a:p>
          <a:p>
            <a:pPr marL="514350" indent="-514350" algn="just">
              <a:spcAft>
                <a:spcPts val="600"/>
              </a:spcAft>
              <a:buFont typeface="+mj-lt"/>
              <a:buAutoNum type="arabicPeriod"/>
            </a:pPr>
            <a:r>
              <a:rPr lang="en-US" altLang="en-US" sz="2800" dirty="0">
                <a:solidFill>
                  <a:srgbClr val="00B050"/>
                </a:solidFill>
                <a:latin typeface="Times New Roman" panose="02020603050405020304" pitchFamily="18" charset="0"/>
                <a:cs typeface="Times New Roman" panose="02020603050405020304" pitchFamily="18" charset="0"/>
              </a:rPr>
              <a:t>Use of Thiamethoxam 25 WG @ 0.4g/lit resulted in good control of Whitefly as well as </a:t>
            </a:r>
            <a:r>
              <a:rPr lang="en-US" altLang="en-US" sz="2800" dirty="0" err="1">
                <a:solidFill>
                  <a:srgbClr val="00B050"/>
                </a:solidFill>
                <a:latin typeface="Times New Roman" panose="02020603050405020304" pitchFamily="18" charset="0"/>
                <a:cs typeface="Times New Roman" panose="02020603050405020304" pitchFamily="18" charset="0"/>
              </a:rPr>
              <a:t>Jassids</a:t>
            </a:r>
            <a:r>
              <a:rPr lang="en-US" altLang="en-US" sz="2800" dirty="0">
                <a:solidFill>
                  <a:srgbClr val="00B050"/>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514350" indent="-514350" algn="just">
              <a:spcAft>
                <a:spcPts val="600"/>
              </a:spcAft>
              <a:buFont typeface="+mj-lt"/>
              <a:buAutoNum type="arabicPeriod"/>
            </a:pPr>
            <a:r>
              <a:rPr lang="en-US" altLang="en-US" sz="2800" dirty="0">
                <a:solidFill>
                  <a:srgbClr val="FF0000"/>
                </a:solidFill>
                <a:latin typeface="Times New Roman" panose="02020603050405020304" pitchFamily="18" charset="0"/>
                <a:cs typeface="Times New Roman" panose="02020603050405020304" pitchFamily="18" charset="0"/>
              </a:rPr>
              <a:t>Although the farmers were advised to do hand weeding, but in the fields where </a:t>
            </a:r>
            <a:r>
              <a:rPr lang="en-US" sz="2800" i="1" dirty="0">
                <a:solidFill>
                  <a:srgbClr val="FF0000"/>
                </a:solidFill>
                <a:latin typeface="Times New Roman" panose="02020603050405020304" pitchFamily="18" charset="0"/>
                <a:cs typeface="Times New Roman" panose="02020603050405020304" pitchFamily="18" charset="0"/>
              </a:rPr>
              <a:t>Cyperus </a:t>
            </a:r>
            <a:r>
              <a:rPr lang="en-US" sz="2800" i="1" dirty="0" err="1">
                <a:solidFill>
                  <a:srgbClr val="FF0000"/>
                </a:solidFill>
                <a:latin typeface="Times New Roman" panose="02020603050405020304" pitchFamily="18" charset="0"/>
                <a:cs typeface="Times New Roman" panose="02020603050405020304" pitchFamily="18" charset="0"/>
              </a:rPr>
              <a:t>rotundus</a:t>
            </a:r>
            <a:r>
              <a:rPr lang="en-US" sz="2800" i="1"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(Purple nutsedge),</a:t>
            </a:r>
            <a:r>
              <a:rPr lang="en-US" sz="2800" i="1" dirty="0">
                <a:solidFill>
                  <a:srgbClr val="FF0000"/>
                </a:solidFill>
                <a:latin typeface="Times New Roman" panose="02020603050405020304" pitchFamily="18" charset="0"/>
                <a:cs typeface="Times New Roman" panose="02020603050405020304" pitchFamily="18" charset="0"/>
              </a:rPr>
              <a:t> Cyperus </a:t>
            </a:r>
            <a:r>
              <a:rPr lang="en-US" sz="2800" i="1" dirty="0" err="1">
                <a:solidFill>
                  <a:srgbClr val="FF0000"/>
                </a:solidFill>
                <a:latin typeface="Times New Roman" panose="02020603050405020304" pitchFamily="18" charset="0"/>
                <a:cs typeface="Times New Roman" panose="02020603050405020304" pitchFamily="18" charset="0"/>
              </a:rPr>
              <a:t>iria</a:t>
            </a:r>
            <a:r>
              <a:rPr lang="en-US" sz="2800" i="1"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(Umbrella sedge),</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Cynodon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dectylon</a:t>
            </a:r>
            <a:r>
              <a:rPr lang="en-US" sz="2800" i="1"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(Doob </a:t>
            </a:r>
            <a:r>
              <a:rPr lang="en-US" sz="2800" dirty="0" err="1">
                <a:solidFill>
                  <a:srgbClr val="FF0000"/>
                </a:solidFill>
                <a:latin typeface="Times New Roman" panose="02020603050405020304" pitchFamily="18" charset="0"/>
                <a:cs typeface="Times New Roman" panose="02020603050405020304" pitchFamily="18" charset="0"/>
              </a:rPr>
              <a:t>ghas</a:t>
            </a:r>
            <a:r>
              <a:rPr lang="en-US" sz="2800" dirty="0">
                <a:solidFill>
                  <a:srgbClr val="FF0000"/>
                </a:solidFill>
                <a:latin typeface="Times New Roman" panose="02020603050405020304" pitchFamily="18" charset="0"/>
                <a:cs typeface="Times New Roman" panose="02020603050405020304" pitchFamily="18" charset="0"/>
              </a:rPr>
              <a:t>)</a:t>
            </a:r>
            <a:r>
              <a:rPr lang="en-US" altLang="en-US" sz="2800" dirty="0">
                <a:solidFill>
                  <a:srgbClr val="FF0000"/>
                </a:solidFill>
                <a:latin typeface="Times New Roman" panose="02020603050405020304" pitchFamily="18" charset="0"/>
                <a:cs typeface="Times New Roman" panose="02020603050405020304" pitchFamily="18" charset="0"/>
              </a:rPr>
              <a:t> etc. weeds were appeared, the farmers sprayed </a:t>
            </a:r>
            <a:r>
              <a:rPr lang="en-US" altLang="en-US" sz="2800" dirty="0" err="1">
                <a:solidFill>
                  <a:srgbClr val="FF0000"/>
                </a:solidFill>
                <a:latin typeface="Times New Roman" panose="02020603050405020304" pitchFamily="18" charset="0"/>
                <a:cs typeface="Times New Roman" panose="02020603050405020304" pitchFamily="18" charset="0"/>
              </a:rPr>
              <a:t>Quizalofop</a:t>
            </a:r>
            <a:r>
              <a:rPr lang="en-US" altLang="en-US" sz="2800" dirty="0">
                <a:solidFill>
                  <a:srgbClr val="FF0000"/>
                </a:solidFill>
                <a:latin typeface="Times New Roman" panose="02020603050405020304" pitchFamily="18" charset="0"/>
                <a:cs typeface="Times New Roman" panose="02020603050405020304" pitchFamily="18" charset="0"/>
              </a:rPr>
              <a:t> Ethyl 5% at the rate of 500 gm per hectare, then good control was seen on the above weeds. But hand weeding was more effective in fields where </a:t>
            </a:r>
            <a:r>
              <a:rPr lang="en-US" sz="2800" i="1" dirty="0" err="1">
                <a:solidFill>
                  <a:srgbClr val="FF0000"/>
                </a:solidFill>
                <a:latin typeface="Times New Roman" panose="02020603050405020304" pitchFamily="18" charset="0"/>
                <a:cs typeface="Times New Roman" panose="02020603050405020304" pitchFamily="18" charset="0"/>
              </a:rPr>
              <a:t>Digera</a:t>
            </a:r>
            <a:r>
              <a:rPr lang="en-US" sz="2800" i="1" dirty="0">
                <a:solidFill>
                  <a:srgbClr val="FF0000"/>
                </a:solidFill>
                <a:latin typeface="Times New Roman" panose="02020603050405020304" pitchFamily="18" charset="0"/>
                <a:cs typeface="Times New Roman" panose="02020603050405020304" pitchFamily="18" charset="0"/>
              </a:rPr>
              <a:t> arvensis </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Tandla</a:t>
            </a:r>
            <a:r>
              <a:rPr lang="en-US" sz="2800" dirty="0">
                <a:solidFill>
                  <a:srgbClr val="FF0000"/>
                </a:solidFill>
                <a:latin typeface="Times New Roman" panose="02020603050405020304" pitchFamily="18" charset="0"/>
                <a:cs typeface="Times New Roman" panose="02020603050405020304" pitchFamily="18" charset="0"/>
              </a:rPr>
              <a:t>) weed,</a:t>
            </a:r>
            <a:r>
              <a:rPr lang="en-US" altLang="en-US" sz="2800" dirty="0">
                <a:solidFill>
                  <a:srgbClr val="FF0000"/>
                </a:solidFill>
                <a:latin typeface="Times New Roman" panose="02020603050405020304" pitchFamily="18" charset="0"/>
                <a:cs typeface="Times New Roman" panose="02020603050405020304" pitchFamily="18" charset="0"/>
              </a:rPr>
              <a:t> was present.</a:t>
            </a:r>
          </a:p>
          <a:p>
            <a:pPr marL="514350" indent="-514350" algn="just">
              <a:spcAft>
                <a:spcPts val="600"/>
              </a:spcAft>
              <a:buFont typeface="+mj-lt"/>
              <a:buAutoNum type="arabicPeriod"/>
            </a:pPr>
            <a:r>
              <a:rPr lang="en-US" altLang="en-US" sz="2800" dirty="0">
                <a:solidFill>
                  <a:srgbClr val="0000FF"/>
                </a:solidFill>
                <a:latin typeface="Times New Roman" panose="02020603050405020304" pitchFamily="18" charset="0"/>
                <a:cs typeface="Times New Roman" panose="02020603050405020304" pitchFamily="18" charset="0"/>
              </a:rPr>
              <a:t>Incidence of phyllody disease was reported in early sown sesame crop.</a:t>
            </a:r>
            <a:endParaRPr lang="en-US" altLang="en-US" sz="2800" dirty="0">
              <a:solidFill>
                <a:srgbClr val="00B050"/>
              </a:solidFill>
              <a:latin typeface="Times New Roman" panose="02020603050405020304" pitchFamily="18" charset="0"/>
              <a:cs typeface="Times New Roman" panose="02020603050405020304" pitchFamily="18" charset="0"/>
            </a:endParaRPr>
          </a:p>
        </p:txBody>
      </p:sp>
      <p:pic>
        <p:nvPicPr>
          <p:cNvPr id="5" name="Picture 5"/>
          <p:cNvPicPr>
            <a:picLocks noChangeAspect="1" noChangeArrowheads="1"/>
          </p:cNvPicPr>
          <p:nvPr/>
        </p:nvPicPr>
        <p:blipFill>
          <a:blip r:embed="rId2" cstate="print"/>
          <a:srcRect/>
          <a:stretch>
            <a:fillRect/>
          </a:stretch>
        </p:blipFill>
        <p:spPr bwMode="auto">
          <a:xfrm>
            <a:off x="0" y="0"/>
            <a:ext cx="742950" cy="792163"/>
          </a:xfrm>
          <a:prstGeom prst="rect">
            <a:avLst/>
          </a:prstGeom>
          <a:noFill/>
          <a:ln w="9525">
            <a:noFill/>
            <a:miter lim="800000"/>
            <a:headEnd/>
            <a:tailEnd/>
          </a:ln>
        </p:spPr>
      </p:pic>
      <p:pic>
        <p:nvPicPr>
          <p:cNvPr id="6" name="Picture 6" descr="C:\Documents and Settings\Administrator\My Documents\Downloads\ICAR_logo.JPG"/>
          <p:cNvPicPr>
            <a:picLocks noChangeAspect="1" noChangeArrowheads="1"/>
          </p:cNvPicPr>
          <p:nvPr/>
        </p:nvPicPr>
        <p:blipFill>
          <a:blip r:embed="rId3" cstate="print"/>
          <a:srcRect/>
          <a:stretch>
            <a:fillRect/>
          </a:stretch>
        </p:blipFill>
        <p:spPr bwMode="auto">
          <a:xfrm>
            <a:off x="11472681" y="0"/>
            <a:ext cx="682625" cy="904875"/>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CFD0DFEE-6917-EF27-57A3-51157CD3BD6A}"/>
              </a:ext>
            </a:extLst>
          </p:cNvPr>
          <p:cNvSpPr txBox="1"/>
          <p:nvPr/>
        </p:nvSpPr>
        <p:spPr>
          <a:xfrm>
            <a:off x="1540565" y="128625"/>
            <a:ext cx="9014792" cy="707886"/>
          </a:xfrm>
          <a:prstGeom prst="rect">
            <a:avLst/>
          </a:prstGeom>
          <a:noFill/>
        </p:spPr>
        <p:txBody>
          <a:bodyPr wrap="square">
            <a:spAutoFit/>
          </a:bodyPr>
          <a:lstStyle/>
          <a:p>
            <a:pPr algn="ctr">
              <a:spcAft>
                <a:spcPts val="600"/>
              </a:spcAft>
              <a:defRPr/>
            </a:pPr>
            <a:r>
              <a:rPr lang="en-US" sz="4000" dirty="0">
                <a:solidFill>
                  <a:srgbClr val="C00000"/>
                </a:solidFill>
                <a:latin typeface="Times New Roman" panose="02020603050405020304" pitchFamily="18" charset="0"/>
                <a:cs typeface="Times New Roman" panose="02020603050405020304" pitchFamily="18" charset="0"/>
              </a:rPr>
              <a:t>About technology interventions</a:t>
            </a: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72317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8A1152F7-028E-4987-87D1-1054121B2138}"/>
              </a:ext>
            </a:extLst>
          </p:cNvPr>
          <p:cNvSpPr txBox="1">
            <a:spLocks noChangeArrowheads="1"/>
          </p:cNvSpPr>
          <p:nvPr/>
        </p:nvSpPr>
        <p:spPr bwMode="auto">
          <a:xfrm>
            <a:off x="877955" y="0"/>
            <a:ext cx="92680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dirty="0">
                <a:solidFill>
                  <a:srgbClr val="000000"/>
                </a:solidFill>
                <a:latin typeface="Calibri" panose="020F0502020204030204" pitchFamily="34" charset="0"/>
              </a:rPr>
              <a:t>Extension &amp; other activities under CFLD (Sesame) conducted:</a:t>
            </a:r>
          </a:p>
        </p:txBody>
      </p:sp>
      <p:sp>
        <p:nvSpPr>
          <p:cNvPr id="3" name="Rectangle 2" descr="Blue tissue paper">
            <a:extLst>
              <a:ext uri="{FF2B5EF4-FFF2-40B4-BE49-F238E27FC236}">
                <a16:creationId xmlns:a16="http://schemas.microsoft.com/office/drawing/2014/main" xmlns="" id="{B121C0A2-6308-4D2E-ACA2-841D4152D6E7}"/>
              </a:ext>
            </a:extLst>
          </p:cNvPr>
          <p:cNvSpPr>
            <a:spLocks noChangeArrowheads="1"/>
          </p:cNvSpPr>
          <p:nvPr/>
        </p:nvSpPr>
        <p:spPr bwMode="auto">
          <a:xfrm>
            <a:off x="76200" y="4883417"/>
            <a:ext cx="11979964" cy="1569660"/>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pPr marL="2060575" indent="-2060575" algn="just" fontAlgn="base">
              <a:spcBef>
                <a:spcPct val="0"/>
              </a:spcBef>
              <a:spcAft>
                <a:spcPct val="0"/>
              </a:spcAft>
              <a:defRPr/>
            </a:pPr>
            <a:r>
              <a:rPr lang="en-US" sz="2400" b="1" dirty="0">
                <a:solidFill>
                  <a:srgbClr val="00B050"/>
                </a:solidFill>
                <a:latin typeface="Arial" charset="0"/>
                <a:cs typeface="Arial" panose="020B0604020202020204" pitchFamily="34" charset="0"/>
              </a:rPr>
              <a:t>Technical feedback:-.</a:t>
            </a:r>
            <a:r>
              <a:rPr lang="en-US" sz="2400" b="1" dirty="0">
                <a:solidFill>
                  <a:srgbClr val="000000"/>
                </a:solidFill>
                <a:latin typeface="Arial" charset="0"/>
                <a:cs typeface="Arial" panose="020B0604020202020204" pitchFamily="34" charset="0"/>
              </a:rPr>
              <a:t> </a:t>
            </a:r>
          </a:p>
          <a:p>
            <a:pPr marL="457200" indent="-457200" algn="just" fontAlgn="base">
              <a:spcBef>
                <a:spcPct val="0"/>
              </a:spcBef>
              <a:spcAft>
                <a:spcPct val="0"/>
              </a:spcAft>
              <a:buFont typeface="+mj-lt"/>
              <a:buAutoNum type="arabicPeriod"/>
              <a:defRPr/>
            </a:pPr>
            <a:r>
              <a:rPr lang="en-US" sz="2400" dirty="0">
                <a:solidFill>
                  <a:srgbClr val="000000"/>
                </a:solidFill>
                <a:latin typeface="Arial" charset="0"/>
                <a:cs typeface="Arial" panose="020B0604020202020204" pitchFamily="34" charset="0"/>
              </a:rPr>
              <a:t>Development of phyllody resistant varieties of sesame.</a:t>
            </a:r>
          </a:p>
          <a:p>
            <a:pPr marL="457200" indent="-457200" algn="just" fontAlgn="base">
              <a:spcBef>
                <a:spcPct val="0"/>
              </a:spcBef>
              <a:spcAft>
                <a:spcPct val="0"/>
              </a:spcAft>
              <a:buFont typeface="+mj-lt"/>
              <a:buAutoNum type="arabicPeriod"/>
              <a:defRPr/>
            </a:pPr>
            <a:r>
              <a:rPr lang="en-US" sz="2400" dirty="0">
                <a:solidFill>
                  <a:srgbClr val="000000"/>
                </a:solidFill>
                <a:latin typeface="Arial" charset="0"/>
                <a:cs typeface="Arial" panose="020B0604020202020204" pitchFamily="34" charset="0"/>
              </a:rPr>
              <a:t>Need for research on planting space in sesame crop.</a:t>
            </a:r>
          </a:p>
          <a:p>
            <a:pPr marL="457200" indent="-457200" algn="just" fontAlgn="base">
              <a:spcBef>
                <a:spcPct val="0"/>
              </a:spcBef>
              <a:spcAft>
                <a:spcPct val="0"/>
              </a:spcAft>
              <a:buFont typeface="+mj-lt"/>
              <a:buAutoNum type="arabicPeriod"/>
              <a:defRPr/>
            </a:pPr>
            <a:r>
              <a:rPr lang="en-US" sz="2400" dirty="0">
                <a:solidFill>
                  <a:srgbClr val="000000"/>
                </a:solidFill>
                <a:latin typeface="Arial" charset="0"/>
                <a:cs typeface="Arial" panose="020B0604020202020204" pitchFamily="34" charset="0"/>
              </a:rPr>
              <a:t>Evaluation of some effective herbicides to control of weeds in sesame.</a:t>
            </a:r>
          </a:p>
        </p:txBody>
      </p:sp>
      <p:sp>
        <p:nvSpPr>
          <p:cNvPr id="4" name="Rectangle 3" descr="Blue tissue paper">
            <a:extLst>
              <a:ext uri="{FF2B5EF4-FFF2-40B4-BE49-F238E27FC236}">
                <a16:creationId xmlns:a16="http://schemas.microsoft.com/office/drawing/2014/main" xmlns="" id="{8766A422-4562-4209-8CC6-7893E8161F69}"/>
              </a:ext>
            </a:extLst>
          </p:cNvPr>
          <p:cNvSpPr>
            <a:spLocks noChangeArrowheads="1"/>
          </p:cNvSpPr>
          <p:nvPr/>
        </p:nvSpPr>
        <p:spPr bwMode="auto">
          <a:xfrm>
            <a:off x="76200" y="2746510"/>
            <a:ext cx="8302487" cy="1569660"/>
          </a:xfrm>
          <a:prstGeom prst="rect">
            <a:avLst/>
          </a:prstGeom>
          <a:blipFill dpi="0" rotWithShape="1">
            <a:blip r:embed="rId3" cstate="print"/>
            <a:srcRect/>
            <a:tile tx="0" ty="0" sx="100000" sy="100000" flip="none" algn="tl"/>
          </a:blipFill>
          <a:ln w="9525">
            <a:noFill/>
            <a:miter lim="800000"/>
            <a:headEnd/>
            <a:tailEnd/>
          </a:ln>
        </p:spPr>
        <p:txBody>
          <a:bodyPr wrap="square">
            <a:spAutoFit/>
          </a:bodyPr>
          <a:lstStyle/>
          <a:p>
            <a:pPr marL="2060575" indent="-2060575" algn="just" fontAlgn="base">
              <a:spcBef>
                <a:spcPct val="0"/>
              </a:spcBef>
              <a:spcAft>
                <a:spcPct val="0"/>
              </a:spcAft>
              <a:defRPr/>
            </a:pPr>
            <a:r>
              <a:rPr lang="en-US" sz="2400" b="1" dirty="0">
                <a:solidFill>
                  <a:srgbClr val="00B050"/>
                </a:solidFill>
                <a:latin typeface="Arial" charset="0"/>
                <a:cs typeface="Arial" charset="0"/>
              </a:rPr>
              <a:t>Framer’s reactions:-.</a:t>
            </a:r>
            <a:r>
              <a:rPr lang="en-US" sz="2400" b="1" dirty="0">
                <a:solidFill>
                  <a:srgbClr val="000000"/>
                </a:solidFill>
                <a:latin typeface="Arial" charset="0"/>
                <a:cs typeface="Arial" charset="0"/>
              </a:rPr>
              <a:t> </a:t>
            </a:r>
          </a:p>
          <a:p>
            <a:pPr marL="457200" indent="-457200" algn="just" eaLnBrk="0" fontAlgn="base" hangingPunct="0">
              <a:spcBef>
                <a:spcPct val="0"/>
              </a:spcBef>
              <a:spcAft>
                <a:spcPct val="0"/>
              </a:spcAft>
              <a:buFont typeface="+mj-lt"/>
              <a:buAutoNum type="arabicPeriod"/>
              <a:defRPr/>
            </a:pPr>
            <a:r>
              <a:rPr lang="en-US" sz="2400" dirty="0">
                <a:solidFill>
                  <a:srgbClr val="000000"/>
                </a:solidFill>
                <a:latin typeface="Arial" charset="0"/>
                <a:ea typeface="Times New Roman"/>
                <a:cs typeface="Arial" charset="0"/>
              </a:rPr>
              <a:t>Farmers were satisfied with the performance of RT-351 variety of sesame in reference of seed yield.</a:t>
            </a:r>
            <a:endParaRPr lang="en-US" sz="2400" dirty="0">
              <a:solidFill>
                <a:srgbClr val="000000"/>
              </a:solidFill>
              <a:latin typeface="Arial" charset="0"/>
              <a:cs typeface="Arial" charset="0"/>
            </a:endParaRPr>
          </a:p>
          <a:p>
            <a:pPr marL="457200" indent="-457200" algn="just" fontAlgn="base">
              <a:spcBef>
                <a:spcPct val="0"/>
              </a:spcBef>
              <a:spcAft>
                <a:spcPct val="0"/>
              </a:spcAft>
              <a:buFont typeface="+mj-lt"/>
              <a:buAutoNum type="arabicPeriod"/>
              <a:defRPr/>
            </a:pPr>
            <a:r>
              <a:rPr lang="en-US" sz="2400" dirty="0">
                <a:solidFill>
                  <a:srgbClr val="000000"/>
                </a:solidFill>
                <a:latin typeface="Arial" charset="0"/>
                <a:cs typeface="Arial" charset="0"/>
              </a:rPr>
              <a:t>Good response of balance fertilizers &amp; other inputs.</a:t>
            </a:r>
            <a:endParaRPr lang="en-US" sz="2400" dirty="0">
              <a:solidFill>
                <a:srgbClr val="000000"/>
              </a:solidFill>
              <a:latin typeface="Arial" charset="0"/>
              <a:ea typeface="Times New Roman"/>
              <a:cs typeface="Times New Roman"/>
            </a:endParaRPr>
          </a:p>
        </p:txBody>
      </p:sp>
      <p:sp>
        <p:nvSpPr>
          <p:cNvPr id="5" name="TextBox 14">
            <a:extLst>
              <a:ext uri="{FF2B5EF4-FFF2-40B4-BE49-F238E27FC236}">
                <a16:creationId xmlns:a16="http://schemas.microsoft.com/office/drawing/2014/main" xmlns="" id="{98C64A8F-B1E0-4E7D-9354-9D660D440B3D}"/>
              </a:ext>
            </a:extLst>
          </p:cNvPr>
          <p:cNvSpPr txBox="1">
            <a:spLocks noChangeArrowheads="1"/>
          </p:cNvSpPr>
          <p:nvPr/>
        </p:nvSpPr>
        <p:spPr bwMode="auto">
          <a:xfrm>
            <a:off x="76199" y="920193"/>
            <a:ext cx="5449958" cy="1200329"/>
          </a:xfrm>
          <a:prstGeom prst="rect">
            <a:avLst/>
          </a:prstGeom>
          <a:blipFill dpi="0" rotWithShape="1">
            <a:blip r:embed="rId4"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IN"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Field days (1)	:  32 participants</a:t>
            </a:r>
          </a:p>
          <a:p>
            <a:pPr marL="0" marR="0" lvl="0" indent="0" defTabSz="914400" eaLnBrk="1" fontAlgn="base" latinLnBrk="0" hangingPunct="1">
              <a:lnSpc>
                <a:spcPct val="100000"/>
              </a:lnSpc>
              <a:spcBef>
                <a:spcPct val="0"/>
              </a:spcBef>
              <a:spcAft>
                <a:spcPct val="0"/>
              </a:spcAft>
              <a:buClrTx/>
              <a:buSzTx/>
              <a:buFontTx/>
              <a:buNone/>
              <a:tabLst/>
              <a:defRPr/>
            </a:pPr>
            <a:r>
              <a:rPr kumimoji="0" lang="en-IN"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Field visit (5)		:  78 participants</a:t>
            </a:r>
          </a:p>
          <a:p>
            <a:pPr marL="0" marR="0" lvl="0" indent="0" defTabSz="914400" eaLnBrk="1" fontAlgn="base" latinLnBrk="0" hangingPunct="1">
              <a:lnSpc>
                <a:spcPct val="100000"/>
              </a:lnSpc>
              <a:spcBef>
                <a:spcPct val="0"/>
              </a:spcBef>
              <a:spcAft>
                <a:spcPct val="0"/>
              </a:spcAft>
              <a:buClrTx/>
              <a:buSzTx/>
              <a:buFontTx/>
              <a:buNone/>
              <a:tabLst/>
              <a:defRPr/>
            </a:pPr>
            <a:r>
              <a:rPr kumimoji="0" lang="en-IN"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Media coverage (1)	:  Not fixed</a:t>
            </a:r>
          </a:p>
        </p:txBody>
      </p:sp>
      <p:pic>
        <p:nvPicPr>
          <p:cNvPr id="6" name="Picture 5">
            <a:extLst>
              <a:ext uri="{FF2B5EF4-FFF2-40B4-BE49-F238E27FC236}">
                <a16:creationId xmlns:a16="http://schemas.microsoft.com/office/drawing/2014/main" xmlns="" id="{5B991DAA-86B3-495A-BFAD-E67788EE20C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193" y="1"/>
            <a:ext cx="74295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C:\Documents and Settings\Administrator\My Documents\Downloads\ICAR_logo.JPG">
            <a:extLst>
              <a:ext uri="{FF2B5EF4-FFF2-40B4-BE49-F238E27FC236}">
                <a16:creationId xmlns:a16="http://schemas.microsoft.com/office/drawing/2014/main" xmlns="" id="{F5343326-7CCB-44E4-B051-C31728C36DEB}"/>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496123" y="1"/>
            <a:ext cx="68262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04EF08EC-0731-47F6-BBDE-19053D0EBE88}"/>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l="7897" b="18093"/>
          <a:stretch/>
        </p:blipFill>
        <p:spPr>
          <a:xfrm>
            <a:off x="5794513" y="537133"/>
            <a:ext cx="5757930" cy="2029780"/>
          </a:xfrm>
          <a:prstGeom prst="rect">
            <a:avLst/>
          </a:prstGeom>
        </p:spPr>
      </p:pic>
      <p:pic>
        <p:nvPicPr>
          <p:cNvPr id="11" name="Picture 10">
            <a:extLst>
              <a:ext uri="{FF2B5EF4-FFF2-40B4-BE49-F238E27FC236}">
                <a16:creationId xmlns:a16="http://schemas.microsoft.com/office/drawing/2014/main" xmlns="" id="{A0DEBAAA-3D40-4275-A780-E2EC4CB82501}"/>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b="18108"/>
          <a:stretch/>
        </p:blipFill>
        <p:spPr>
          <a:xfrm>
            <a:off x="8623714" y="2746511"/>
            <a:ext cx="2872409" cy="1938337"/>
          </a:xfrm>
          <a:prstGeom prst="rect">
            <a:avLst/>
          </a:prstGeom>
        </p:spPr>
      </p:pic>
    </p:spTree>
    <p:extLst>
      <p:ext uri="{BB962C8B-B14F-4D97-AF65-F5344CB8AC3E}">
        <p14:creationId xmlns:p14="http://schemas.microsoft.com/office/powerpoint/2010/main" xmlns="" val="379548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7038</TotalTime>
  <Words>3570</Words>
  <Application>Microsoft Office PowerPoint</Application>
  <PresentationFormat>Custom</PresentationFormat>
  <Paragraphs>577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FLD on Trichoderma in Chickpea (Rabi-2020-21)</vt:lpstr>
      <vt:lpstr>FLD on Broccoli (Rabi-2021-22)</vt:lpstr>
      <vt:lpstr>FLD on Use of by-pass protein with mineral mixture - 2022</vt:lpstr>
      <vt:lpstr>FLD on Anestrous in lactating buffaloes - 2022</vt:lpstr>
      <vt:lpstr>FLD on Other Enterprise : Kitchen Gardening (2021-22)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MONSOON REPORT 2021</dc:title>
  <dc:creator>Deeps Bhakar</dc:creator>
  <cp:lastModifiedBy>home</cp:lastModifiedBy>
  <cp:revision>329</cp:revision>
  <cp:lastPrinted>2022-06-22T06:12:23Z</cp:lastPrinted>
  <dcterms:created xsi:type="dcterms:W3CDTF">2021-08-21T15:32:46Z</dcterms:created>
  <dcterms:modified xsi:type="dcterms:W3CDTF">2022-07-06T09:45:28Z</dcterms:modified>
</cp:coreProperties>
</file>