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1141" r:id="rId2"/>
    <p:sldId id="1158" r:id="rId3"/>
    <p:sldId id="1157" r:id="rId4"/>
    <p:sldId id="1156" r:id="rId5"/>
    <p:sldId id="1155" r:id="rId6"/>
    <p:sldId id="1154" r:id="rId7"/>
    <p:sldId id="1153" r:id="rId8"/>
    <p:sldId id="1152" r:id="rId9"/>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008000"/>
    <a:srgbClr val="0000CC"/>
    <a:srgbClr val="99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086" autoAdjust="0"/>
  </p:normalViewPr>
  <p:slideViewPr>
    <p:cSldViewPr snapToGrid="0">
      <p:cViewPr varScale="1">
        <p:scale>
          <a:sx n="82" d="100"/>
          <a:sy n="82" d="100"/>
        </p:scale>
        <p:origin x="-342"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336CD8C1-C908-4DD9-B328-36E631A05DF4}" type="datetimeFigureOut">
              <a:rPr lang="en-US" smtClean="0"/>
              <a:pPr/>
              <a:t>06-07-2022</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51D65DC6-A612-4426-96CD-CC62AFA0EAEE}" type="slidenum">
              <a:rPr lang="en-US" smtClean="0"/>
              <a:pPr/>
              <a:t>‹#›</a:t>
            </a:fld>
            <a:endParaRPr lang="en-US"/>
          </a:p>
        </p:txBody>
      </p:sp>
    </p:spTree>
    <p:extLst>
      <p:ext uri="{BB962C8B-B14F-4D97-AF65-F5344CB8AC3E}">
        <p14:creationId xmlns=""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BCE0D49-5F2B-407F-A5EB-FBF6FC9DF945}" type="datetimeFigureOut">
              <a:rPr lang="en-US" smtClean="0"/>
              <a:pPr/>
              <a:t>06-07-2022</a:t>
            </a:fld>
            <a:endParaRPr lang="en-US"/>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DDEBBF3-E7AF-4AE6-A772-219464102B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8CB31F-9675-489E-A050-19340B8258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35BE06E7-A1A7-4EA8-8206-154FF3309B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A0531BE-F785-4226-9220-3C3175EFA581}"/>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5" name="Footer Placeholder 4">
            <a:extLst>
              <a:ext uri="{FF2B5EF4-FFF2-40B4-BE49-F238E27FC236}">
                <a16:creationId xmlns="" xmlns:a16="http://schemas.microsoft.com/office/drawing/2014/main" id="{B60BFA0E-0E78-4D67-AB6E-600E64BD3E3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DE4B1ED-9C38-4A4A-8814-2DD0DF475155}"/>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1134720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C0F8CD-521D-4D8E-A7E5-86A96B8CA10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29ABABC-FA26-4FC5-B935-29C1FBAF59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686BE261-11F0-4675-9BB6-FEF811FAB902}"/>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5" name="Footer Placeholder 4">
            <a:extLst>
              <a:ext uri="{FF2B5EF4-FFF2-40B4-BE49-F238E27FC236}">
                <a16:creationId xmlns="" xmlns:a16="http://schemas.microsoft.com/office/drawing/2014/main" id="{B412234F-29D4-4B19-8A0D-ED9AC0DC7EB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A572A943-56DC-46E9-8CB6-FFFFB28AB5E9}"/>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2914421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DEE2569D-775F-4E64-B873-91F2B2ECD3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B3A09C45-84F2-4B51-B9F1-80F539108D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AE91F71-D136-4ECB-AA22-769DE2258952}"/>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5" name="Footer Placeholder 4">
            <a:extLst>
              <a:ext uri="{FF2B5EF4-FFF2-40B4-BE49-F238E27FC236}">
                <a16:creationId xmlns="" xmlns:a16="http://schemas.microsoft.com/office/drawing/2014/main" id="{9BBB692E-0494-4399-8E1C-A53ED9191B2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CEB9F6D-531C-42AB-9492-2C097E9A620A}"/>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1374393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29901A-3A8C-479F-A72C-985B49F04D5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B6070EED-5F84-424B-98DC-A0E52106CC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D865DC2E-8701-4BAC-8F5C-3A8257F960FB}"/>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5" name="Footer Placeholder 4">
            <a:extLst>
              <a:ext uri="{FF2B5EF4-FFF2-40B4-BE49-F238E27FC236}">
                <a16:creationId xmlns="" xmlns:a16="http://schemas.microsoft.com/office/drawing/2014/main" id="{BBE9710C-9A62-4D2C-8523-11A78D17090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38819CCD-D011-43A4-8291-4EAC4E626DE5}"/>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367198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936A15-C3F0-44CF-82DF-CF6C05E037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96F3D2B9-157A-4BBD-9A58-2A043BC06D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53BF5D33-8AAB-40C6-AB9A-36CAD12CB01B}"/>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5" name="Footer Placeholder 4">
            <a:extLst>
              <a:ext uri="{FF2B5EF4-FFF2-40B4-BE49-F238E27FC236}">
                <a16:creationId xmlns="" xmlns:a16="http://schemas.microsoft.com/office/drawing/2014/main" id="{2328F380-288F-491B-AC36-4578676F799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2F5FC63-17BD-4F40-9BAF-5191966EEBAC}"/>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84736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830B1C-7148-4398-BC23-F7C09451589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307F7D40-9DA7-4C0C-9B30-41B122E603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1730EA22-C589-4C4E-8221-5A19766B91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9EF2BD33-6B7E-4194-B2D7-1EDFA5849B7B}"/>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6" name="Footer Placeholder 5">
            <a:extLst>
              <a:ext uri="{FF2B5EF4-FFF2-40B4-BE49-F238E27FC236}">
                <a16:creationId xmlns="" xmlns:a16="http://schemas.microsoft.com/office/drawing/2014/main" id="{294285DA-6636-40D4-A805-DB8FFDC69F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73AA77DE-C7DE-4E2F-A0AB-7D80086B1046}"/>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295797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C2A71F-1910-4AEF-8140-E78499F54BF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B54070AA-840E-402D-9FF8-809F5E5CDF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141B7CD0-4154-44A4-B344-D007E0B3BD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9E498235-DB10-4E73-B81F-403CF448B0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98F2061C-0DE5-41DB-8326-E81CF60CEF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C33E09D9-5844-472C-AEB0-D395FC5A1BF2}"/>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8" name="Footer Placeholder 7">
            <a:extLst>
              <a:ext uri="{FF2B5EF4-FFF2-40B4-BE49-F238E27FC236}">
                <a16:creationId xmlns="" xmlns:a16="http://schemas.microsoft.com/office/drawing/2014/main" id="{BFC5BF7A-5E22-4E43-9679-037E733944B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D1DA555E-53C4-4A4B-AC03-5615F27C4675}"/>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3992860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8C130B-7A40-4BEE-8A49-0CF9DFD8989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711ECA69-188B-4195-BF6B-8F68709C227E}"/>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4" name="Footer Placeholder 3">
            <a:extLst>
              <a:ext uri="{FF2B5EF4-FFF2-40B4-BE49-F238E27FC236}">
                <a16:creationId xmlns="" xmlns:a16="http://schemas.microsoft.com/office/drawing/2014/main" id="{038310F3-7B2A-45CC-B6C9-044511628B9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8470360E-3A1E-47F7-80C7-16B324B69905}"/>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3411855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0365DEF-04FB-46A5-AEA8-C043D7AB8574}"/>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3" name="Footer Placeholder 2">
            <a:extLst>
              <a:ext uri="{FF2B5EF4-FFF2-40B4-BE49-F238E27FC236}">
                <a16:creationId xmlns="" xmlns:a16="http://schemas.microsoft.com/office/drawing/2014/main" id="{EFCCDB2E-73A3-43A8-AB78-20D4EBF2AA3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F7E55D73-E7CD-4BDE-B17F-1F2C922220BD}"/>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363031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752A31-102D-485B-8F71-A65AB5F4DD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C2369310-EFE1-4D04-8E67-63F3BDDC16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914EFDC7-EDE2-4B26-A597-9722F30D9C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EE08E29-1FA3-49F5-9443-D106F3D06B35}"/>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6" name="Footer Placeholder 5">
            <a:extLst>
              <a:ext uri="{FF2B5EF4-FFF2-40B4-BE49-F238E27FC236}">
                <a16:creationId xmlns="" xmlns:a16="http://schemas.microsoft.com/office/drawing/2014/main" id="{F102D2B3-425F-4A21-BE59-4E4706FBD01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5847EFC0-356F-4C68-8253-282EBD340A4E}"/>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1851470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E07CB4-D54D-44A6-8800-5C27F63E76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02245124-234C-4CF2-A035-BA90689DCF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F7125E0B-3322-4956-B7E6-2AE46285E7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59DA139-ED46-4B6B-9A01-4DA082C324DC}"/>
              </a:ext>
            </a:extLst>
          </p:cNvPr>
          <p:cNvSpPr>
            <a:spLocks noGrp="1"/>
          </p:cNvSpPr>
          <p:nvPr>
            <p:ph type="dt" sz="half" idx="10"/>
          </p:nvPr>
        </p:nvSpPr>
        <p:spPr/>
        <p:txBody>
          <a:bodyPr/>
          <a:lstStyle/>
          <a:p>
            <a:fld id="{EB9C336E-6A28-4EEA-B34B-64E722A2B00B}" type="datetimeFigureOut">
              <a:rPr lang="en-IN" smtClean="0"/>
              <a:pPr/>
              <a:t>06-07-2022</a:t>
            </a:fld>
            <a:endParaRPr lang="en-IN"/>
          </a:p>
        </p:txBody>
      </p:sp>
      <p:sp>
        <p:nvSpPr>
          <p:cNvPr id="6" name="Footer Placeholder 5">
            <a:extLst>
              <a:ext uri="{FF2B5EF4-FFF2-40B4-BE49-F238E27FC236}">
                <a16:creationId xmlns="" xmlns:a16="http://schemas.microsoft.com/office/drawing/2014/main" id="{DB0538E8-325B-4647-8E33-287EDBD8E0F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8F764D3A-4D82-4888-8DD7-AC91094490FF}"/>
              </a:ext>
            </a:extLst>
          </p:cNvPr>
          <p:cNvSpPr>
            <a:spLocks noGrp="1"/>
          </p:cNvSpPr>
          <p:nvPr>
            <p:ph type="sldNum" sz="quarter" idx="12"/>
          </p:nvPr>
        </p:nvSpPr>
        <p:spPr/>
        <p:txBody>
          <a:body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3071953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D42A5C1-3572-4D6B-A1C3-2F2F3745C5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803F6B7C-3E72-49E0-B4DA-F06613B327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E513BF98-48AC-4B8A-A219-187BF65DE5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C336E-6A28-4EEA-B34B-64E722A2B00B}" type="datetimeFigureOut">
              <a:rPr lang="en-IN" smtClean="0"/>
              <a:pPr/>
              <a:t>06-07-2022</a:t>
            </a:fld>
            <a:endParaRPr lang="en-IN"/>
          </a:p>
        </p:txBody>
      </p:sp>
      <p:sp>
        <p:nvSpPr>
          <p:cNvPr id="5" name="Footer Placeholder 4">
            <a:extLst>
              <a:ext uri="{FF2B5EF4-FFF2-40B4-BE49-F238E27FC236}">
                <a16:creationId xmlns="" xmlns:a16="http://schemas.microsoft.com/office/drawing/2014/main" id="{5149ED62-8F6E-4BCE-A9CD-EF9F8152D6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D8C9A40D-0ADB-407B-B154-6F3A31AFCA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E92E8-9920-4581-9A2A-6E9F86E9BA3A}" type="slidenum">
              <a:rPr lang="en-IN" smtClean="0"/>
              <a:pPr/>
              <a:t>‹#›</a:t>
            </a:fld>
            <a:endParaRPr lang="en-IN"/>
          </a:p>
        </p:txBody>
      </p:sp>
    </p:spTree>
    <p:extLst>
      <p:ext uri="{BB962C8B-B14F-4D97-AF65-F5344CB8AC3E}">
        <p14:creationId xmlns="" xmlns:p14="http://schemas.microsoft.com/office/powerpoint/2010/main" val="1309244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6">
            <a:extLst>
              <a:ext uri="{FF2B5EF4-FFF2-40B4-BE49-F238E27FC236}">
                <a16:creationId xmlns="" xmlns:a16="http://schemas.microsoft.com/office/drawing/2014/main" id="{7248AB7F-D1D9-3ECC-EA51-E08DF457920F}"/>
              </a:ext>
            </a:extLst>
          </p:cNvPr>
          <p:cNvGraphicFramePr>
            <a:graphicFrameLocks noGrp="1"/>
          </p:cNvGraphicFramePr>
          <p:nvPr>
            <p:extLst>
              <p:ext uri="{D42A27DB-BD31-4B8C-83A1-F6EECF244321}">
                <p14:modId xmlns="" xmlns:p14="http://schemas.microsoft.com/office/powerpoint/2010/main" val="229476088"/>
              </p:ext>
            </p:extLst>
          </p:nvPr>
        </p:nvGraphicFramePr>
        <p:xfrm>
          <a:off x="152399" y="731837"/>
          <a:ext cx="11287540" cy="5937320"/>
        </p:xfrm>
        <a:graphic>
          <a:graphicData uri="http://schemas.openxmlformats.org/drawingml/2006/table">
            <a:tbl>
              <a:tblPr/>
              <a:tblGrid>
                <a:gridCol w="732184">
                  <a:extLst>
                    <a:ext uri="{9D8B030D-6E8A-4147-A177-3AD203B41FA5}">
                      <a16:colId xmlns="" xmlns:a16="http://schemas.microsoft.com/office/drawing/2014/main" val="1599366552"/>
                    </a:ext>
                  </a:extLst>
                </a:gridCol>
                <a:gridCol w="8563437">
                  <a:extLst>
                    <a:ext uri="{9D8B030D-6E8A-4147-A177-3AD203B41FA5}">
                      <a16:colId xmlns="" xmlns:a16="http://schemas.microsoft.com/office/drawing/2014/main" val="175225358"/>
                    </a:ext>
                  </a:extLst>
                </a:gridCol>
                <a:gridCol w="1991919">
                  <a:extLst>
                    <a:ext uri="{9D8B030D-6E8A-4147-A177-3AD203B41FA5}">
                      <a16:colId xmlns="" xmlns:a16="http://schemas.microsoft.com/office/drawing/2014/main" val="752415178"/>
                    </a:ext>
                  </a:extLst>
                </a:gridCol>
              </a:tblGrid>
              <a:tr h="99895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FFFF"/>
                          </a:solidFill>
                          <a:effectLst/>
                          <a:latin typeface="Times New Roman" panose="02020603050405020304" pitchFamily="18" charset="0"/>
                          <a:cs typeface="Times New Roman" panose="02020603050405020304" pitchFamily="18" charset="0"/>
                        </a:rPr>
                        <a:t>S. No.</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FFFF"/>
                          </a:solidFill>
                          <a:effectLst/>
                          <a:latin typeface="Times New Roman" panose="02020603050405020304" pitchFamily="18" charset="0"/>
                          <a:cs typeface="Times New Roman" panose="02020603050405020304" pitchFamily="18" charset="0"/>
                        </a:rPr>
                        <a:t>Title </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FFFF"/>
                          </a:solidFill>
                          <a:effectLst/>
                          <a:latin typeface="Times New Roman" panose="02020603050405020304" pitchFamily="18" charset="0"/>
                          <a:cs typeface="Times New Roman" panose="02020603050405020304" pitchFamily="18" charset="0"/>
                        </a:rPr>
                        <a:t>Number of farmers</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425893068"/>
                  </a:ext>
                </a:extLst>
              </a:tr>
              <a:tr h="54781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dirty="0">
                          <a:solidFill>
                            <a:srgbClr val="C00000"/>
                          </a:solidFill>
                          <a:latin typeface="Times New Roman"/>
                          <a:ea typeface="Times New Roman"/>
                          <a:cs typeface="Times New Roman"/>
                        </a:rPr>
                        <a:t>Stem borer management in sorghum.</a:t>
                      </a:r>
                      <a:endPar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10</a:t>
                      </a: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extLst>
                  <a:ext uri="{0D108BD9-81ED-4DB2-BD59-A6C34878D82A}">
                    <a16:rowId xmlns="" xmlns:a16="http://schemas.microsoft.com/office/drawing/2014/main" val="1430741907"/>
                  </a:ext>
                </a:extLst>
              </a:tr>
              <a:tr h="54781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2.</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a:solidFill>
                            <a:srgbClr val="C00000"/>
                          </a:solidFill>
                          <a:latin typeface="Times New Roman"/>
                          <a:ea typeface="Times New Roman"/>
                          <a:cs typeface="Times New Roman"/>
                        </a:rPr>
                        <a:t>Sucking pest management in </a:t>
                      </a:r>
                      <a:r>
                        <a:rPr lang="en-US" sz="2800" b="1" dirty="0" err="1">
                          <a:solidFill>
                            <a:srgbClr val="C00000"/>
                          </a:solidFill>
                          <a:latin typeface="Times New Roman"/>
                          <a:ea typeface="Times New Roman"/>
                          <a:cs typeface="Times New Roman"/>
                        </a:rPr>
                        <a:t>Tinda</a:t>
                      </a:r>
                      <a:r>
                        <a:rPr lang="en-US" sz="2800" b="1" dirty="0">
                          <a:solidFill>
                            <a:srgbClr val="C00000"/>
                          </a:solidFill>
                          <a:latin typeface="Times New Roman"/>
                          <a:ea typeface="Times New Roman"/>
                          <a:cs typeface="Times New Roman"/>
                        </a:rPr>
                        <a:t>.</a:t>
                      </a:r>
                      <a:endPar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10</a:t>
                      </a: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extLst>
                  <a:ext uri="{0D108BD9-81ED-4DB2-BD59-A6C34878D82A}">
                    <a16:rowId xmlns="" xmlns:a16="http://schemas.microsoft.com/office/drawing/2014/main" val="2118442324"/>
                  </a:ext>
                </a:extLst>
              </a:tr>
              <a:tr h="54781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3.</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a:solidFill>
                            <a:srgbClr val="C00000"/>
                          </a:solidFill>
                          <a:latin typeface="Times New Roman"/>
                          <a:ea typeface="Times New Roman"/>
                          <a:cs typeface="Times New Roman"/>
                        </a:rPr>
                        <a:t>Nutrient management in </a:t>
                      </a:r>
                      <a:r>
                        <a:rPr lang="en-US" sz="2800" b="1" dirty="0" err="1">
                          <a:solidFill>
                            <a:srgbClr val="C00000"/>
                          </a:solidFill>
                          <a:latin typeface="Times New Roman"/>
                          <a:ea typeface="Times New Roman"/>
                          <a:cs typeface="Times New Roman"/>
                        </a:rPr>
                        <a:t>kinnow</a:t>
                      </a:r>
                      <a:r>
                        <a:rPr lang="en-US" sz="2800" b="1" dirty="0">
                          <a:solidFill>
                            <a:srgbClr val="C00000"/>
                          </a:solidFill>
                          <a:latin typeface="Times New Roman"/>
                          <a:ea typeface="Times New Roman"/>
                          <a:cs typeface="Times New Roman"/>
                        </a:rPr>
                        <a:t> through foliar.</a:t>
                      </a:r>
                      <a:endPar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10</a:t>
                      </a: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extLst>
                  <a:ext uri="{0D108BD9-81ED-4DB2-BD59-A6C34878D82A}">
                    <a16:rowId xmlns="" xmlns:a16="http://schemas.microsoft.com/office/drawing/2014/main" val="808328332"/>
                  </a:ext>
                </a:extLst>
              </a:tr>
              <a:tr h="54781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4.</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dirty="0">
                          <a:solidFill>
                            <a:srgbClr val="C00000"/>
                          </a:solidFill>
                          <a:latin typeface="Times New Roman"/>
                          <a:ea typeface="Times New Roman"/>
                          <a:cs typeface="Times New Roman"/>
                        </a:rPr>
                        <a:t>Micro nutrient management in onion.</a:t>
                      </a:r>
                      <a:endPar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10</a:t>
                      </a: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extLst>
                  <a:ext uri="{0D108BD9-81ED-4DB2-BD59-A6C34878D82A}">
                    <a16:rowId xmlns="" xmlns:a16="http://schemas.microsoft.com/office/drawing/2014/main" val="813275461"/>
                  </a:ext>
                </a:extLst>
              </a:tr>
              <a:tr h="91569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5.</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dirty="0">
                          <a:solidFill>
                            <a:srgbClr val="C00000"/>
                          </a:solidFill>
                          <a:latin typeface="Times New Roman"/>
                          <a:ea typeface="Times New Roman"/>
                          <a:cs typeface="Times New Roman"/>
                        </a:rPr>
                        <a:t>Use of probiotic to improve milk production in cattle.</a:t>
                      </a:r>
                      <a:endPar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10</a:t>
                      </a: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extLst>
                  <a:ext uri="{0D108BD9-81ED-4DB2-BD59-A6C34878D82A}">
                    <a16:rowId xmlns="" xmlns:a16="http://schemas.microsoft.com/office/drawing/2014/main" val="1177147702"/>
                  </a:ext>
                </a:extLst>
              </a:tr>
              <a:tr h="91569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6.</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lang="en-US" altLang="en-US" sz="2800" b="1" dirty="0">
                          <a:solidFill>
                            <a:srgbClr val="C00000"/>
                          </a:solidFill>
                          <a:latin typeface="Times New Roman" panose="02020603050405020304" pitchFamily="18" charset="0"/>
                          <a:cs typeface="Times New Roman" panose="02020603050405020304" pitchFamily="18" charset="0"/>
                        </a:rPr>
                        <a:t>Effect of chelated mineral mixture on milk yield in buffalo.</a:t>
                      </a:r>
                      <a:endPar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10</a:t>
                      </a: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3EA"/>
                    </a:solidFill>
                  </a:tcPr>
                </a:tc>
                <a:extLst>
                  <a:ext uri="{0D108BD9-81ED-4DB2-BD59-A6C34878D82A}">
                    <a16:rowId xmlns="" xmlns:a16="http://schemas.microsoft.com/office/drawing/2014/main" val="476300672"/>
                  </a:ext>
                </a:extLst>
              </a:tr>
              <a:tr h="91569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7.</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dirty="0">
                          <a:solidFill>
                            <a:srgbClr val="C00000"/>
                          </a:solidFill>
                          <a:latin typeface="Times New Roman"/>
                          <a:ea typeface="Times New Roman"/>
                          <a:cs typeface="Times New Roman"/>
                        </a:rPr>
                        <a:t>Assessment of leaf color chart (LCC) for need-based nitrogen in wheat crop.</a:t>
                      </a:r>
                      <a:endPar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10</a:t>
                      </a:r>
                    </a:p>
                  </a:txBody>
                  <a:tcPr marL="12700" marR="12700" marT="1270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E6D3"/>
                    </a:solidFill>
                  </a:tcPr>
                </a:tc>
                <a:extLst>
                  <a:ext uri="{0D108BD9-81ED-4DB2-BD59-A6C34878D82A}">
                    <a16:rowId xmlns="" xmlns:a16="http://schemas.microsoft.com/office/drawing/2014/main" val="2170450810"/>
                  </a:ext>
                </a:extLst>
              </a:tr>
            </a:tbl>
          </a:graphicData>
        </a:graphic>
      </p:graphicFrame>
      <p:sp>
        <p:nvSpPr>
          <p:cNvPr id="3" name="Title 1">
            <a:extLst>
              <a:ext uri="{FF2B5EF4-FFF2-40B4-BE49-F238E27FC236}">
                <a16:creationId xmlns="" xmlns:a16="http://schemas.microsoft.com/office/drawing/2014/main" id="{C93D0721-30BB-A58C-3BCB-FA4957D64DBF}"/>
              </a:ext>
            </a:extLst>
          </p:cNvPr>
          <p:cNvSpPr txBox="1">
            <a:spLocks/>
          </p:cNvSpPr>
          <p:nvPr/>
        </p:nvSpPr>
        <p:spPr bwMode="auto">
          <a:xfrm>
            <a:off x="457200" y="16566"/>
            <a:ext cx="11201400" cy="914400"/>
          </a:xfrm>
          <a:prstGeom prst="rect">
            <a:avLst/>
          </a:prstGeom>
          <a:noFill/>
          <a:ln>
            <a:miter lim="800000"/>
            <a:headEnd/>
            <a:tailEnd/>
          </a:ln>
        </p:spPr>
        <p:txBody>
          <a:bodyPr/>
          <a:lstStyle/>
          <a:p>
            <a:pPr algn="ctr">
              <a:defRPr/>
            </a:pPr>
            <a:r>
              <a:rPr lang="en-US" sz="4400" b="1" dirty="0">
                <a:solidFill>
                  <a:srgbClr val="FF0000"/>
                </a:solidFill>
                <a:latin typeface="Times New Roman" panose="02020603050405020304" pitchFamily="18" charset="0"/>
                <a:ea typeface="+mj-ea"/>
                <a:cs typeface="Times New Roman" panose="02020603050405020304" pitchFamily="18" charset="0"/>
              </a:rPr>
              <a:t>On Farm Trials </a:t>
            </a:r>
          </a:p>
        </p:txBody>
      </p:sp>
      <p:pic>
        <p:nvPicPr>
          <p:cNvPr id="4" name="Picture 5">
            <a:extLst>
              <a:ext uri="{FF2B5EF4-FFF2-40B4-BE49-F238E27FC236}">
                <a16:creationId xmlns="" xmlns:a16="http://schemas.microsoft.com/office/drawing/2014/main" id="{F706259E-4E7B-0DB9-DB54-83BFD20FF869}"/>
              </a:ext>
            </a:extLst>
          </p:cNvPr>
          <p:cNvPicPr>
            <a:picLocks noChangeAspect="1" noChangeArrowheads="1"/>
          </p:cNvPicPr>
          <p:nvPr/>
        </p:nvPicPr>
        <p:blipFill>
          <a:blip r:embed="rId2" cstate="print"/>
          <a:srcRect/>
          <a:stretch>
            <a:fillRect/>
          </a:stretch>
        </p:blipFill>
        <p:spPr bwMode="auto">
          <a:xfrm>
            <a:off x="0" y="0"/>
            <a:ext cx="587265" cy="626165"/>
          </a:xfrm>
          <a:prstGeom prst="rect">
            <a:avLst/>
          </a:prstGeom>
          <a:noFill/>
          <a:ln w="9525">
            <a:noFill/>
            <a:miter lim="800000"/>
            <a:headEnd/>
            <a:tailEnd/>
          </a:ln>
        </p:spPr>
      </p:pic>
      <p:pic>
        <p:nvPicPr>
          <p:cNvPr id="5" name="Picture 6" descr="C:\Documents and Settings\Administrator\My Documents\Downloads\ICAR_logo.JPG">
            <a:extLst>
              <a:ext uri="{FF2B5EF4-FFF2-40B4-BE49-F238E27FC236}">
                <a16:creationId xmlns="" xmlns:a16="http://schemas.microsoft.com/office/drawing/2014/main" id="{5F18A33E-7ED4-498F-8B07-8125A847857F}"/>
              </a:ext>
            </a:extLst>
          </p:cNvPr>
          <p:cNvPicPr>
            <a:picLocks noChangeAspect="1" noChangeArrowheads="1"/>
          </p:cNvPicPr>
          <p:nvPr/>
        </p:nvPicPr>
        <p:blipFill>
          <a:blip r:embed="rId3" cstate="print"/>
          <a:srcRect/>
          <a:stretch>
            <a:fillRect/>
          </a:stretch>
        </p:blipFill>
        <p:spPr bwMode="auto">
          <a:xfrm>
            <a:off x="11603218" y="0"/>
            <a:ext cx="552088" cy="731837"/>
          </a:xfrm>
          <a:prstGeom prst="rect">
            <a:avLst/>
          </a:prstGeom>
          <a:noFill/>
          <a:ln w="9525">
            <a:noFill/>
            <a:miter lim="800000"/>
            <a:headEnd/>
            <a:tailEnd/>
          </a:ln>
        </p:spPr>
      </p:pic>
    </p:spTree>
    <p:extLst>
      <p:ext uri="{BB962C8B-B14F-4D97-AF65-F5344CB8AC3E}">
        <p14:creationId xmlns="" xmlns:p14="http://schemas.microsoft.com/office/powerpoint/2010/main" val="780140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descr="Bouquet"/>
          <p:cNvSpPr txBox="1">
            <a:spLocks/>
          </p:cNvSpPr>
          <p:nvPr/>
        </p:nvSpPr>
        <p:spPr>
          <a:xfrm>
            <a:off x="258418" y="6308031"/>
            <a:ext cx="8915400" cy="457200"/>
          </a:xfrm>
          <a:prstGeom prst="rect">
            <a:avLst/>
          </a:prstGeom>
          <a:noFill/>
        </p:spPr>
        <p:txBody>
          <a:bodyPr>
            <a:noAutofit/>
          </a:bodyPr>
          <a:lstStyle/>
          <a:p>
            <a:pPr algn="just"/>
            <a:r>
              <a:rPr lang="en-US" sz="2000" b="1" dirty="0">
                <a:solidFill>
                  <a:srgbClr val="00B050"/>
                </a:solidFill>
                <a:latin typeface="Times New Roman" pitchFamily="18" charset="0"/>
                <a:cs typeface="Times New Roman" pitchFamily="18" charset="0"/>
              </a:rPr>
              <a:t>Source of technology:- </a:t>
            </a:r>
            <a:r>
              <a:rPr lang="en-US" sz="2000" i="1" dirty="0">
                <a:solidFill>
                  <a:srgbClr val="00B050"/>
                </a:solidFill>
                <a:latin typeface="Times New Roman"/>
                <a:ea typeface="Calibri"/>
              </a:rPr>
              <a:t>PAU, Ludhiana</a:t>
            </a:r>
            <a:endParaRPr lang="en-US" altLang="en-US" sz="2000" b="1" dirty="0">
              <a:solidFill>
                <a:srgbClr val="00B050"/>
              </a:solidFill>
              <a:latin typeface="Times New Roman" pitchFamily="18" charset="0"/>
              <a:cs typeface="Times New Roman" pitchFamily="18" charset="0"/>
            </a:endParaRPr>
          </a:p>
        </p:txBody>
      </p:sp>
      <p:sp>
        <p:nvSpPr>
          <p:cNvPr id="9" name="Rectangle 3" descr="Bouquet"/>
          <p:cNvSpPr txBox="1">
            <a:spLocks/>
          </p:cNvSpPr>
          <p:nvPr/>
        </p:nvSpPr>
        <p:spPr>
          <a:xfrm>
            <a:off x="245166" y="2243214"/>
            <a:ext cx="4147930" cy="457200"/>
          </a:xfrm>
          <a:prstGeom prst="rect">
            <a:avLst/>
          </a:prstGeom>
          <a:noFill/>
        </p:spPr>
        <p:txBody>
          <a:bodyPr>
            <a:noAutofit/>
          </a:bodyPr>
          <a:lstStyle/>
          <a:p>
            <a:r>
              <a:rPr lang="en-US" sz="2000" b="1" dirty="0">
                <a:solidFill>
                  <a:srgbClr val="C00000"/>
                </a:solidFill>
                <a:latin typeface="Times New Roman" pitchFamily="18" charset="0"/>
                <a:cs typeface="Times New Roman" pitchFamily="18" charset="0"/>
              </a:rPr>
              <a:t>Technology option &amp; Performance</a:t>
            </a:r>
            <a:endParaRPr lang="en-US" altLang="en-US" sz="2000" b="1" dirty="0">
              <a:solidFill>
                <a:srgbClr val="C00000"/>
              </a:solidFill>
              <a:latin typeface="Times New Roman" pitchFamily="18" charset="0"/>
              <a:cs typeface="Times New Roman" pitchFamily="18" charset="0"/>
            </a:endParaRPr>
          </a:p>
        </p:txBody>
      </p:sp>
      <p:sp>
        <p:nvSpPr>
          <p:cNvPr id="10" name="Rectangle 3" descr="Blue tissue paper"/>
          <p:cNvSpPr>
            <a:spLocks noChangeArrowheads="1"/>
          </p:cNvSpPr>
          <p:nvPr/>
        </p:nvSpPr>
        <p:spPr bwMode="auto">
          <a:xfrm>
            <a:off x="235227" y="4373224"/>
            <a:ext cx="11582400"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itchFamily="18" charset="0"/>
                <a:cs typeface="Times New Roman" pitchFamily="18" charset="0"/>
              </a:rPr>
              <a:t>Results:- </a:t>
            </a:r>
            <a:r>
              <a:rPr lang="en-US" sz="2000" dirty="0">
                <a:latin typeface="Times New Roman"/>
                <a:ea typeface="Times New Roman"/>
              </a:rPr>
              <a:t>The highest yield, B:C ratio and % pest reduction and highest longevity duration of pest out break was found in T</a:t>
            </a:r>
            <a:r>
              <a:rPr lang="en-US" sz="2000" baseline="-25000" dirty="0">
                <a:latin typeface="Times New Roman"/>
                <a:ea typeface="Times New Roman"/>
              </a:rPr>
              <a:t>2</a:t>
            </a:r>
            <a:r>
              <a:rPr lang="en-US" sz="2000" dirty="0">
                <a:latin typeface="Times New Roman"/>
                <a:ea typeface="Times New Roman"/>
              </a:rPr>
              <a:t>.</a:t>
            </a:r>
            <a:endParaRPr lang="en-IN" altLang="en-US" sz="2000" dirty="0">
              <a:solidFill>
                <a:srgbClr val="002060"/>
              </a:solidFill>
              <a:latin typeface="Times New Roman" pitchFamily="18" charset="0"/>
              <a:cs typeface="Times New Roman" pitchFamily="18" charset="0"/>
            </a:endParaRPr>
          </a:p>
        </p:txBody>
      </p:sp>
      <p:sp>
        <p:nvSpPr>
          <p:cNvPr id="11" name="Rectangle 3" descr="Blue tissue paper"/>
          <p:cNvSpPr>
            <a:spLocks noChangeArrowheads="1"/>
          </p:cNvSpPr>
          <p:nvPr/>
        </p:nvSpPr>
        <p:spPr bwMode="auto">
          <a:xfrm>
            <a:off x="235226" y="5151790"/>
            <a:ext cx="11582399" cy="400110"/>
          </a:xfrm>
          <a:prstGeom prst="rect">
            <a:avLst/>
          </a:prstGeom>
          <a:blipFill dpi="0" rotWithShape="1">
            <a:blip r:embed="rId3"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itchFamily="18" charset="0"/>
                <a:cs typeface="Times New Roman" pitchFamily="18" charset="0"/>
              </a:rPr>
              <a:t>Farmers reactions:- </a:t>
            </a:r>
            <a:r>
              <a:rPr lang="en-US" altLang="en-US" sz="2000" dirty="0">
                <a:latin typeface="Times New Roman" pitchFamily="18" charset="0"/>
                <a:cs typeface="Times New Roman" pitchFamily="18" charset="0"/>
              </a:rPr>
              <a:t>Spray of </a:t>
            </a:r>
            <a:r>
              <a:rPr lang="en-US" sz="2000" dirty="0">
                <a:latin typeface="Times New Roman" pitchFamily="18" charset="0"/>
                <a:ea typeface="Times New Roman"/>
                <a:cs typeface="Times New Roman" pitchFamily="18" charset="0"/>
              </a:rPr>
              <a:t>Chlorantraniliprole </a:t>
            </a:r>
            <a:r>
              <a:rPr lang="en-US" altLang="en-US" sz="2000" dirty="0">
                <a:latin typeface="Times New Roman" pitchFamily="18" charset="0"/>
                <a:cs typeface="Times New Roman" pitchFamily="18" charset="0"/>
              </a:rPr>
              <a:t>were found highest longevity duration and pest outbreak. </a:t>
            </a:r>
            <a:endParaRPr lang="en-IN" altLang="en-US" sz="2000" dirty="0">
              <a:solidFill>
                <a:srgbClr val="002060"/>
              </a:solidFill>
              <a:latin typeface="Times New Roman" pitchFamily="18" charset="0"/>
              <a:cs typeface="Times New Roman" pitchFamily="18" charset="0"/>
            </a:endParaRPr>
          </a:p>
        </p:txBody>
      </p:sp>
      <p:sp>
        <p:nvSpPr>
          <p:cNvPr id="12" name="Rectangle 3" descr="Bouquet"/>
          <p:cNvSpPr txBox="1">
            <a:spLocks/>
          </p:cNvSpPr>
          <p:nvPr/>
        </p:nvSpPr>
        <p:spPr>
          <a:xfrm>
            <a:off x="9336157" y="2273407"/>
            <a:ext cx="2600739" cy="457200"/>
          </a:xfrm>
          <a:prstGeom prst="rect">
            <a:avLst/>
          </a:prstGeom>
          <a:noFill/>
        </p:spPr>
        <p:txBody>
          <a:bodyPr>
            <a:noAutofit/>
          </a:bodyPr>
          <a:lstStyle/>
          <a:p>
            <a:pPr algn="just">
              <a:spcBef>
                <a:spcPct val="20000"/>
              </a:spcBef>
              <a:defRPr/>
            </a:pPr>
            <a:r>
              <a:rPr lang="en-US" altLang="en-US" sz="2000" b="1" dirty="0">
                <a:solidFill>
                  <a:srgbClr val="002060"/>
                </a:solidFill>
                <a:latin typeface="Times New Roman" pitchFamily="18" charset="0"/>
                <a:cs typeface="Times New Roman" pitchFamily="18" charset="0"/>
              </a:rPr>
              <a:t>No. of replication:- </a:t>
            </a:r>
            <a:r>
              <a:rPr lang="en-US" altLang="en-US" sz="2000" dirty="0">
                <a:solidFill>
                  <a:srgbClr val="002060"/>
                </a:solidFill>
                <a:latin typeface="Times New Roman" pitchFamily="18" charset="0"/>
                <a:cs typeface="Times New Roman" pitchFamily="18" charset="0"/>
              </a:rPr>
              <a:t>10</a:t>
            </a:r>
          </a:p>
        </p:txBody>
      </p:sp>
      <p:graphicFrame>
        <p:nvGraphicFramePr>
          <p:cNvPr id="14" name="Table 13"/>
          <p:cNvGraphicFramePr>
            <a:graphicFrameLocks noGrp="1"/>
          </p:cNvGraphicFramePr>
          <p:nvPr>
            <p:extLst>
              <p:ext uri="{D42A27DB-BD31-4B8C-83A1-F6EECF244321}">
                <p14:modId xmlns="" xmlns:p14="http://schemas.microsoft.com/office/powerpoint/2010/main" val="138526945"/>
              </p:ext>
            </p:extLst>
          </p:nvPr>
        </p:nvGraphicFramePr>
        <p:xfrm>
          <a:off x="258419" y="2623926"/>
          <a:ext cx="11569147" cy="1676400"/>
        </p:xfrm>
        <a:graphic>
          <a:graphicData uri="http://schemas.openxmlformats.org/drawingml/2006/table">
            <a:tbl>
              <a:tblPr/>
              <a:tblGrid>
                <a:gridCol w="6182138">
                  <a:extLst>
                    <a:ext uri="{9D8B030D-6E8A-4147-A177-3AD203B41FA5}">
                      <a16:colId xmlns="" xmlns:a16="http://schemas.microsoft.com/office/drawing/2014/main" val="20000"/>
                    </a:ext>
                  </a:extLst>
                </a:gridCol>
                <a:gridCol w="1699591">
                  <a:extLst>
                    <a:ext uri="{9D8B030D-6E8A-4147-A177-3AD203B41FA5}">
                      <a16:colId xmlns="" xmlns:a16="http://schemas.microsoft.com/office/drawing/2014/main" val="20001"/>
                    </a:ext>
                  </a:extLst>
                </a:gridCol>
                <a:gridCol w="1103243">
                  <a:extLst>
                    <a:ext uri="{9D8B030D-6E8A-4147-A177-3AD203B41FA5}">
                      <a16:colId xmlns="" xmlns:a16="http://schemas.microsoft.com/office/drawing/2014/main" val="20002"/>
                    </a:ext>
                  </a:extLst>
                </a:gridCol>
                <a:gridCol w="1639957">
                  <a:extLst>
                    <a:ext uri="{9D8B030D-6E8A-4147-A177-3AD203B41FA5}">
                      <a16:colId xmlns="" xmlns:a16="http://schemas.microsoft.com/office/drawing/2014/main" val="20003"/>
                    </a:ext>
                  </a:extLst>
                </a:gridCol>
                <a:gridCol w="944218">
                  <a:extLst>
                    <a:ext uri="{9D8B030D-6E8A-4147-A177-3AD203B41FA5}">
                      <a16:colId xmlns="" xmlns:a16="http://schemas.microsoft.com/office/drawing/2014/main" val="20004"/>
                    </a:ext>
                  </a:extLst>
                </a:gridCol>
              </a:tblGrid>
              <a:tr h="53340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Technology Option</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Pest reduction (%)</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Yield (q/ha)</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58738"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Net Returns</a:t>
                      </a:r>
                      <a:endParaRPr lang="en-US" sz="2000" dirty="0">
                        <a:solidFill>
                          <a:srgbClr val="C00000"/>
                        </a:solidFill>
                        <a:latin typeface="Times New Roman" pitchFamily="18" charset="0"/>
                        <a:ea typeface="Times New Roman"/>
                        <a:cs typeface="Times New Roman" pitchFamily="18" charset="0"/>
                      </a:endParaRPr>
                    </a:p>
                    <a:p>
                      <a:pPr marL="0" marR="0" indent="58738"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(Rs./ha)</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B:C Ratio</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533400">
                <a:tc>
                  <a:txBody>
                    <a:bodyPr/>
                    <a:lstStyle/>
                    <a:p>
                      <a:pPr marL="0" marR="0" algn="just">
                        <a:spcBef>
                          <a:spcPts val="0"/>
                        </a:spcBef>
                        <a:spcAft>
                          <a:spcPts val="0"/>
                        </a:spcAft>
                      </a:pPr>
                      <a:r>
                        <a:rPr lang="en-US" sz="2000" dirty="0">
                          <a:latin typeface="Times New Roman" pitchFamily="18" charset="0"/>
                          <a:ea typeface="Times New Roman"/>
                          <a:cs typeface="Times New Roman" pitchFamily="18" charset="0"/>
                        </a:rPr>
                        <a:t>T</a:t>
                      </a:r>
                      <a:r>
                        <a:rPr lang="en-US" sz="2000" baseline="-25000" dirty="0">
                          <a:latin typeface="Times New Roman" pitchFamily="18" charset="0"/>
                          <a:ea typeface="Times New Roman"/>
                          <a:cs typeface="Times New Roman" pitchFamily="18" charset="0"/>
                        </a:rPr>
                        <a:t>1</a:t>
                      </a:r>
                      <a:r>
                        <a:rPr lang="en-US" sz="2000" dirty="0">
                          <a:latin typeface="Times New Roman" pitchFamily="18" charset="0"/>
                          <a:ea typeface="Times New Roman"/>
                          <a:cs typeface="Times New Roman" pitchFamily="18" charset="0"/>
                        </a:rPr>
                        <a:t>-Lambda Cyhalothrin 5% EC @ 1.5 ml/lit.  (FP)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itchFamily="18" charset="0"/>
                          <a:ea typeface="Times New Roman"/>
                          <a:cs typeface="Times New Roman" pitchFamily="18" charset="0"/>
                        </a:rPr>
                        <a:t>61.15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itchFamily="18" charset="0"/>
                          <a:ea typeface="Times New Roman"/>
                          <a:cs typeface="Times New Roman" pitchFamily="18" charset="0"/>
                        </a:rPr>
                        <a:t>463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33945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1.75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533400">
                <a:tc>
                  <a:txBody>
                    <a:bodyPr/>
                    <a:lstStyle/>
                    <a:p>
                      <a:pPr marL="0" marR="0" algn="just">
                        <a:spcBef>
                          <a:spcPts val="0"/>
                        </a:spcBef>
                        <a:spcAft>
                          <a:spcPts val="0"/>
                        </a:spcAft>
                      </a:pPr>
                      <a:r>
                        <a:rPr lang="en-US" sz="2000" dirty="0">
                          <a:latin typeface="Times New Roman" pitchFamily="18" charset="0"/>
                          <a:ea typeface="Times New Roman"/>
                          <a:cs typeface="Times New Roman" pitchFamily="18" charset="0"/>
                        </a:rPr>
                        <a:t>T</a:t>
                      </a:r>
                      <a:r>
                        <a:rPr lang="en-US" sz="2000" baseline="-25000" dirty="0">
                          <a:latin typeface="Times New Roman" pitchFamily="18" charset="0"/>
                          <a:ea typeface="Times New Roman"/>
                          <a:cs typeface="Times New Roman" pitchFamily="18" charset="0"/>
                        </a:rPr>
                        <a:t>2</a:t>
                      </a:r>
                      <a:r>
                        <a:rPr lang="en-US" sz="2000" dirty="0">
                          <a:latin typeface="Times New Roman" pitchFamily="18" charset="0"/>
                          <a:ea typeface="Times New Roman"/>
                          <a:cs typeface="Times New Roman" pitchFamily="18" charset="0"/>
                        </a:rPr>
                        <a:t>- Chlorantraniliprole18.5% SC @ 0.40 ml/lit. (Ass.)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itchFamily="18" charset="0"/>
                          <a:ea typeface="Times New Roman"/>
                          <a:cs typeface="Times New Roman" pitchFamily="18" charset="0"/>
                        </a:rPr>
                        <a:t>71.26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itchFamily="18" charset="0"/>
                          <a:ea typeface="Times New Roman"/>
                          <a:cs typeface="Times New Roman" pitchFamily="18" charset="0"/>
                        </a:rPr>
                        <a:t>496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35640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1.88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bl>
          </a:graphicData>
        </a:graphic>
      </p:graphicFrame>
      <p:pic>
        <p:nvPicPr>
          <p:cNvPr id="13" name="Picture 5">
            <a:extLst>
              <a:ext uri="{FF2B5EF4-FFF2-40B4-BE49-F238E27FC236}">
                <a16:creationId xmlns="" xmlns:a16="http://schemas.microsoft.com/office/drawing/2014/main" id="{24672A8B-EA36-07D5-A411-9B52B91C1902}"/>
              </a:ext>
            </a:extLst>
          </p:cNvPr>
          <p:cNvPicPr>
            <a:picLocks noChangeAspect="1" noChangeArrowheads="1"/>
          </p:cNvPicPr>
          <p:nvPr/>
        </p:nvPicPr>
        <p:blipFill>
          <a:blip r:embed="rId4" cstate="print"/>
          <a:srcRect/>
          <a:stretch>
            <a:fillRect/>
          </a:stretch>
        </p:blipFill>
        <p:spPr bwMode="auto">
          <a:xfrm>
            <a:off x="0" y="0"/>
            <a:ext cx="742950" cy="792163"/>
          </a:xfrm>
          <a:prstGeom prst="rect">
            <a:avLst/>
          </a:prstGeom>
          <a:noFill/>
          <a:ln w="9525">
            <a:noFill/>
            <a:miter lim="800000"/>
            <a:headEnd/>
            <a:tailEnd/>
          </a:ln>
        </p:spPr>
      </p:pic>
      <p:pic>
        <p:nvPicPr>
          <p:cNvPr id="15" name="Picture 6" descr="C:\Documents and Settings\Administrator\My Documents\Downloads\ICAR_logo.JPG">
            <a:extLst>
              <a:ext uri="{FF2B5EF4-FFF2-40B4-BE49-F238E27FC236}">
                <a16:creationId xmlns="" xmlns:a16="http://schemas.microsoft.com/office/drawing/2014/main" id="{5DAF66B8-C45F-3A50-5A75-B0D3876EA70C}"/>
              </a:ext>
            </a:extLst>
          </p:cNvPr>
          <p:cNvPicPr>
            <a:picLocks noChangeAspect="1" noChangeArrowheads="1"/>
          </p:cNvPicPr>
          <p:nvPr/>
        </p:nvPicPr>
        <p:blipFill>
          <a:blip r:embed="rId5" cstate="print"/>
          <a:srcRect/>
          <a:stretch>
            <a:fillRect/>
          </a:stretch>
        </p:blipFill>
        <p:spPr bwMode="auto">
          <a:xfrm>
            <a:off x="11472681" y="0"/>
            <a:ext cx="682625" cy="904875"/>
          </a:xfrm>
          <a:prstGeom prst="rect">
            <a:avLst/>
          </a:prstGeom>
          <a:noFill/>
          <a:ln w="9525">
            <a:noFill/>
            <a:miter lim="800000"/>
            <a:headEnd/>
            <a:tailEnd/>
          </a:ln>
        </p:spPr>
      </p:pic>
      <p:sp>
        <p:nvSpPr>
          <p:cNvPr id="17" name="TextBox 16">
            <a:extLst>
              <a:ext uri="{FF2B5EF4-FFF2-40B4-BE49-F238E27FC236}">
                <a16:creationId xmlns="" xmlns:a16="http://schemas.microsoft.com/office/drawing/2014/main" id="{4D7CE947-83E5-5191-947C-E38ACD5F4182}"/>
              </a:ext>
            </a:extLst>
          </p:cNvPr>
          <p:cNvSpPr txBox="1"/>
          <p:nvPr/>
        </p:nvSpPr>
        <p:spPr>
          <a:xfrm>
            <a:off x="1908317" y="90928"/>
            <a:ext cx="8368748" cy="461665"/>
          </a:xfrm>
          <a:prstGeom prst="rect">
            <a:avLst/>
          </a:prstGeom>
          <a:noFill/>
        </p:spPr>
        <p:txBody>
          <a:bodyPr wrap="square">
            <a:spAutoFit/>
          </a:bodyPr>
          <a:lstStyle/>
          <a:p>
            <a:pPr algn="just"/>
            <a:r>
              <a:rPr lang="en-US" sz="24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Crop: </a:t>
            </a:r>
            <a:r>
              <a:rPr lang="en-US" sz="24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Sorghum</a:t>
            </a:r>
            <a:r>
              <a:rPr lang="en-IN" sz="24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Thematic area: </a:t>
            </a:r>
            <a:r>
              <a:rPr lang="en-US" sz="24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Pest management</a:t>
            </a:r>
            <a:endParaRPr lang="en-IN" sz="2400" dirty="0">
              <a:solidFill>
                <a:srgbClr val="0080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 xmlns:a16="http://schemas.microsoft.com/office/drawing/2014/main" id="{0F63A200-0A98-19F5-F45C-30209E35637B}"/>
              </a:ext>
            </a:extLst>
          </p:cNvPr>
          <p:cNvSpPr txBox="1"/>
          <p:nvPr/>
        </p:nvSpPr>
        <p:spPr>
          <a:xfrm>
            <a:off x="1033670" y="561388"/>
            <a:ext cx="10439011" cy="1631216"/>
          </a:xfrm>
          <a:prstGeom prst="rect">
            <a:avLst/>
          </a:prstGeom>
          <a:noFill/>
        </p:spPr>
        <p:txBody>
          <a:bodyPr wrap="square">
            <a:spAutoFit/>
          </a:bodyPr>
          <a:lstStyle/>
          <a:p>
            <a:pPr algn="just"/>
            <a:r>
              <a:rPr lang="en-US"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Farming situation: </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Canal irrigated multiple cropping system, loam to clay loam soil.</a:t>
            </a:r>
            <a:endParaRPr lang="en-IN"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Problem identified:</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 Poor yield of Sorghum.</a:t>
            </a:r>
            <a:endParaRPr lang="en-IN"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Major cause: - </a:t>
            </a:r>
            <a:r>
              <a:rPr lang="en-US" sz="2000"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Stem borer incidence and farmer’s practices are not more effective</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tabLst>
                <a:tab pos="342900" algn="l"/>
              </a:tabLst>
            </a:pPr>
            <a:r>
              <a:rPr lang="en-US" sz="2000" b="1"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Possible solution: - </a:t>
            </a:r>
            <a:r>
              <a:rPr lang="en-US"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Use of new chemical for effective control of stem borer</a:t>
            </a:r>
            <a:r>
              <a:rPr lang="en-US" sz="20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Title: - </a:t>
            </a:r>
            <a:r>
              <a:rPr lang="en-US" sz="2000"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rPr>
              <a:t>Stem borer </a:t>
            </a:r>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management in sorghum (Kharif 2021).</a:t>
            </a:r>
            <a:endParaRPr lang="en-IN" sz="2000" dirty="0">
              <a:solidFill>
                <a:srgbClr val="008000"/>
              </a:solidFill>
              <a:latin typeface="Times New Roman" panose="02020603050405020304" pitchFamily="18" charset="0"/>
              <a:cs typeface="Times New Roman" panose="02020603050405020304" pitchFamily="18" charset="0"/>
            </a:endParaRPr>
          </a:p>
        </p:txBody>
      </p:sp>
      <p:sp>
        <p:nvSpPr>
          <p:cNvPr id="19" name="Rectangle 3" descr="Blue tissue paper">
            <a:extLst>
              <a:ext uri="{FF2B5EF4-FFF2-40B4-BE49-F238E27FC236}">
                <a16:creationId xmlns="" xmlns:a16="http://schemas.microsoft.com/office/drawing/2014/main" id="{3ED1A32C-63CC-4B21-6C31-909341E62013}"/>
              </a:ext>
            </a:extLst>
          </p:cNvPr>
          <p:cNvSpPr>
            <a:spLocks noChangeArrowheads="1"/>
          </p:cNvSpPr>
          <p:nvPr/>
        </p:nvSpPr>
        <p:spPr bwMode="auto">
          <a:xfrm>
            <a:off x="233600" y="5660738"/>
            <a:ext cx="11681733"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Social acceptability, Suitability &amp; Economic viability:- </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 chemical is socially acceptable and most suitable for control of stem borer</a:t>
            </a:r>
            <a:r>
              <a:rPr lang="en-US" altLang="en-US" sz="2000" b="0" dirty="0">
                <a:solidFill>
                  <a:srgbClr val="008000"/>
                </a:solidFill>
                <a:latin typeface="Times New Roman" panose="02020603050405020304" pitchFamily="18" charset="0"/>
                <a:cs typeface="Times New Roman" panose="02020603050405020304" pitchFamily="18" charset="0"/>
              </a:rPr>
              <a:t>. It is also cost </a:t>
            </a:r>
            <a:r>
              <a:rPr lang="en-US" altLang="en-US" sz="2000" dirty="0">
                <a:solidFill>
                  <a:srgbClr val="008000"/>
                </a:solidFill>
                <a:latin typeface="Times New Roman" panose="02020603050405020304" pitchFamily="18" charset="0"/>
                <a:cs typeface="Times New Roman" panose="02020603050405020304" pitchFamily="18" charset="0"/>
              </a:rPr>
              <a:t>e</a:t>
            </a:r>
            <a:r>
              <a:rPr lang="en-US" altLang="en-US" sz="2000" b="0" dirty="0">
                <a:solidFill>
                  <a:srgbClr val="008000"/>
                </a:solidFill>
                <a:latin typeface="Times New Roman" panose="02020603050405020304" pitchFamily="18" charset="0"/>
                <a:cs typeface="Times New Roman" panose="02020603050405020304" pitchFamily="18" charset="0"/>
              </a:rPr>
              <a:t>ffective due to longevity duration.</a:t>
            </a:r>
            <a:endParaRPr lang="en-IN" altLang="en-US" sz="2000" dirty="0">
              <a:solidFill>
                <a:srgbClr val="008000"/>
              </a:solidFill>
              <a:latin typeface="Times New Roman" panose="02020603050405020304" pitchFamily="18" charset="0"/>
              <a:cs typeface="Times New Roman" pitchFamily="18" charset="0"/>
            </a:endParaRPr>
          </a:p>
        </p:txBody>
      </p:sp>
      <p:sp>
        <p:nvSpPr>
          <p:cNvPr id="20" name="Rectangle 1">
            <a:extLst>
              <a:ext uri="{FF2B5EF4-FFF2-40B4-BE49-F238E27FC236}">
                <a16:creationId xmlns="" xmlns:a16="http://schemas.microsoft.com/office/drawing/2014/main" id="{6C0445A0-7CE6-E9D4-82DC-FA1D60BF0DD6}"/>
              </a:ext>
            </a:extLst>
          </p:cNvPr>
          <p:cNvSpPr>
            <a:spLocks noChangeArrowheads="1"/>
          </p:cNvSpPr>
          <p:nvPr/>
        </p:nvSpPr>
        <p:spPr bwMode="auto">
          <a:xfrm rot="18829967">
            <a:off x="414574" y="209809"/>
            <a:ext cx="128074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en-US" sz="2000" b="1" dirty="0">
                <a:solidFill>
                  <a:srgbClr val="C00000"/>
                </a:solidFill>
                <a:latin typeface="Times New Roman" panose="02020603050405020304" pitchFamily="18" charset="0"/>
                <a:cs typeface="Times New Roman" panose="02020603050405020304" pitchFamily="18" charset="0"/>
              </a:rPr>
              <a:t>OFT: - 1</a:t>
            </a:r>
            <a:endParaRPr lang="en-US" altLang="en-US" sz="2000" b="1" dirty="0">
              <a:solidFill>
                <a:srgbClr val="008000"/>
              </a:solidFill>
              <a:latin typeface="Calibri" panose="020F0502020204030204" pitchFamily="34" charset="0"/>
            </a:endParaRPr>
          </a:p>
        </p:txBody>
      </p:sp>
    </p:spTree>
    <p:extLst>
      <p:ext uri="{BB962C8B-B14F-4D97-AF65-F5344CB8AC3E}">
        <p14:creationId xmlns="" xmlns:p14="http://schemas.microsoft.com/office/powerpoint/2010/main" val="3780220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descr="Bouquet"/>
          <p:cNvSpPr txBox="1">
            <a:spLocks/>
          </p:cNvSpPr>
          <p:nvPr/>
        </p:nvSpPr>
        <p:spPr>
          <a:xfrm>
            <a:off x="238539" y="6443868"/>
            <a:ext cx="8915400" cy="457200"/>
          </a:xfrm>
          <a:prstGeom prst="rect">
            <a:avLst/>
          </a:prstGeom>
          <a:noFill/>
        </p:spPr>
        <p:txBody>
          <a:bodyPr>
            <a:noAutofit/>
          </a:bodyPr>
          <a:lstStyle/>
          <a:p>
            <a:pPr algn="just"/>
            <a:r>
              <a:rPr lang="en-US" sz="2000" b="1" dirty="0">
                <a:solidFill>
                  <a:srgbClr val="00B050"/>
                </a:solidFill>
                <a:latin typeface="Times New Roman" pitchFamily="18" charset="0"/>
                <a:cs typeface="Times New Roman" pitchFamily="18" charset="0"/>
              </a:rPr>
              <a:t>Source of technology:- </a:t>
            </a:r>
            <a:r>
              <a:rPr lang="en-US" sz="2000" i="1" dirty="0">
                <a:solidFill>
                  <a:srgbClr val="00B050"/>
                </a:solidFill>
                <a:latin typeface="Times New Roman"/>
                <a:ea typeface="Calibri"/>
              </a:rPr>
              <a:t>TAU, Coimbatore</a:t>
            </a:r>
            <a:endParaRPr lang="en-US" altLang="en-US" sz="2000" b="1" dirty="0">
              <a:solidFill>
                <a:srgbClr val="00B050"/>
              </a:solidFill>
              <a:latin typeface="Times New Roman" pitchFamily="18" charset="0"/>
              <a:cs typeface="Times New Roman" pitchFamily="18" charset="0"/>
            </a:endParaRPr>
          </a:p>
        </p:txBody>
      </p:sp>
      <p:sp>
        <p:nvSpPr>
          <p:cNvPr id="9" name="Rectangle 3" descr="Bouquet"/>
          <p:cNvSpPr txBox="1">
            <a:spLocks/>
          </p:cNvSpPr>
          <p:nvPr/>
        </p:nvSpPr>
        <p:spPr>
          <a:xfrm>
            <a:off x="281608" y="2153476"/>
            <a:ext cx="4260575" cy="457200"/>
          </a:xfrm>
          <a:prstGeom prst="rect">
            <a:avLst/>
          </a:prstGeom>
          <a:noFill/>
        </p:spPr>
        <p:txBody>
          <a:bodyPr>
            <a:noAutofit/>
          </a:bodyPr>
          <a:lstStyle/>
          <a:p>
            <a:r>
              <a:rPr lang="en-US" sz="2000" b="1" dirty="0">
                <a:solidFill>
                  <a:srgbClr val="C00000"/>
                </a:solidFill>
                <a:latin typeface="Times New Roman" pitchFamily="18" charset="0"/>
                <a:cs typeface="Times New Roman" pitchFamily="18" charset="0"/>
              </a:rPr>
              <a:t>Technology option &amp; Performance</a:t>
            </a:r>
            <a:endParaRPr lang="en-US" altLang="en-US" sz="2000" b="1" dirty="0">
              <a:solidFill>
                <a:srgbClr val="C00000"/>
              </a:solidFill>
              <a:latin typeface="Times New Roman" pitchFamily="18" charset="0"/>
              <a:cs typeface="Times New Roman" pitchFamily="18" charset="0"/>
            </a:endParaRPr>
          </a:p>
        </p:txBody>
      </p:sp>
      <p:sp>
        <p:nvSpPr>
          <p:cNvPr id="10" name="Rectangle 3" descr="Blue tissue paper"/>
          <p:cNvSpPr>
            <a:spLocks noChangeArrowheads="1"/>
          </p:cNvSpPr>
          <p:nvPr/>
        </p:nvSpPr>
        <p:spPr bwMode="auto">
          <a:xfrm>
            <a:off x="337929" y="4303651"/>
            <a:ext cx="11380306"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itchFamily="18" charset="0"/>
                <a:cs typeface="Times New Roman" pitchFamily="18" charset="0"/>
              </a:rPr>
              <a:t>Results:- </a:t>
            </a:r>
            <a:r>
              <a:rPr lang="en-US" sz="2000" dirty="0">
                <a:latin typeface="Times New Roman" pitchFamily="18" charset="0"/>
                <a:cs typeface="Times New Roman" pitchFamily="18" charset="0"/>
              </a:rPr>
              <a:t>Spraying of </a:t>
            </a:r>
            <a:r>
              <a:rPr lang="en-US" sz="2000" dirty="0" err="1">
                <a:latin typeface="Times New Roman" pitchFamily="18" charset="0"/>
                <a:cs typeface="Times New Roman" pitchFamily="18" charset="0"/>
              </a:rPr>
              <a:t>Emamectin</a:t>
            </a:r>
            <a:r>
              <a:rPr lang="en-US" sz="2000" dirty="0">
                <a:latin typeface="Times New Roman" pitchFamily="18" charset="0"/>
                <a:cs typeface="Times New Roman" pitchFamily="18" charset="0"/>
              </a:rPr>
              <a:t> benzoate for thrips management was found effective as well as increased production, net profit and B:C ratio</a:t>
            </a:r>
            <a:endParaRPr lang="en-IN" altLang="en-US" sz="2000" dirty="0">
              <a:solidFill>
                <a:srgbClr val="002060"/>
              </a:solidFill>
              <a:latin typeface="Times New Roman" pitchFamily="18" charset="0"/>
              <a:cs typeface="Times New Roman" pitchFamily="18" charset="0"/>
            </a:endParaRPr>
          </a:p>
        </p:txBody>
      </p:sp>
      <p:sp>
        <p:nvSpPr>
          <p:cNvPr id="11" name="Rectangle 3" descr="Blue tissue paper"/>
          <p:cNvSpPr>
            <a:spLocks noChangeArrowheads="1"/>
          </p:cNvSpPr>
          <p:nvPr/>
        </p:nvSpPr>
        <p:spPr bwMode="auto">
          <a:xfrm>
            <a:off x="327990" y="5052400"/>
            <a:ext cx="11380306" cy="707886"/>
          </a:xfrm>
          <a:prstGeom prst="rect">
            <a:avLst/>
          </a:prstGeom>
          <a:blipFill dpi="0" rotWithShape="1">
            <a:blip r:embed="rId3"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itchFamily="18" charset="0"/>
                <a:cs typeface="Times New Roman" pitchFamily="18" charset="0"/>
              </a:rPr>
              <a:t>Farmers reactions:- </a:t>
            </a:r>
            <a:r>
              <a:rPr lang="en-US" sz="2000" dirty="0">
                <a:latin typeface="Times New Roman" pitchFamily="18" charset="0"/>
                <a:ea typeface="Times New Roman"/>
                <a:cs typeface="Times New Roman" pitchFamily="18" charset="0"/>
              </a:rPr>
              <a:t>Spray of </a:t>
            </a:r>
            <a:r>
              <a:rPr lang="en-US" sz="2000" dirty="0" err="1">
                <a:latin typeface="Times New Roman"/>
                <a:ea typeface="Times New Roman"/>
                <a:cs typeface="Times New Roman"/>
              </a:rPr>
              <a:t>Emamectin</a:t>
            </a:r>
            <a:r>
              <a:rPr lang="en-US" sz="2000" dirty="0">
                <a:latin typeface="Times New Roman"/>
                <a:ea typeface="Times New Roman"/>
                <a:cs typeface="Times New Roman"/>
              </a:rPr>
              <a:t> benzoate was more effective in terms of pest reduction and economics</a:t>
            </a:r>
            <a:r>
              <a:rPr lang="en-US" altLang="en-US" sz="2000" dirty="0">
                <a:latin typeface="Times New Roman" pitchFamily="18" charset="0"/>
                <a:cs typeface="Times New Roman" pitchFamily="18" charset="0"/>
              </a:rPr>
              <a:t>.</a:t>
            </a:r>
            <a:endParaRPr lang="en-IN" altLang="en-US" sz="2000" dirty="0">
              <a:solidFill>
                <a:srgbClr val="002060"/>
              </a:solidFill>
              <a:latin typeface="Times New Roman" pitchFamily="18" charset="0"/>
              <a:cs typeface="Times New Roman" pitchFamily="18" charset="0"/>
            </a:endParaRPr>
          </a:p>
        </p:txBody>
      </p:sp>
      <p:sp>
        <p:nvSpPr>
          <p:cNvPr id="12" name="Rectangle 3" descr="Bouquet"/>
          <p:cNvSpPr txBox="1">
            <a:spLocks/>
          </p:cNvSpPr>
          <p:nvPr/>
        </p:nvSpPr>
        <p:spPr>
          <a:xfrm>
            <a:off x="8988287" y="2208070"/>
            <a:ext cx="2729948" cy="457200"/>
          </a:xfrm>
          <a:prstGeom prst="rect">
            <a:avLst/>
          </a:prstGeom>
          <a:noFill/>
        </p:spPr>
        <p:txBody>
          <a:bodyPr>
            <a:noAutofit/>
          </a:bodyPr>
          <a:lstStyle/>
          <a:p>
            <a:pPr algn="just">
              <a:spcBef>
                <a:spcPct val="20000"/>
              </a:spcBef>
              <a:defRPr/>
            </a:pPr>
            <a:r>
              <a:rPr lang="en-US" altLang="en-US" sz="2000" b="1" dirty="0">
                <a:solidFill>
                  <a:srgbClr val="002060"/>
                </a:solidFill>
                <a:latin typeface="Times New Roman" pitchFamily="18" charset="0"/>
                <a:cs typeface="Times New Roman" pitchFamily="18" charset="0"/>
              </a:rPr>
              <a:t>No. of replication:- </a:t>
            </a:r>
            <a:r>
              <a:rPr lang="en-US" altLang="en-US" sz="2000" dirty="0">
                <a:solidFill>
                  <a:srgbClr val="002060"/>
                </a:solidFill>
                <a:latin typeface="Times New Roman" pitchFamily="18" charset="0"/>
                <a:cs typeface="Times New Roman" pitchFamily="18" charset="0"/>
              </a:rPr>
              <a:t>10</a:t>
            </a:r>
          </a:p>
        </p:txBody>
      </p:sp>
      <p:graphicFrame>
        <p:nvGraphicFramePr>
          <p:cNvPr id="14" name="Table 13"/>
          <p:cNvGraphicFramePr>
            <a:graphicFrameLocks noGrp="1"/>
          </p:cNvGraphicFramePr>
          <p:nvPr>
            <p:extLst>
              <p:ext uri="{D42A27DB-BD31-4B8C-83A1-F6EECF244321}">
                <p14:modId xmlns="" xmlns:p14="http://schemas.microsoft.com/office/powerpoint/2010/main" val="2957291955"/>
              </p:ext>
            </p:extLst>
          </p:nvPr>
        </p:nvGraphicFramePr>
        <p:xfrm>
          <a:off x="337929" y="2544419"/>
          <a:ext cx="11380306" cy="1703002"/>
        </p:xfrm>
        <a:graphic>
          <a:graphicData uri="http://schemas.openxmlformats.org/drawingml/2006/table">
            <a:tbl>
              <a:tblPr/>
              <a:tblGrid>
                <a:gridCol w="6152323">
                  <a:extLst>
                    <a:ext uri="{9D8B030D-6E8A-4147-A177-3AD203B41FA5}">
                      <a16:colId xmlns="" xmlns:a16="http://schemas.microsoft.com/office/drawing/2014/main" val="20000"/>
                    </a:ext>
                  </a:extLst>
                </a:gridCol>
                <a:gridCol w="1679713">
                  <a:extLst>
                    <a:ext uri="{9D8B030D-6E8A-4147-A177-3AD203B41FA5}">
                      <a16:colId xmlns="" xmlns:a16="http://schemas.microsoft.com/office/drawing/2014/main" val="20001"/>
                    </a:ext>
                  </a:extLst>
                </a:gridCol>
                <a:gridCol w="1043609">
                  <a:extLst>
                    <a:ext uri="{9D8B030D-6E8A-4147-A177-3AD203B41FA5}">
                      <a16:colId xmlns="" xmlns:a16="http://schemas.microsoft.com/office/drawing/2014/main" val="20002"/>
                    </a:ext>
                  </a:extLst>
                </a:gridCol>
                <a:gridCol w="1550504">
                  <a:extLst>
                    <a:ext uri="{9D8B030D-6E8A-4147-A177-3AD203B41FA5}">
                      <a16:colId xmlns="" xmlns:a16="http://schemas.microsoft.com/office/drawing/2014/main" val="20003"/>
                    </a:ext>
                  </a:extLst>
                </a:gridCol>
                <a:gridCol w="954157">
                  <a:extLst>
                    <a:ext uri="{9D8B030D-6E8A-4147-A177-3AD203B41FA5}">
                      <a16:colId xmlns="" xmlns:a16="http://schemas.microsoft.com/office/drawing/2014/main" val="20004"/>
                    </a:ext>
                  </a:extLst>
                </a:gridCol>
              </a:tblGrid>
              <a:tr h="55291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Technology Option</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Pest reduction (%)</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Yield (q/ha)</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58738"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Net Returns</a:t>
                      </a:r>
                      <a:endParaRPr lang="en-US" sz="2000" dirty="0">
                        <a:solidFill>
                          <a:srgbClr val="C00000"/>
                        </a:solidFill>
                        <a:latin typeface="Times New Roman" pitchFamily="18" charset="0"/>
                        <a:ea typeface="Times New Roman"/>
                        <a:cs typeface="Times New Roman" pitchFamily="18" charset="0"/>
                      </a:endParaRPr>
                    </a:p>
                    <a:p>
                      <a:pPr marL="0" marR="0" indent="58738"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(Rs./ha)</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spcBef>
                          <a:spcPts val="0"/>
                        </a:spcBef>
                        <a:spcAft>
                          <a:spcPts val="0"/>
                        </a:spcAft>
                      </a:pPr>
                      <a:r>
                        <a:rPr lang="en-US" sz="2000" b="1" dirty="0">
                          <a:solidFill>
                            <a:srgbClr val="C00000"/>
                          </a:solidFill>
                          <a:latin typeface="Times New Roman" pitchFamily="18" charset="0"/>
                          <a:ea typeface="Times New Roman"/>
                          <a:cs typeface="Times New Roman" pitchFamily="18" charset="0"/>
                        </a:rPr>
                        <a:t>B:C Ratio</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483802">
                <a:tc>
                  <a:txBody>
                    <a:bodyPr/>
                    <a:lstStyle/>
                    <a:p>
                      <a:pPr marL="0" marR="0" algn="just">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T</a:t>
                      </a:r>
                      <a:r>
                        <a:rPr lang="en-US" sz="2000" baseline="-25000" dirty="0">
                          <a:latin typeface="Times New Roman" panose="02020603050405020304" pitchFamily="18" charset="0"/>
                          <a:ea typeface="Times New Roman"/>
                          <a:cs typeface="Times New Roman" panose="02020603050405020304" pitchFamily="18" charset="0"/>
                        </a:rPr>
                        <a:t>1</a:t>
                      </a:r>
                      <a:r>
                        <a:rPr lang="en-US" sz="2000" dirty="0">
                          <a:latin typeface="Times New Roman" panose="02020603050405020304" pitchFamily="18" charset="0"/>
                          <a:ea typeface="Times New Roman"/>
                          <a:cs typeface="Times New Roman" panose="02020603050405020304" pitchFamily="18" charset="0"/>
                        </a:rPr>
                        <a:t>-Use of </a:t>
                      </a:r>
                      <a:r>
                        <a:rPr lang="en-US" sz="2000" dirty="0" err="1">
                          <a:latin typeface="Times New Roman" panose="02020603050405020304" pitchFamily="18" charset="0"/>
                          <a:ea typeface="Times New Roman"/>
                          <a:cs typeface="Times New Roman" panose="02020603050405020304" pitchFamily="18" charset="0"/>
                        </a:rPr>
                        <a:t>Fipronil</a:t>
                      </a:r>
                      <a:r>
                        <a:rPr lang="en-US" sz="2000" dirty="0">
                          <a:latin typeface="Times New Roman" panose="02020603050405020304" pitchFamily="18" charset="0"/>
                          <a:ea typeface="Times New Roman"/>
                          <a:cs typeface="Times New Roman" panose="02020603050405020304" pitchFamily="18" charset="0"/>
                        </a:rPr>
                        <a:t> 5% SC @ 1.5 ml/lit. water.  (FP)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59.86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61.12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65857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2.56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552916">
                <a:tc>
                  <a:txBody>
                    <a:bodyPr/>
                    <a:lstStyle/>
                    <a:p>
                      <a:pPr marL="0" marR="0" algn="just">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T</a:t>
                      </a:r>
                      <a:r>
                        <a:rPr lang="en-US" sz="2000" baseline="-25000" dirty="0">
                          <a:latin typeface="Times New Roman" panose="02020603050405020304" pitchFamily="18" charset="0"/>
                          <a:ea typeface="Times New Roman"/>
                          <a:cs typeface="Times New Roman" panose="02020603050405020304" pitchFamily="18" charset="0"/>
                        </a:rPr>
                        <a:t>2</a:t>
                      </a:r>
                      <a:r>
                        <a:rPr lang="en-US" sz="2000" dirty="0">
                          <a:latin typeface="Times New Roman" panose="02020603050405020304" pitchFamily="18" charset="0"/>
                          <a:ea typeface="Times New Roman"/>
                          <a:cs typeface="Times New Roman" panose="02020603050405020304" pitchFamily="18" charset="0"/>
                        </a:rPr>
                        <a:t>-Use of </a:t>
                      </a:r>
                      <a:r>
                        <a:rPr lang="en-US" sz="2000" dirty="0" err="1">
                          <a:latin typeface="Times New Roman" panose="02020603050405020304" pitchFamily="18" charset="0"/>
                          <a:ea typeface="Times New Roman"/>
                          <a:cs typeface="Times New Roman" panose="02020603050405020304" pitchFamily="18" charset="0"/>
                        </a:rPr>
                        <a:t>Emamectin</a:t>
                      </a:r>
                      <a:r>
                        <a:rPr lang="en-US" sz="2000" dirty="0">
                          <a:latin typeface="Times New Roman" panose="02020603050405020304" pitchFamily="18" charset="0"/>
                          <a:ea typeface="Times New Roman"/>
                          <a:cs typeface="Times New Roman" panose="02020603050405020304" pitchFamily="18" charset="0"/>
                        </a:rPr>
                        <a:t> benzoate 5% SG @ 0.4 gm/lit. water. (Ass.)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80.56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83.20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76208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3.01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bl>
          </a:graphicData>
        </a:graphic>
      </p:graphicFrame>
      <p:pic>
        <p:nvPicPr>
          <p:cNvPr id="13" name="Picture 5">
            <a:extLst>
              <a:ext uri="{FF2B5EF4-FFF2-40B4-BE49-F238E27FC236}">
                <a16:creationId xmlns="" xmlns:a16="http://schemas.microsoft.com/office/drawing/2014/main" id="{89EA28CA-5D5C-320B-5E4C-BD704441CC89}"/>
              </a:ext>
            </a:extLst>
          </p:cNvPr>
          <p:cNvPicPr>
            <a:picLocks noChangeAspect="1" noChangeArrowheads="1"/>
          </p:cNvPicPr>
          <p:nvPr/>
        </p:nvPicPr>
        <p:blipFill>
          <a:blip r:embed="rId4" cstate="print"/>
          <a:srcRect/>
          <a:stretch>
            <a:fillRect/>
          </a:stretch>
        </p:blipFill>
        <p:spPr bwMode="auto">
          <a:xfrm>
            <a:off x="0" y="0"/>
            <a:ext cx="742950" cy="792163"/>
          </a:xfrm>
          <a:prstGeom prst="rect">
            <a:avLst/>
          </a:prstGeom>
          <a:noFill/>
          <a:ln w="9525">
            <a:noFill/>
            <a:miter lim="800000"/>
            <a:headEnd/>
            <a:tailEnd/>
          </a:ln>
        </p:spPr>
      </p:pic>
      <p:pic>
        <p:nvPicPr>
          <p:cNvPr id="15" name="Picture 6" descr="C:\Documents and Settings\Administrator\My Documents\Downloads\ICAR_logo.JPG">
            <a:extLst>
              <a:ext uri="{FF2B5EF4-FFF2-40B4-BE49-F238E27FC236}">
                <a16:creationId xmlns="" xmlns:a16="http://schemas.microsoft.com/office/drawing/2014/main" id="{AB1F0A27-3D3E-FAF3-20D3-4D870C077FBD}"/>
              </a:ext>
            </a:extLst>
          </p:cNvPr>
          <p:cNvPicPr>
            <a:picLocks noChangeAspect="1" noChangeArrowheads="1"/>
          </p:cNvPicPr>
          <p:nvPr/>
        </p:nvPicPr>
        <p:blipFill>
          <a:blip r:embed="rId5" cstate="print"/>
          <a:srcRect/>
          <a:stretch>
            <a:fillRect/>
          </a:stretch>
        </p:blipFill>
        <p:spPr bwMode="auto">
          <a:xfrm>
            <a:off x="11472681" y="0"/>
            <a:ext cx="682625" cy="904875"/>
          </a:xfrm>
          <a:prstGeom prst="rect">
            <a:avLst/>
          </a:prstGeom>
          <a:noFill/>
          <a:ln w="9525">
            <a:noFill/>
            <a:miter lim="800000"/>
            <a:headEnd/>
            <a:tailEnd/>
          </a:ln>
        </p:spPr>
      </p:pic>
      <p:sp>
        <p:nvSpPr>
          <p:cNvPr id="17" name="TextBox 16">
            <a:extLst>
              <a:ext uri="{FF2B5EF4-FFF2-40B4-BE49-F238E27FC236}">
                <a16:creationId xmlns="" xmlns:a16="http://schemas.microsoft.com/office/drawing/2014/main" id="{53A77F2D-E7EF-4896-7E2B-8EAEB486AADF}"/>
              </a:ext>
            </a:extLst>
          </p:cNvPr>
          <p:cNvSpPr txBox="1"/>
          <p:nvPr/>
        </p:nvSpPr>
        <p:spPr>
          <a:xfrm>
            <a:off x="1861416" y="63924"/>
            <a:ext cx="8465342" cy="461665"/>
          </a:xfrm>
          <a:prstGeom prst="rect">
            <a:avLst/>
          </a:prstGeom>
          <a:noFill/>
        </p:spPr>
        <p:txBody>
          <a:bodyPr wrap="square">
            <a:spAutoFit/>
          </a:bodyPr>
          <a:lstStyle/>
          <a:p>
            <a:pPr algn="just"/>
            <a:r>
              <a:rPr lang="en-US" sz="24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Crop: </a:t>
            </a:r>
            <a:r>
              <a:rPr lang="en-US" sz="2400"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Tinda</a:t>
            </a:r>
            <a:r>
              <a:rPr lang="en-IN" sz="24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Thematic area: </a:t>
            </a:r>
            <a:r>
              <a:rPr lang="en-US" sz="24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Pest management</a:t>
            </a:r>
            <a:endParaRPr lang="en-IN" sz="2400" dirty="0">
              <a:solidFill>
                <a:srgbClr val="0080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 xmlns:a16="http://schemas.microsoft.com/office/drawing/2014/main" id="{65AF3253-3F5F-28CD-FB68-EDA4A2C657A1}"/>
              </a:ext>
            </a:extLst>
          </p:cNvPr>
          <p:cNvSpPr txBox="1"/>
          <p:nvPr/>
        </p:nvSpPr>
        <p:spPr>
          <a:xfrm>
            <a:off x="1308711" y="561387"/>
            <a:ext cx="9932446" cy="1631216"/>
          </a:xfrm>
          <a:prstGeom prst="rect">
            <a:avLst/>
          </a:prstGeom>
          <a:noFill/>
        </p:spPr>
        <p:txBody>
          <a:bodyPr wrap="square">
            <a:spAutoFit/>
          </a:bodyPr>
          <a:lstStyle/>
          <a:p>
            <a:pPr algn="just"/>
            <a:r>
              <a:rPr lang="en-US"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Farming situation: </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Canal irrigated multiple cropping system, loam to clay loam soil.</a:t>
            </a:r>
            <a:endParaRPr lang="en-IN"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Problem identified:</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 Low yield of </a:t>
            </a:r>
            <a:r>
              <a:rPr lang="en-US" sz="2000" dirty="0" err="1">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Tinda</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Major cause: - </a:t>
            </a:r>
            <a:r>
              <a:rPr lang="en-US" sz="2000"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Thrips incidence and farmer’s practices are not more effective</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tabLst>
                <a:tab pos="342900" algn="l"/>
              </a:tabLst>
            </a:pPr>
            <a:r>
              <a:rPr lang="en-US" sz="2000" b="1"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Possible solution: - </a:t>
            </a:r>
            <a:r>
              <a:rPr lang="en-US"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Use of new chemical for effective control of thrips</a:t>
            </a:r>
            <a:r>
              <a:rPr lang="en-US" sz="20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Title: - </a:t>
            </a:r>
            <a:r>
              <a:rPr lang="en-US" sz="2000"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rPr>
              <a:t>Sucking pest </a:t>
            </a:r>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management in </a:t>
            </a:r>
            <a:r>
              <a:rPr lang="en-US" sz="2000" b="1" dirty="0" err="1">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Tinda</a:t>
            </a:r>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(Kharif 2021).</a:t>
            </a:r>
            <a:endParaRPr lang="en-IN" sz="2000" dirty="0">
              <a:solidFill>
                <a:srgbClr val="008000"/>
              </a:solidFill>
              <a:latin typeface="Times New Roman" panose="02020603050405020304" pitchFamily="18" charset="0"/>
              <a:cs typeface="Times New Roman" panose="02020603050405020304" pitchFamily="18" charset="0"/>
            </a:endParaRPr>
          </a:p>
        </p:txBody>
      </p:sp>
      <p:sp>
        <p:nvSpPr>
          <p:cNvPr id="19" name="Rectangle 3" descr="Blue tissue paper">
            <a:extLst>
              <a:ext uri="{FF2B5EF4-FFF2-40B4-BE49-F238E27FC236}">
                <a16:creationId xmlns="" xmlns:a16="http://schemas.microsoft.com/office/drawing/2014/main" id="{BD28F442-837E-9E79-1FC7-5B27EC83DCEB}"/>
              </a:ext>
            </a:extLst>
          </p:cNvPr>
          <p:cNvSpPr>
            <a:spLocks noChangeArrowheads="1"/>
          </p:cNvSpPr>
          <p:nvPr/>
        </p:nvSpPr>
        <p:spPr bwMode="auto">
          <a:xfrm>
            <a:off x="313112" y="5789944"/>
            <a:ext cx="11405123"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Social acceptability, Suitability &amp; Economic viability:- </a:t>
            </a:r>
            <a:r>
              <a:rPr lang="en-US" sz="2000" dirty="0">
                <a:solidFill>
                  <a:srgbClr val="800080"/>
                </a:solidFill>
                <a:effectLst/>
                <a:latin typeface="Times New Roman" panose="02020603050405020304" pitchFamily="18" charset="0"/>
                <a:ea typeface="Calibri" panose="020F0502020204030204" pitchFamily="34" charset="0"/>
                <a:cs typeface="Times New Roman" panose="02020603050405020304" pitchFamily="18" charset="0"/>
              </a:rPr>
              <a:t>The technology socially acceptable, safer for natural enemies and cost effective</a:t>
            </a:r>
            <a:r>
              <a:rPr lang="en-US" altLang="en-US" sz="2000" b="0" dirty="0">
                <a:solidFill>
                  <a:srgbClr val="800080"/>
                </a:solidFill>
                <a:latin typeface="Times New Roman" panose="02020603050405020304" pitchFamily="18" charset="0"/>
                <a:cs typeface="Times New Roman" panose="02020603050405020304" pitchFamily="18" charset="0"/>
              </a:rPr>
              <a:t>. </a:t>
            </a:r>
            <a:endParaRPr lang="en-IN" altLang="en-US" sz="2000" dirty="0">
              <a:solidFill>
                <a:srgbClr val="800080"/>
              </a:solidFill>
              <a:latin typeface="Times New Roman" panose="02020603050405020304" pitchFamily="18" charset="0"/>
              <a:cs typeface="Times New Roman" pitchFamily="18" charset="0"/>
            </a:endParaRPr>
          </a:p>
        </p:txBody>
      </p:sp>
      <p:sp>
        <p:nvSpPr>
          <p:cNvPr id="20" name="Rectangle 1">
            <a:extLst>
              <a:ext uri="{FF2B5EF4-FFF2-40B4-BE49-F238E27FC236}">
                <a16:creationId xmlns="" xmlns:a16="http://schemas.microsoft.com/office/drawing/2014/main" id="{FCC7074F-D8E6-C5DE-83EF-B358906B2219}"/>
              </a:ext>
            </a:extLst>
          </p:cNvPr>
          <p:cNvSpPr>
            <a:spLocks noChangeArrowheads="1"/>
          </p:cNvSpPr>
          <p:nvPr/>
        </p:nvSpPr>
        <p:spPr bwMode="auto">
          <a:xfrm rot="18829967">
            <a:off x="414574" y="209809"/>
            <a:ext cx="128074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en-US" sz="2000" b="1" dirty="0">
                <a:solidFill>
                  <a:srgbClr val="C00000"/>
                </a:solidFill>
                <a:latin typeface="Times New Roman" panose="02020603050405020304" pitchFamily="18" charset="0"/>
                <a:cs typeface="Times New Roman" panose="02020603050405020304" pitchFamily="18" charset="0"/>
              </a:rPr>
              <a:t>OFT: - 2</a:t>
            </a:r>
            <a:endParaRPr lang="en-US" altLang="en-US" sz="2000" b="1" dirty="0">
              <a:solidFill>
                <a:srgbClr val="008000"/>
              </a:solidFill>
              <a:latin typeface="Calibri" panose="020F0502020204030204" pitchFamily="34" charset="0"/>
            </a:endParaRPr>
          </a:p>
        </p:txBody>
      </p:sp>
    </p:spTree>
    <p:extLst>
      <p:ext uri="{BB962C8B-B14F-4D97-AF65-F5344CB8AC3E}">
        <p14:creationId xmlns="" xmlns:p14="http://schemas.microsoft.com/office/powerpoint/2010/main" val="2375810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descr="Bouquet"/>
          <p:cNvSpPr txBox="1">
            <a:spLocks/>
          </p:cNvSpPr>
          <p:nvPr/>
        </p:nvSpPr>
        <p:spPr>
          <a:xfrm>
            <a:off x="220555" y="2093367"/>
            <a:ext cx="4043332" cy="364893"/>
          </a:xfrm>
          <a:prstGeom prst="rect">
            <a:avLst/>
          </a:prstGeom>
          <a:noFill/>
        </p:spPr>
        <p:txBody>
          <a:bodyPr>
            <a:noAutofit/>
          </a:bodyPr>
          <a:lstStyle/>
          <a:p>
            <a:r>
              <a:rPr lang="en-US" sz="2000" b="1" dirty="0">
                <a:solidFill>
                  <a:srgbClr val="C00000"/>
                </a:solidFill>
                <a:latin typeface="Times New Roman" pitchFamily="18" charset="0"/>
                <a:cs typeface="Times New Roman" pitchFamily="18" charset="0"/>
              </a:rPr>
              <a:t>Technology option &amp; Performance</a:t>
            </a:r>
            <a:endParaRPr lang="en-US" altLang="en-US" sz="2000" b="1" dirty="0">
              <a:solidFill>
                <a:srgbClr val="C00000"/>
              </a:solidFill>
              <a:latin typeface="Times New Roman" pitchFamily="18" charset="0"/>
              <a:cs typeface="Times New Roman" pitchFamily="18" charset="0"/>
            </a:endParaRPr>
          </a:p>
        </p:txBody>
      </p:sp>
      <p:sp>
        <p:nvSpPr>
          <p:cNvPr id="10" name="Rectangle 3" descr="Blue tissue paper"/>
          <p:cNvSpPr>
            <a:spLocks noChangeArrowheads="1"/>
          </p:cNvSpPr>
          <p:nvPr/>
        </p:nvSpPr>
        <p:spPr bwMode="auto">
          <a:xfrm>
            <a:off x="274985" y="4342601"/>
            <a:ext cx="11638720"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Results:- </a:t>
            </a:r>
            <a:r>
              <a:rPr lang="en-US" sz="2000" dirty="0">
                <a:latin typeface="Times New Roman" panose="02020603050405020304" pitchFamily="18" charset="0"/>
                <a:cs typeface="Times New Roman" panose="02020603050405020304" pitchFamily="18" charset="0"/>
              </a:rPr>
              <a:t>The quality &amp; size of improved and yield of fruits increased by 10.2% after 3 sprays of macro and micro plant nutrients at 20 days interval at fruit developing stage (during May to August) in </a:t>
            </a:r>
            <a:r>
              <a:rPr lang="en-US" sz="2000" dirty="0" err="1">
                <a:latin typeface="Times New Roman" panose="02020603050405020304" pitchFamily="18" charset="0"/>
                <a:cs typeface="Times New Roman" panose="02020603050405020304" pitchFamily="18" charset="0"/>
              </a:rPr>
              <a:t>Kinnow</a:t>
            </a:r>
            <a:r>
              <a:rPr lang="en-US" sz="2000" dirty="0">
                <a:latin typeface="Times New Roman" panose="02020603050405020304" pitchFamily="18" charset="0"/>
                <a:cs typeface="Times New Roman" panose="02020603050405020304" pitchFamily="18" charset="0"/>
              </a:rPr>
              <a:t>.</a:t>
            </a:r>
            <a:endParaRPr lang="en-IN" altLang="en-US" sz="2000" dirty="0">
              <a:solidFill>
                <a:srgbClr val="002060"/>
              </a:solidFill>
              <a:latin typeface="Times New Roman" panose="02020603050405020304" pitchFamily="18" charset="0"/>
              <a:cs typeface="Times New Roman" pitchFamily="18" charset="0"/>
            </a:endParaRPr>
          </a:p>
        </p:txBody>
      </p:sp>
      <p:sp>
        <p:nvSpPr>
          <p:cNvPr id="11" name="Rectangle 3" descr="Blue tissue paper"/>
          <p:cNvSpPr>
            <a:spLocks noChangeArrowheads="1"/>
          </p:cNvSpPr>
          <p:nvPr/>
        </p:nvSpPr>
        <p:spPr bwMode="auto">
          <a:xfrm>
            <a:off x="274985" y="5072121"/>
            <a:ext cx="11638720" cy="707886"/>
          </a:xfrm>
          <a:prstGeom prst="rect">
            <a:avLst/>
          </a:prstGeom>
          <a:blipFill dpi="0" rotWithShape="1">
            <a:blip r:embed="rId3"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itchFamily="18" charset="0"/>
                <a:cs typeface="Times New Roman" pitchFamily="18" charset="0"/>
              </a:rPr>
              <a:t>Farmers reactions:- </a:t>
            </a:r>
            <a:r>
              <a:rPr lang="en-US" altLang="en-US" sz="2000" dirty="0">
                <a:solidFill>
                  <a:srgbClr val="002060"/>
                </a:solidFill>
                <a:latin typeface="Times New Roman" pitchFamily="18" charset="0"/>
                <a:cs typeface="Times New Roman" pitchFamily="18" charset="0"/>
              </a:rPr>
              <a:t>Farmers </a:t>
            </a:r>
            <a:r>
              <a:rPr lang="en-US" sz="2000" dirty="0">
                <a:solidFill>
                  <a:srgbClr val="002060"/>
                </a:solidFill>
                <a:latin typeface="Times New Roman" pitchFamily="18" charset="0"/>
                <a:cs typeface="Times New Roman" pitchFamily="18" charset="0"/>
              </a:rPr>
              <a:t>realized that the spray of macro and micro nutrients resulted in reduction of immature fruit dropping as well as increase in yield and quality of fruits.</a:t>
            </a:r>
            <a:endParaRPr lang="en-IN" altLang="en-US" sz="2000" dirty="0">
              <a:solidFill>
                <a:srgbClr val="002060"/>
              </a:solidFill>
              <a:latin typeface="Times New Roman" pitchFamily="18" charset="0"/>
              <a:cs typeface="Times New Roman" pitchFamily="18" charset="0"/>
            </a:endParaRPr>
          </a:p>
        </p:txBody>
      </p:sp>
      <p:sp>
        <p:nvSpPr>
          <p:cNvPr id="12" name="Rectangle 3" descr="Bouquet"/>
          <p:cNvSpPr txBox="1">
            <a:spLocks/>
          </p:cNvSpPr>
          <p:nvPr/>
        </p:nvSpPr>
        <p:spPr>
          <a:xfrm>
            <a:off x="9586524" y="2119983"/>
            <a:ext cx="2340432" cy="364893"/>
          </a:xfrm>
          <a:prstGeom prst="rect">
            <a:avLst/>
          </a:prstGeom>
          <a:noFill/>
        </p:spPr>
        <p:txBody>
          <a:bodyPr>
            <a:noAutofit/>
          </a:bodyPr>
          <a:lstStyle/>
          <a:p>
            <a:pPr algn="just">
              <a:spcBef>
                <a:spcPct val="20000"/>
              </a:spcBef>
              <a:defRPr/>
            </a:pPr>
            <a:r>
              <a:rPr lang="en-US" altLang="en-US" b="1" dirty="0">
                <a:solidFill>
                  <a:srgbClr val="002060"/>
                </a:solidFill>
                <a:latin typeface="Times New Roman" pitchFamily="18" charset="0"/>
                <a:cs typeface="Times New Roman" pitchFamily="18" charset="0"/>
              </a:rPr>
              <a:t>No. of replication:- </a:t>
            </a:r>
            <a:r>
              <a:rPr lang="en-US" altLang="en-US" dirty="0">
                <a:solidFill>
                  <a:srgbClr val="002060"/>
                </a:solidFill>
                <a:latin typeface="Times New Roman" pitchFamily="18" charset="0"/>
                <a:cs typeface="Times New Roman" pitchFamily="18" charset="0"/>
              </a:rPr>
              <a:t>10</a:t>
            </a:r>
          </a:p>
        </p:txBody>
      </p:sp>
      <p:sp>
        <p:nvSpPr>
          <p:cNvPr id="13" name="Rectangle 3" descr="Bouquet"/>
          <p:cNvSpPr txBox="1">
            <a:spLocks/>
          </p:cNvSpPr>
          <p:nvPr/>
        </p:nvSpPr>
        <p:spPr>
          <a:xfrm>
            <a:off x="274985" y="6444905"/>
            <a:ext cx="8763000" cy="457200"/>
          </a:xfrm>
          <a:prstGeom prst="rect">
            <a:avLst/>
          </a:prstGeom>
          <a:noFill/>
        </p:spPr>
        <p:txBody>
          <a:bodyPr>
            <a:noAutofit/>
          </a:bodyPr>
          <a:lstStyle/>
          <a:p>
            <a:pPr algn="just">
              <a:spcAft>
                <a:spcPts val="600"/>
              </a:spcAft>
            </a:pPr>
            <a:r>
              <a:rPr lang="en-US" sz="2000" b="1" dirty="0">
                <a:solidFill>
                  <a:srgbClr val="C00000"/>
                </a:solidFill>
                <a:latin typeface="Times New Roman" panose="02020603050405020304" pitchFamily="18" charset="0"/>
                <a:cs typeface="Times New Roman" pitchFamily="18" charset="0"/>
              </a:rPr>
              <a:t>Source of technology:- </a:t>
            </a:r>
            <a:r>
              <a:rPr lang="en-US" sz="2000" dirty="0">
                <a:latin typeface="Times New Roman" panose="02020603050405020304" pitchFamily="18" charset="0"/>
                <a:cs typeface="Times New Roman" panose="02020603050405020304" pitchFamily="18" charset="0"/>
              </a:rPr>
              <a:t>Central Citrus Research Institute, Nagpur</a:t>
            </a:r>
            <a:endParaRPr lang="en-US" altLang="en-US" sz="2000" b="1" dirty="0">
              <a:solidFill>
                <a:srgbClr val="C00000"/>
              </a:solidFill>
              <a:latin typeface="Times New Roman" panose="02020603050405020304" pitchFamily="18" charset="0"/>
              <a:cs typeface="Times New Roman" pitchFamily="18" charset="0"/>
            </a:endParaRPr>
          </a:p>
        </p:txBody>
      </p:sp>
      <p:graphicFrame>
        <p:nvGraphicFramePr>
          <p:cNvPr id="14" name="Table 13"/>
          <p:cNvGraphicFramePr>
            <a:graphicFrameLocks noGrp="1"/>
          </p:cNvGraphicFramePr>
          <p:nvPr>
            <p:extLst>
              <p:ext uri="{D42A27DB-BD31-4B8C-83A1-F6EECF244321}">
                <p14:modId xmlns="" xmlns:p14="http://schemas.microsoft.com/office/powerpoint/2010/main" val="1294733299"/>
              </p:ext>
            </p:extLst>
          </p:nvPr>
        </p:nvGraphicFramePr>
        <p:xfrm>
          <a:off x="274985" y="2496624"/>
          <a:ext cx="11638720" cy="1767840"/>
        </p:xfrm>
        <a:graphic>
          <a:graphicData uri="http://schemas.openxmlformats.org/drawingml/2006/table">
            <a:tbl>
              <a:tblPr/>
              <a:tblGrid>
                <a:gridCol w="7099850">
                  <a:extLst>
                    <a:ext uri="{9D8B030D-6E8A-4147-A177-3AD203B41FA5}">
                      <a16:colId xmlns="" xmlns:a16="http://schemas.microsoft.com/office/drawing/2014/main" val="20000"/>
                    </a:ext>
                  </a:extLst>
                </a:gridCol>
                <a:gridCol w="914400">
                  <a:extLst>
                    <a:ext uri="{9D8B030D-6E8A-4147-A177-3AD203B41FA5}">
                      <a16:colId xmlns="" xmlns:a16="http://schemas.microsoft.com/office/drawing/2014/main" val="20001"/>
                    </a:ext>
                  </a:extLst>
                </a:gridCol>
                <a:gridCol w="1262269">
                  <a:extLst>
                    <a:ext uri="{9D8B030D-6E8A-4147-A177-3AD203B41FA5}">
                      <a16:colId xmlns="" xmlns:a16="http://schemas.microsoft.com/office/drawing/2014/main" val="20002"/>
                    </a:ext>
                  </a:extLst>
                </a:gridCol>
                <a:gridCol w="1391479">
                  <a:extLst>
                    <a:ext uri="{9D8B030D-6E8A-4147-A177-3AD203B41FA5}">
                      <a16:colId xmlns="" xmlns:a16="http://schemas.microsoft.com/office/drawing/2014/main" val="20003"/>
                    </a:ext>
                  </a:extLst>
                </a:gridCol>
                <a:gridCol w="970722">
                  <a:extLst>
                    <a:ext uri="{9D8B030D-6E8A-4147-A177-3AD203B41FA5}">
                      <a16:colId xmlns="" xmlns:a16="http://schemas.microsoft.com/office/drawing/2014/main" val="20004"/>
                    </a:ext>
                  </a:extLst>
                </a:gridCol>
              </a:tblGrid>
              <a:tr h="53340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1800" b="1" dirty="0">
                          <a:solidFill>
                            <a:srgbClr val="C00000"/>
                          </a:solidFill>
                          <a:latin typeface="Times New Roman" pitchFamily="18" charset="0"/>
                          <a:ea typeface="Times New Roman"/>
                          <a:cs typeface="Times New Roman" pitchFamily="18" charset="0"/>
                        </a:rPr>
                        <a:t>Technology Option</a:t>
                      </a:r>
                      <a:endParaRPr lang="en-US" sz="18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1800" b="1" dirty="0">
                          <a:solidFill>
                            <a:srgbClr val="C00000"/>
                          </a:solidFill>
                          <a:latin typeface="Times New Roman" pitchFamily="18" charset="0"/>
                          <a:ea typeface="Times New Roman"/>
                          <a:cs typeface="Times New Roman" pitchFamily="18" charset="0"/>
                        </a:rPr>
                        <a:t>Yield (q/ha)</a:t>
                      </a:r>
                      <a:endParaRPr lang="en-US" sz="18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1800" b="1" dirty="0">
                          <a:solidFill>
                            <a:srgbClr val="C00000"/>
                          </a:solidFill>
                          <a:latin typeface="Times New Roman" pitchFamily="18" charset="0"/>
                          <a:ea typeface="Times New Roman"/>
                          <a:cs typeface="Times New Roman" pitchFamily="18" charset="0"/>
                        </a:rPr>
                        <a:t>Increase in yield (%)</a:t>
                      </a:r>
                      <a:endParaRPr lang="en-US" sz="18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58738" algn="ctr">
                        <a:lnSpc>
                          <a:spcPct val="100000"/>
                        </a:lnSpc>
                        <a:spcBef>
                          <a:spcPts val="0"/>
                        </a:spcBef>
                        <a:spcAft>
                          <a:spcPts val="0"/>
                        </a:spcAft>
                      </a:pPr>
                      <a:r>
                        <a:rPr lang="en-US" sz="1800" b="1" dirty="0">
                          <a:solidFill>
                            <a:srgbClr val="C00000"/>
                          </a:solidFill>
                          <a:latin typeface="Times New Roman" pitchFamily="18" charset="0"/>
                          <a:ea typeface="Times New Roman"/>
                          <a:cs typeface="Times New Roman" pitchFamily="18" charset="0"/>
                        </a:rPr>
                        <a:t>Net Returns</a:t>
                      </a:r>
                      <a:endParaRPr lang="en-US" sz="1800" dirty="0">
                        <a:solidFill>
                          <a:srgbClr val="C00000"/>
                        </a:solidFill>
                        <a:latin typeface="Times New Roman" pitchFamily="18" charset="0"/>
                        <a:ea typeface="Times New Roman"/>
                        <a:cs typeface="Times New Roman" pitchFamily="18" charset="0"/>
                      </a:endParaRPr>
                    </a:p>
                    <a:p>
                      <a:pPr marL="0" marR="0" indent="58738" algn="ctr">
                        <a:lnSpc>
                          <a:spcPct val="100000"/>
                        </a:lnSpc>
                        <a:spcBef>
                          <a:spcPts val="0"/>
                        </a:spcBef>
                        <a:spcAft>
                          <a:spcPts val="0"/>
                        </a:spcAft>
                      </a:pPr>
                      <a:r>
                        <a:rPr lang="en-US" sz="1800" b="1" dirty="0">
                          <a:solidFill>
                            <a:srgbClr val="C00000"/>
                          </a:solidFill>
                          <a:latin typeface="Times New Roman" pitchFamily="18" charset="0"/>
                          <a:ea typeface="Times New Roman"/>
                          <a:cs typeface="Times New Roman" pitchFamily="18" charset="0"/>
                        </a:rPr>
                        <a:t>(Rs./ha)</a:t>
                      </a:r>
                      <a:endParaRPr lang="en-US" sz="18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lnSpc>
                          <a:spcPct val="100000"/>
                        </a:lnSpc>
                        <a:spcBef>
                          <a:spcPts val="0"/>
                        </a:spcBef>
                        <a:spcAft>
                          <a:spcPts val="0"/>
                        </a:spcAft>
                      </a:pPr>
                      <a:r>
                        <a:rPr lang="en-US" sz="1800" b="1" dirty="0">
                          <a:solidFill>
                            <a:srgbClr val="C00000"/>
                          </a:solidFill>
                          <a:latin typeface="Times New Roman" pitchFamily="18" charset="0"/>
                          <a:ea typeface="Times New Roman"/>
                          <a:cs typeface="Times New Roman" pitchFamily="18" charset="0"/>
                        </a:rPr>
                        <a:t>B:C Ratio</a:t>
                      </a:r>
                      <a:endParaRPr lang="en-US" sz="18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274320">
                <a:tc>
                  <a:txBody>
                    <a:bodyPr/>
                    <a:lstStyle/>
                    <a:p>
                      <a:pPr marL="0" marR="0" algn="just">
                        <a:spcBef>
                          <a:spcPts val="0"/>
                        </a:spcBef>
                        <a:spcAft>
                          <a:spcPts val="0"/>
                        </a:spcAft>
                      </a:pPr>
                      <a:r>
                        <a:rPr lang="en-US" sz="2000" kern="1200" dirty="0">
                          <a:solidFill>
                            <a:schemeClr val="tx1"/>
                          </a:solidFill>
                          <a:latin typeface="Times New Roman" panose="02020603050405020304" pitchFamily="18" charset="0"/>
                          <a:ea typeface="+mn-ea"/>
                          <a:cs typeface="Times New Roman" panose="02020603050405020304" pitchFamily="18" charset="0"/>
                        </a:rPr>
                        <a:t>One spray of multi micro nutrients (Six elements) </a:t>
                      </a:r>
                      <a:r>
                        <a:rPr lang="en-US" sz="1800" dirty="0">
                          <a:latin typeface="Times New Roman" pitchFamily="18" charset="0"/>
                          <a:ea typeface="Times New Roman"/>
                          <a:cs typeface="Times New Roman" pitchFamily="18" charset="0"/>
                        </a:rPr>
                        <a:t>(FP)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itchFamily="18" charset="0"/>
                          <a:ea typeface="Times New Roman"/>
                          <a:cs typeface="Times New Roman" pitchFamily="18" charset="0"/>
                        </a:rPr>
                        <a:t>276.8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359690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4.7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533400">
                <a:tc>
                  <a:txBody>
                    <a:bodyPr/>
                    <a:lstStyle/>
                    <a:p>
                      <a:pPr marL="0" marR="0" algn="just">
                        <a:spcBef>
                          <a:spcPts val="0"/>
                        </a:spcBef>
                        <a:spcAft>
                          <a:spcPts val="0"/>
                        </a:spcAft>
                      </a:pPr>
                      <a:r>
                        <a:rPr lang="en-US" sz="2000" kern="1200" dirty="0">
                          <a:solidFill>
                            <a:schemeClr val="tx1"/>
                          </a:solidFill>
                          <a:latin typeface="Times New Roman" panose="02020603050405020304" pitchFamily="18" charset="0"/>
                          <a:ea typeface="+mn-ea"/>
                          <a:cs typeface="Times New Roman" panose="02020603050405020304" pitchFamily="18" charset="0"/>
                        </a:rPr>
                        <a:t>Three spray of ZnSO</a:t>
                      </a:r>
                      <a:r>
                        <a:rPr lang="en-US" sz="2000" kern="1200" baseline="-25000" dirty="0">
                          <a:solidFill>
                            <a:schemeClr val="tx1"/>
                          </a:solidFill>
                          <a:latin typeface="Times New Roman" panose="02020603050405020304" pitchFamily="18" charset="0"/>
                          <a:ea typeface="+mn-ea"/>
                          <a:cs typeface="Times New Roman" panose="02020603050405020304" pitchFamily="18" charset="0"/>
                        </a:rPr>
                        <a:t>4 </a:t>
                      </a:r>
                      <a:r>
                        <a:rPr lang="en-US" sz="2000" kern="1200" dirty="0">
                          <a:solidFill>
                            <a:schemeClr val="tx1"/>
                          </a:solidFill>
                          <a:latin typeface="Times New Roman" panose="02020603050405020304" pitchFamily="18" charset="0"/>
                          <a:ea typeface="+mn-ea"/>
                          <a:cs typeface="Times New Roman" panose="02020603050405020304" pitchFamily="18" charset="0"/>
                        </a:rPr>
                        <a:t>(0.3%) + MgSO</a:t>
                      </a:r>
                      <a:r>
                        <a:rPr lang="en-US" sz="2000" kern="1200" baseline="-25000" dirty="0">
                          <a:solidFill>
                            <a:schemeClr val="tx1"/>
                          </a:solidFill>
                          <a:latin typeface="Times New Roman" panose="02020603050405020304" pitchFamily="18" charset="0"/>
                          <a:ea typeface="+mn-ea"/>
                          <a:cs typeface="Times New Roman" panose="02020603050405020304" pitchFamily="18" charset="0"/>
                        </a:rPr>
                        <a:t>4 </a:t>
                      </a:r>
                      <a:r>
                        <a:rPr lang="en-US" sz="2000" kern="1200" dirty="0">
                          <a:solidFill>
                            <a:schemeClr val="tx1"/>
                          </a:solidFill>
                          <a:latin typeface="Times New Roman" panose="02020603050405020304" pitchFamily="18" charset="0"/>
                          <a:ea typeface="+mn-ea"/>
                          <a:cs typeface="Times New Roman" panose="02020603050405020304" pitchFamily="18" charset="0"/>
                        </a:rPr>
                        <a:t>(0.2%) + MnSO</a:t>
                      </a:r>
                      <a:r>
                        <a:rPr lang="en-US" sz="2000" kern="1200" baseline="-25000" dirty="0">
                          <a:solidFill>
                            <a:schemeClr val="tx1"/>
                          </a:solidFill>
                          <a:latin typeface="Times New Roman" panose="02020603050405020304" pitchFamily="18" charset="0"/>
                          <a:ea typeface="+mn-ea"/>
                          <a:cs typeface="Times New Roman" panose="02020603050405020304" pitchFamily="18" charset="0"/>
                        </a:rPr>
                        <a:t>4</a:t>
                      </a:r>
                      <a:r>
                        <a:rPr lang="en-US" sz="2000" kern="1200" dirty="0">
                          <a:solidFill>
                            <a:schemeClr val="tx1"/>
                          </a:solidFill>
                          <a:latin typeface="Times New Roman" panose="02020603050405020304" pitchFamily="18" charset="0"/>
                          <a:ea typeface="+mn-ea"/>
                          <a:cs typeface="Times New Roman" panose="02020603050405020304" pitchFamily="18" charset="0"/>
                        </a:rPr>
                        <a:t> (0.2%) + K</a:t>
                      </a:r>
                      <a:r>
                        <a:rPr lang="en-US" sz="2000" kern="1200" baseline="-25000" dirty="0">
                          <a:solidFill>
                            <a:schemeClr val="tx1"/>
                          </a:solidFill>
                          <a:latin typeface="Times New Roman" panose="02020603050405020304" pitchFamily="18" charset="0"/>
                          <a:ea typeface="+mn-ea"/>
                          <a:cs typeface="Times New Roman" panose="02020603050405020304" pitchFamily="18" charset="0"/>
                        </a:rPr>
                        <a:t>2</a:t>
                      </a:r>
                      <a:r>
                        <a:rPr lang="en-US" sz="2000" kern="1200" dirty="0">
                          <a:solidFill>
                            <a:schemeClr val="tx1"/>
                          </a:solidFill>
                          <a:latin typeface="Times New Roman" panose="02020603050405020304" pitchFamily="18" charset="0"/>
                          <a:ea typeface="+mn-ea"/>
                          <a:cs typeface="Times New Roman" panose="02020603050405020304" pitchFamily="18" charset="0"/>
                        </a:rPr>
                        <a:t>SO</a:t>
                      </a:r>
                      <a:r>
                        <a:rPr lang="en-US" sz="2000" kern="1200" baseline="-25000" dirty="0">
                          <a:solidFill>
                            <a:schemeClr val="tx1"/>
                          </a:solidFill>
                          <a:latin typeface="Times New Roman" panose="02020603050405020304" pitchFamily="18" charset="0"/>
                          <a:ea typeface="+mn-ea"/>
                          <a:cs typeface="Times New Roman" panose="02020603050405020304" pitchFamily="18" charset="0"/>
                        </a:rPr>
                        <a:t>4</a:t>
                      </a:r>
                      <a:r>
                        <a:rPr lang="en-US" sz="2000" kern="1200" dirty="0">
                          <a:solidFill>
                            <a:schemeClr val="tx1"/>
                          </a:solidFill>
                          <a:latin typeface="Times New Roman" panose="02020603050405020304" pitchFamily="18" charset="0"/>
                          <a:ea typeface="+mn-ea"/>
                          <a:cs typeface="Times New Roman" panose="02020603050405020304" pitchFamily="18" charset="0"/>
                        </a:rPr>
                        <a:t> (0.8%) + Urea (0.15%) from third week of May to August. (Ass.)</a:t>
                      </a:r>
                      <a:endParaRPr lang="en-US" sz="18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itchFamily="18" charset="0"/>
                          <a:ea typeface="Times New Roman"/>
                          <a:cs typeface="Times New Roman" pitchFamily="18" charset="0"/>
                        </a:rPr>
                        <a:t>305.1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10.2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463335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bl>
          </a:graphicData>
        </a:graphic>
      </p:graphicFrame>
      <p:pic>
        <p:nvPicPr>
          <p:cNvPr id="16" name="Picture 5">
            <a:extLst>
              <a:ext uri="{FF2B5EF4-FFF2-40B4-BE49-F238E27FC236}">
                <a16:creationId xmlns="" xmlns:a16="http://schemas.microsoft.com/office/drawing/2014/main" id="{86913E3F-D20A-35EC-3172-47C7C0464DDF}"/>
              </a:ext>
            </a:extLst>
          </p:cNvPr>
          <p:cNvPicPr>
            <a:picLocks noChangeAspect="1" noChangeArrowheads="1"/>
          </p:cNvPicPr>
          <p:nvPr/>
        </p:nvPicPr>
        <p:blipFill>
          <a:blip r:embed="rId4" cstate="print"/>
          <a:srcRect/>
          <a:stretch>
            <a:fillRect/>
          </a:stretch>
        </p:blipFill>
        <p:spPr bwMode="auto">
          <a:xfrm>
            <a:off x="0" y="0"/>
            <a:ext cx="742950" cy="792163"/>
          </a:xfrm>
          <a:prstGeom prst="rect">
            <a:avLst/>
          </a:prstGeom>
          <a:noFill/>
          <a:ln w="9525">
            <a:noFill/>
            <a:miter lim="800000"/>
            <a:headEnd/>
            <a:tailEnd/>
          </a:ln>
        </p:spPr>
      </p:pic>
      <p:pic>
        <p:nvPicPr>
          <p:cNvPr id="17" name="Picture 6" descr="C:\Documents and Settings\Administrator\My Documents\Downloads\ICAR_logo.JPG">
            <a:extLst>
              <a:ext uri="{FF2B5EF4-FFF2-40B4-BE49-F238E27FC236}">
                <a16:creationId xmlns="" xmlns:a16="http://schemas.microsoft.com/office/drawing/2014/main" id="{5932DCA8-3F83-6FE1-3AB2-2F043450CA63}"/>
              </a:ext>
            </a:extLst>
          </p:cNvPr>
          <p:cNvPicPr>
            <a:picLocks noChangeAspect="1" noChangeArrowheads="1"/>
          </p:cNvPicPr>
          <p:nvPr/>
        </p:nvPicPr>
        <p:blipFill>
          <a:blip r:embed="rId5" cstate="print"/>
          <a:srcRect/>
          <a:stretch>
            <a:fillRect/>
          </a:stretch>
        </p:blipFill>
        <p:spPr bwMode="auto">
          <a:xfrm>
            <a:off x="11472681" y="0"/>
            <a:ext cx="682625" cy="904875"/>
          </a:xfrm>
          <a:prstGeom prst="rect">
            <a:avLst/>
          </a:prstGeom>
          <a:noFill/>
          <a:ln w="9525">
            <a:noFill/>
            <a:miter lim="800000"/>
            <a:headEnd/>
            <a:tailEnd/>
          </a:ln>
        </p:spPr>
      </p:pic>
      <p:sp>
        <p:nvSpPr>
          <p:cNvPr id="19" name="TextBox 18">
            <a:extLst>
              <a:ext uri="{FF2B5EF4-FFF2-40B4-BE49-F238E27FC236}">
                <a16:creationId xmlns="" xmlns:a16="http://schemas.microsoft.com/office/drawing/2014/main" id="{7C5E9E48-8F8F-39C4-3D21-838AD681C8AB}"/>
              </a:ext>
            </a:extLst>
          </p:cNvPr>
          <p:cNvSpPr txBox="1"/>
          <p:nvPr/>
        </p:nvSpPr>
        <p:spPr>
          <a:xfrm>
            <a:off x="1467641" y="48041"/>
            <a:ext cx="10180153" cy="461665"/>
          </a:xfrm>
          <a:prstGeom prst="rect">
            <a:avLst/>
          </a:prstGeom>
          <a:noFill/>
        </p:spPr>
        <p:txBody>
          <a:bodyPr wrap="square">
            <a:spAutoFit/>
          </a:bodyPr>
          <a:lstStyle/>
          <a:p>
            <a:pPr algn="just"/>
            <a:r>
              <a:rPr lang="en-US" sz="24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Crop: </a:t>
            </a:r>
            <a:r>
              <a:rPr lang="en-US" sz="2400"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Kinnow</a:t>
            </a:r>
            <a:r>
              <a:rPr lang="en-IN" sz="24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Thematic area: </a:t>
            </a:r>
            <a:r>
              <a:rPr lang="en-US" sz="24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Integrated Nutrient management</a:t>
            </a:r>
            <a:endParaRPr lang="en-IN" sz="2400" dirty="0">
              <a:solidFill>
                <a:srgbClr val="0080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 xmlns:a16="http://schemas.microsoft.com/office/drawing/2014/main" id="{6C55BCC3-C970-E5DD-6FE9-3262EB92C9CF}"/>
              </a:ext>
            </a:extLst>
          </p:cNvPr>
          <p:cNvSpPr txBox="1"/>
          <p:nvPr/>
        </p:nvSpPr>
        <p:spPr>
          <a:xfrm>
            <a:off x="1288833" y="511692"/>
            <a:ext cx="10180152" cy="1631216"/>
          </a:xfrm>
          <a:prstGeom prst="rect">
            <a:avLst/>
          </a:prstGeom>
          <a:noFill/>
        </p:spPr>
        <p:txBody>
          <a:bodyPr wrap="square">
            <a:spAutoFit/>
          </a:bodyPr>
          <a:lstStyle/>
          <a:p>
            <a:pPr algn="just"/>
            <a:r>
              <a:rPr lang="en-US"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Farming situation: </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Canal irrigated mono cropping system, loam to clay loam soil.</a:t>
            </a:r>
            <a:endParaRPr lang="en-IN"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Problem identified:</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 Low yield of </a:t>
            </a:r>
            <a:r>
              <a:rPr lang="en-US" sz="2000" dirty="0" err="1">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kinnow</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Major cause: - </a:t>
            </a:r>
            <a:r>
              <a:rPr lang="en-US" sz="2000"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No </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use of nutrients as supplement.</a:t>
            </a:r>
            <a:endParaRPr lang="en-IN" sz="20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tabLst>
                <a:tab pos="342900" algn="l"/>
              </a:tabLst>
            </a:pPr>
            <a:r>
              <a:rPr lang="en-US" sz="2000" b="1"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Possible solution: - </a:t>
            </a:r>
            <a:r>
              <a:rPr lang="en-US"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Use of nutrients as foliar application</a:t>
            </a:r>
            <a:r>
              <a:rPr lang="en-US" sz="20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Title: - </a:t>
            </a:r>
            <a:r>
              <a:rPr lang="en-US" sz="2000" b="1" dirty="0">
                <a:solidFill>
                  <a:srgbClr val="008000"/>
                </a:solidFill>
                <a:latin typeface="Times New Roman" panose="02020603050405020304" pitchFamily="18" charset="0"/>
                <a:ea typeface="Calibri" panose="020F0502020204030204" pitchFamily="34" charset="0"/>
                <a:cs typeface="Times New Roman" panose="02020603050405020304" pitchFamily="18" charset="0"/>
              </a:rPr>
              <a:t>N</a:t>
            </a:r>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utrient management in </a:t>
            </a:r>
            <a:r>
              <a:rPr lang="en-US" sz="2000" b="1" dirty="0" err="1">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Kinnow</a:t>
            </a:r>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through foliar (2021-22).</a:t>
            </a:r>
            <a:endParaRPr lang="en-IN" sz="2000" dirty="0">
              <a:solidFill>
                <a:srgbClr val="008000"/>
              </a:solidFill>
              <a:latin typeface="Times New Roman" panose="02020603050405020304" pitchFamily="18" charset="0"/>
              <a:cs typeface="Times New Roman" panose="02020603050405020304" pitchFamily="18" charset="0"/>
            </a:endParaRPr>
          </a:p>
        </p:txBody>
      </p:sp>
      <p:sp>
        <p:nvSpPr>
          <p:cNvPr id="21" name="Rectangle 3" descr="Blue tissue paper">
            <a:extLst>
              <a:ext uri="{FF2B5EF4-FFF2-40B4-BE49-F238E27FC236}">
                <a16:creationId xmlns="" xmlns:a16="http://schemas.microsoft.com/office/drawing/2014/main" id="{1DC5597B-A3A7-3C30-5A3D-658E82F26B37}"/>
              </a:ext>
            </a:extLst>
          </p:cNvPr>
          <p:cNvSpPr>
            <a:spLocks noChangeArrowheads="1"/>
          </p:cNvSpPr>
          <p:nvPr/>
        </p:nvSpPr>
        <p:spPr bwMode="auto">
          <a:xfrm>
            <a:off x="253478" y="5780006"/>
            <a:ext cx="11681733"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Social acceptability, Suitability &amp; Economic viability:- </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No social issues to use macro as well micro nutrients</a:t>
            </a:r>
            <a:r>
              <a:rPr lang="en-US" altLang="en-US" sz="2000" b="0" dirty="0">
                <a:solidFill>
                  <a:srgbClr val="008000"/>
                </a:solidFill>
                <a:latin typeface="Times New Roman" panose="02020603050405020304" pitchFamily="18" charset="0"/>
                <a:cs typeface="Times New Roman" panose="02020603050405020304" pitchFamily="18" charset="0"/>
              </a:rPr>
              <a:t>. These are suitable for foliar spray in </a:t>
            </a:r>
            <a:r>
              <a:rPr lang="en-US" altLang="en-US" sz="2000" b="0" dirty="0" err="1">
                <a:solidFill>
                  <a:srgbClr val="008000"/>
                </a:solidFill>
                <a:latin typeface="Times New Roman" panose="02020603050405020304" pitchFamily="18" charset="0"/>
                <a:cs typeface="Times New Roman" panose="02020603050405020304" pitchFamily="18" charset="0"/>
              </a:rPr>
              <a:t>kinnow</a:t>
            </a:r>
            <a:r>
              <a:rPr lang="en-US" altLang="en-US" sz="2000" b="0" dirty="0">
                <a:solidFill>
                  <a:srgbClr val="008000"/>
                </a:solidFill>
                <a:latin typeface="Times New Roman" panose="02020603050405020304" pitchFamily="18" charset="0"/>
                <a:cs typeface="Times New Roman" panose="02020603050405020304" pitchFamily="18" charset="0"/>
              </a:rPr>
              <a:t> and are cost effective. </a:t>
            </a:r>
            <a:endParaRPr lang="en-IN" altLang="en-US" sz="2000" dirty="0">
              <a:solidFill>
                <a:srgbClr val="008000"/>
              </a:solidFill>
              <a:latin typeface="Times New Roman" panose="02020603050405020304" pitchFamily="18" charset="0"/>
              <a:cs typeface="Times New Roman" pitchFamily="18" charset="0"/>
            </a:endParaRPr>
          </a:p>
        </p:txBody>
      </p:sp>
      <p:sp>
        <p:nvSpPr>
          <p:cNvPr id="15" name="Rectangle 1">
            <a:extLst>
              <a:ext uri="{FF2B5EF4-FFF2-40B4-BE49-F238E27FC236}">
                <a16:creationId xmlns="" xmlns:a16="http://schemas.microsoft.com/office/drawing/2014/main" id="{626A45F3-8EF7-9A6E-BC44-8DD4DD9E340F}"/>
              </a:ext>
            </a:extLst>
          </p:cNvPr>
          <p:cNvSpPr>
            <a:spLocks noChangeArrowheads="1"/>
          </p:cNvSpPr>
          <p:nvPr/>
        </p:nvSpPr>
        <p:spPr bwMode="auto">
          <a:xfrm rot="18829967">
            <a:off x="414574" y="209809"/>
            <a:ext cx="128074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en-US" sz="2000" b="1" dirty="0">
                <a:solidFill>
                  <a:srgbClr val="C00000"/>
                </a:solidFill>
                <a:latin typeface="Times New Roman" panose="02020603050405020304" pitchFamily="18" charset="0"/>
                <a:cs typeface="Times New Roman" panose="02020603050405020304" pitchFamily="18" charset="0"/>
              </a:rPr>
              <a:t>OFT: - 3</a:t>
            </a:r>
            <a:endParaRPr lang="en-US" altLang="en-US" sz="2000" b="1" dirty="0">
              <a:solidFill>
                <a:srgbClr val="008000"/>
              </a:solidFill>
              <a:latin typeface="Calibri" panose="020F0502020204030204" pitchFamily="34" charset="0"/>
            </a:endParaRPr>
          </a:p>
        </p:txBody>
      </p:sp>
    </p:spTree>
    <p:extLst>
      <p:ext uri="{BB962C8B-B14F-4D97-AF65-F5344CB8AC3E}">
        <p14:creationId xmlns="" xmlns:p14="http://schemas.microsoft.com/office/powerpoint/2010/main" val="185579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descr="Bouquet"/>
          <p:cNvSpPr txBox="1">
            <a:spLocks/>
          </p:cNvSpPr>
          <p:nvPr/>
        </p:nvSpPr>
        <p:spPr>
          <a:xfrm>
            <a:off x="228600" y="2151494"/>
            <a:ext cx="4830417" cy="457200"/>
          </a:xfrm>
          <a:prstGeom prst="rect">
            <a:avLst/>
          </a:prstGeom>
          <a:noFill/>
        </p:spPr>
        <p:txBody>
          <a:bodyPr>
            <a:noAutofit/>
          </a:bodyPr>
          <a:lstStyle/>
          <a:p>
            <a:r>
              <a:rPr lang="en-US" sz="2000" b="1" dirty="0">
                <a:solidFill>
                  <a:srgbClr val="C00000"/>
                </a:solidFill>
                <a:latin typeface="Times New Roman" pitchFamily="18" charset="0"/>
                <a:cs typeface="Times New Roman" pitchFamily="18" charset="0"/>
              </a:rPr>
              <a:t>Technology option &amp; Performance</a:t>
            </a:r>
            <a:endParaRPr lang="en-US" altLang="en-US" sz="2000" b="1" dirty="0">
              <a:solidFill>
                <a:srgbClr val="C00000"/>
              </a:solidFill>
              <a:latin typeface="Times New Roman" pitchFamily="18" charset="0"/>
              <a:cs typeface="Times New Roman" pitchFamily="18" charset="0"/>
            </a:endParaRPr>
          </a:p>
        </p:txBody>
      </p:sp>
      <p:sp>
        <p:nvSpPr>
          <p:cNvPr id="10" name="Rectangle 3" descr="Blue tissue paper"/>
          <p:cNvSpPr>
            <a:spLocks noChangeArrowheads="1"/>
          </p:cNvSpPr>
          <p:nvPr/>
        </p:nvSpPr>
        <p:spPr bwMode="auto">
          <a:xfrm>
            <a:off x="265043" y="4186807"/>
            <a:ext cx="11635409"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Results:- </a:t>
            </a:r>
            <a:r>
              <a:rPr lang="en-US" sz="2000" dirty="0">
                <a:latin typeface="Times New Roman" panose="02020603050405020304" pitchFamily="18" charset="0"/>
                <a:cs typeface="Times New Roman" panose="02020603050405020304" pitchFamily="18" charset="0"/>
              </a:rPr>
              <a:t>The yield of bulbs increased by 7.9% after one spray of multi micro nutrients (six elements) at 50 days after plantation @ 8 gm per liter of water.</a:t>
            </a:r>
            <a:endParaRPr lang="en-IN" altLang="en-US" sz="2000" dirty="0">
              <a:solidFill>
                <a:srgbClr val="002060"/>
              </a:solidFill>
              <a:latin typeface="Times New Roman" panose="02020603050405020304" pitchFamily="18" charset="0"/>
              <a:cs typeface="Times New Roman" pitchFamily="18" charset="0"/>
            </a:endParaRPr>
          </a:p>
        </p:txBody>
      </p:sp>
      <p:sp>
        <p:nvSpPr>
          <p:cNvPr id="11" name="Rectangle 3" descr="Blue tissue paper"/>
          <p:cNvSpPr>
            <a:spLocks noChangeArrowheads="1"/>
          </p:cNvSpPr>
          <p:nvPr/>
        </p:nvSpPr>
        <p:spPr bwMode="auto">
          <a:xfrm>
            <a:off x="248477" y="4956316"/>
            <a:ext cx="11648662" cy="400110"/>
          </a:xfrm>
          <a:prstGeom prst="rect">
            <a:avLst/>
          </a:prstGeom>
          <a:blipFill dpi="0" rotWithShape="1">
            <a:blip r:embed="rId3"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itchFamily="18" charset="0"/>
                <a:cs typeface="Times New Roman" pitchFamily="18" charset="0"/>
              </a:rPr>
              <a:t>Farmers reactions:- </a:t>
            </a:r>
            <a:r>
              <a:rPr lang="en-US" altLang="en-US" sz="2000" dirty="0">
                <a:solidFill>
                  <a:srgbClr val="002060"/>
                </a:solidFill>
                <a:latin typeface="Times New Roman" pitchFamily="18" charset="0"/>
                <a:cs typeface="Times New Roman" pitchFamily="18" charset="0"/>
              </a:rPr>
              <a:t>T</a:t>
            </a:r>
            <a:r>
              <a:rPr lang="en-US" sz="2000" dirty="0">
                <a:solidFill>
                  <a:srgbClr val="002060"/>
                </a:solidFill>
                <a:latin typeface="Times New Roman" pitchFamily="18" charset="0"/>
                <a:cs typeface="Times New Roman" pitchFamily="18" charset="0"/>
              </a:rPr>
              <a:t>he spray of multi micro nutrients resulted increase in yield and quality of bulbs.</a:t>
            </a:r>
            <a:endParaRPr lang="en-IN" altLang="en-US" sz="2000" dirty="0">
              <a:solidFill>
                <a:srgbClr val="002060"/>
              </a:solidFill>
              <a:latin typeface="Times New Roman" pitchFamily="18" charset="0"/>
              <a:cs typeface="Times New Roman" pitchFamily="18" charset="0"/>
            </a:endParaRPr>
          </a:p>
        </p:txBody>
      </p:sp>
      <p:sp>
        <p:nvSpPr>
          <p:cNvPr id="12" name="Rectangle 3" descr="Bouquet"/>
          <p:cNvSpPr txBox="1">
            <a:spLocks/>
          </p:cNvSpPr>
          <p:nvPr/>
        </p:nvSpPr>
        <p:spPr>
          <a:xfrm>
            <a:off x="9187067" y="2181974"/>
            <a:ext cx="2680253" cy="457200"/>
          </a:xfrm>
          <a:prstGeom prst="rect">
            <a:avLst/>
          </a:prstGeom>
          <a:noFill/>
        </p:spPr>
        <p:txBody>
          <a:bodyPr>
            <a:noAutofit/>
          </a:bodyPr>
          <a:lstStyle/>
          <a:p>
            <a:pPr algn="just">
              <a:spcBef>
                <a:spcPct val="20000"/>
              </a:spcBef>
              <a:defRPr/>
            </a:pPr>
            <a:r>
              <a:rPr lang="en-US" altLang="en-US" sz="2000" b="1" dirty="0">
                <a:solidFill>
                  <a:srgbClr val="002060"/>
                </a:solidFill>
                <a:latin typeface="Times New Roman" pitchFamily="18" charset="0"/>
                <a:cs typeface="Times New Roman" pitchFamily="18" charset="0"/>
              </a:rPr>
              <a:t>No. of replication:- </a:t>
            </a:r>
            <a:r>
              <a:rPr lang="en-US" altLang="en-US" sz="2000" dirty="0">
                <a:solidFill>
                  <a:srgbClr val="002060"/>
                </a:solidFill>
                <a:latin typeface="Times New Roman" pitchFamily="18" charset="0"/>
                <a:cs typeface="Times New Roman" pitchFamily="18" charset="0"/>
              </a:rPr>
              <a:t>10</a:t>
            </a:r>
          </a:p>
        </p:txBody>
      </p:sp>
      <p:sp>
        <p:nvSpPr>
          <p:cNvPr id="13" name="Rectangle 3" descr="Bouquet"/>
          <p:cNvSpPr txBox="1">
            <a:spLocks/>
          </p:cNvSpPr>
          <p:nvPr/>
        </p:nvSpPr>
        <p:spPr>
          <a:xfrm>
            <a:off x="265043" y="6403314"/>
            <a:ext cx="8763000" cy="457200"/>
          </a:xfrm>
          <a:prstGeom prst="rect">
            <a:avLst/>
          </a:prstGeom>
          <a:noFill/>
        </p:spPr>
        <p:txBody>
          <a:bodyPr>
            <a:noAutofit/>
          </a:bodyPr>
          <a:lstStyle/>
          <a:p>
            <a:pPr algn="just">
              <a:spcAft>
                <a:spcPts val="600"/>
              </a:spcAft>
            </a:pPr>
            <a:r>
              <a:rPr lang="en-US" sz="2000" b="1" dirty="0">
                <a:solidFill>
                  <a:srgbClr val="C00000"/>
                </a:solidFill>
                <a:latin typeface="Times New Roman" pitchFamily="18" charset="0"/>
                <a:cs typeface="Times New Roman" pitchFamily="18" charset="0"/>
              </a:rPr>
              <a:t>Source of technology:- </a:t>
            </a:r>
            <a:r>
              <a:rPr lang="en-US" sz="2000" dirty="0">
                <a:latin typeface="Times New Roman" pitchFamily="18" charset="0"/>
                <a:cs typeface="Times New Roman" pitchFamily="18" charset="0"/>
              </a:rPr>
              <a:t>CCSHAU, </a:t>
            </a:r>
            <a:r>
              <a:rPr lang="en-US" sz="2000" dirty="0" err="1">
                <a:latin typeface="Times New Roman" pitchFamily="18" charset="0"/>
                <a:cs typeface="Times New Roman" pitchFamily="18" charset="0"/>
              </a:rPr>
              <a:t>Hissar</a:t>
            </a:r>
            <a:endParaRPr lang="en-US" altLang="en-US" sz="2000" b="1" dirty="0">
              <a:solidFill>
                <a:srgbClr val="C00000"/>
              </a:solidFill>
              <a:latin typeface="Times New Roman" pitchFamily="18" charset="0"/>
              <a:cs typeface="Times New Roman" pitchFamily="18" charset="0"/>
            </a:endParaRPr>
          </a:p>
        </p:txBody>
      </p:sp>
      <p:graphicFrame>
        <p:nvGraphicFramePr>
          <p:cNvPr id="14" name="Table 13"/>
          <p:cNvGraphicFramePr>
            <a:graphicFrameLocks noGrp="1"/>
          </p:cNvGraphicFramePr>
          <p:nvPr>
            <p:extLst>
              <p:ext uri="{D42A27DB-BD31-4B8C-83A1-F6EECF244321}">
                <p14:modId xmlns="" xmlns:p14="http://schemas.microsoft.com/office/powerpoint/2010/main" val="924798440"/>
              </p:ext>
            </p:extLst>
          </p:nvPr>
        </p:nvGraphicFramePr>
        <p:xfrm>
          <a:off x="278294" y="2539784"/>
          <a:ext cx="11635409" cy="1524000"/>
        </p:xfrm>
        <a:graphic>
          <a:graphicData uri="http://schemas.openxmlformats.org/drawingml/2006/table">
            <a:tbl>
              <a:tblPr/>
              <a:tblGrid>
                <a:gridCol w="5834271">
                  <a:extLst>
                    <a:ext uri="{9D8B030D-6E8A-4147-A177-3AD203B41FA5}">
                      <a16:colId xmlns="" xmlns:a16="http://schemas.microsoft.com/office/drawing/2014/main" val="20000"/>
                    </a:ext>
                  </a:extLst>
                </a:gridCol>
                <a:gridCol w="1162878">
                  <a:extLst>
                    <a:ext uri="{9D8B030D-6E8A-4147-A177-3AD203B41FA5}">
                      <a16:colId xmlns="" xmlns:a16="http://schemas.microsoft.com/office/drawing/2014/main" val="20001"/>
                    </a:ext>
                  </a:extLst>
                </a:gridCol>
                <a:gridCol w="1570383">
                  <a:extLst>
                    <a:ext uri="{9D8B030D-6E8A-4147-A177-3AD203B41FA5}">
                      <a16:colId xmlns="" xmlns:a16="http://schemas.microsoft.com/office/drawing/2014/main" val="20002"/>
                    </a:ext>
                  </a:extLst>
                </a:gridCol>
                <a:gridCol w="1610139">
                  <a:extLst>
                    <a:ext uri="{9D8B030D-6E8A-4147-A177-3AD203B41FA5}">
                      <a16:colId xmlns="" xmlns:a16="http://schemas.microsoft.com/office/drawing/2014/main" val="20003"/>
                    </a:ext>
                  </a:extLst>
                </a:gridCol>
                <a:gridCol w="1457738">
                  <a:extLst>
                    <a:ext uri="{9D8B030D-6E8A-4147-A177-3AD203B41FA5}">
                      <a16:colId xmlns="" xmlns:a16="http://schemas.microsoft.com/office/drawing/2014/main" val="20004"/>
                    </a:ext>
                  </a:extLst>
                </a:gridCol>
              </a:tblGrid>
              <a:tr h="53340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Technology Option</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Yield (q/ha)</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Increase in yield (%)</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58738"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Net Returns</a:t>
                      </a:r>
                      <a:endParaRPr lang="en-US" sz="2000" dirty="0">
                        <a:solidFill>
                          <a:srgbClr val="C00000"/>
                        </a:solidFill>
                        <a:latin typeface="Times New Roman" pitchFamily="18" charset="0"/>
                        <a:ea typeface="Times New Roman"/>
                        <a:cs typeface="Times New Roman" pitchFamily="18" charset="0"/>
                      </a:endParaRPr>
                    </a:p>
                    <a:p>
                      <a:pPr marL="0" marR="0" indent="58738"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(Rs./ha)</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B:C Ratio</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274320">
                <a:tc>
                  <a:txBody>
                    <a:bodyPr/>
                    <a:lstStyle/>
                    <a:p>
                      <a:pPr marL="0" marR="0" algn="just">
                        <a:spcBef>
                          <a:spcPts val="0"/>
                        </a:spcBef>
                        <a:spcAft>
                          <a:spcPts val="0"/>
                        </a:spcAft>
                      </a:pPr>
                      <a:r>
                        <a:rPr lang="en-US" sz="2000" kern="1200" dirty="0">
                          <a:solidFill>
                            <a:schemeClr val="tx1"/>
                          </a:solidFill>
                          <a:latin typeface="Times New Roman" pitchFamily="18" charset="0"/>
                          <a:ea typeface="+mn-ea"/>
                          <a:cs typeface="Times New Roman" pitchFamily="18" charset="0"/>
                        </a:rPr>
                        <a:t>No use of micro nutrients </a:t>
                      </a:r>
                      <a:r>
                        <a:rPr lang="en-US" sz="2000" dirty="0">
                          <a:latin typeface="Times New Roman" pitchFamily="18" charset="0"/>
                          <a:ea typeface="Times New Roman"/>
                          <a:cs typeface="Times New Roman" pitchFamily="18" charset="0"/>
                        </a:rPr>
                        <a:t>(FP)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itchFamily="18" charset="0"/>
                          <a:ea typeface="Times New Roman"/>
                          <a:cs typeface="Times New Roman" pitchFamily="18" charset="0"/>
                        </a:rPr>
                        <a:t>184.4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88388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533400">
                <a:tc>
                  <a:txBody>
                    <a:bodyPr/>
                    <a:lstStyle/>
                    <a:p>
                      <a:pPr marL="0" marR="0" algn="just">
                        <a:spcBef>
                          <a:spcPts val="0"/>
                        </a:spcBef>
                        <a:spcAft>
                          <a:spcPts val="0"/>
                        </a:spcAft>
                      </a:pPr>
                      <a:r>
                        <a:rPr lang="en-US" sz="2000" kern="1200" dirty="0">
                          <a:solidFill>
                            <a:schemeClr val="tx1"/>
                          </a:solidFill>
                          <a:latin typeface="Times New Roman" pitchFamily="18" charset="0"/>
                          <a:ea typeface="+mn-ea"/>
                          <a:cs typeface="Times New Roman" pitchFamily="18" charset="0"/>
                        </a:rPr>
                        <a:t>One spray of multi micro nutrients {Six elements (Fe, Mg, Mn, Zn, Cu &amp; Bo)} (Ass.)</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2000" dirty="0">
                          <a:latin typeface="Times New Roman" pitchFamily="18" charset="0"/>
                          <a:ea typeface="Times New Roman"/>
                          <a:cs typeface="Times New Roman" pitchFamily="18" charset="0"/>
                        </a:rPr>
                        <a:t>198.9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7.9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100888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spcBef>
                          <a:spcPts val="0"/>
                        </a:spcBef>
                        <a:spcAft>
                          <a:spcPts val="0"/>
                        </a:spcAft>
                      </a:pPr>
                      <a:r>
                        <a:rPr lang="en-US" sz="2000" dirty="0">
                          <a:latin typeface="Times New Roman" pitchFamily="18" charset="0"/>
                          <a:ea typeface="Times New Roman"/>
                          <a:cs typeface="Times New Roman" pitchFamily="18"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bl>
          </a:graphicData>
        </a:graphic>
      </p:graphicFrame>
      <p:sp>
        <p:nvSpPr>
          <p:cNvPr id="18" name="TextBox 17">
            <a:extLst>
              <a:ext uri="{FF2B5EF4-FFF2-40B4-BE49-F238E27FC236}">
                <a16:creationId xmlns="" xmlns:a16="http://schemas.microsoft.com/office/drawing/2014/main" id="{8AE0093C-F7D7-28AF-E029-F26A48F5DD35}"/>
              </a:ext>
            </a:extLst>
          </p:cNvPr>
          <p:cNvSpPr txBox="1"/>
          <p:nvPr/>
        </p:nvSpPr>
        <p:spPr>
          <a:xfrm>
            <a:off x="1677226" y="41227"/>
            <a:ext cx="9335328" cy="461665"/>
          </a:xfrm>
          <a:prstGeom prst="rect">
            <a:avLst/>
          </a:prstGeom>
          <a:noFill/>
        </p:spPr>
        <p:txBody>
          <a:bodyPr wrap="square">
            <a:spAutoFit/>
          </a:bodyPr>
          <a:lstStyle/>
          <a:p>
            <a:pPr algn="just"/>
            <a:r>
              <a:rPr lang="en-US" sz="24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Crop: </a:t>
            </a:r>
            <a:r>
              <a:rPr lang="en-US" sz="24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Onion</a:t>
            </a:r>
            <a:r>
              <a:rPr lang="en-IN" sz="24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Thematic area: </a:t>
            </a:r>
            <a:r>
              <a:rPr lang="en-US" sz="24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Integrated Nutrient management</a:t>
            </a:r>
            <a:endParaRPr lang="en-IN" sz="2400" dirty="0">
              <a:solidFill>
                <a:srgbClr val="008000"/>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 xmlns:a16="http://schemas.microsoft.com/office/drawing/2014/main" id="{E5C1C2CA-11D1-9DA3-DF8A-12065B22D336}"/>
              </a:ext>
            </a:extLst>
          </p:cNvPr>
          <p:cNvSpPr txBox="1"/>
          <p:nvPr/>
        </p:nvSpPr>
        <p:spPr>
          <a:xfrm>
            <a:off x="1169561" y="551449"/>
            <a:ext cx="10836906" cy="1631216"/>
          </a:xfrm>
          <a:prstGeom prst="rect">
            <a:avLst/>
          </a:prstGeom>
          <a:noFill/>
        </p:spPr>
        <p:txBody>
          <a:bodyPr wrap="square">
            <a:spAutoFit/>
          </a:bodyPr>
          <a:lstStyle/>
          <a:p>
            <a:pPr algn="just"/>
            <a:r>
              <a:rPr lang="en-US"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Farming situation: </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Canal irrigated multiple cropping system, loam to clay loam soil.</a:t>
            </a:r>
            <a:endParaRPr lang="en-IN"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Problem identified:</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 Low yield of onion.</a:t>
            </a:r>
            <a:endParaRPr lang="en-IN"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Major cause: - </a:t>
            </a:r>
            <a:r>
              <a:rPr lang="en-US" sz="2000"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No </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use of micro nutrients.</a:t>
            </a:r>
            <a:endParaRPr lang="en-IN" sz="20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tabLst>
                <a:tab pos="342900" algn="l"/>
              </a:tabLst>
            </a:pPr>
            <a:r>
              <a:rPr lang="en-US" sz="2000" b="1"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Possible solution: - </a:t>
            </a:r>
            <a:r>
              <a:rPr lang="en-US"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Use of micronutrients as foliar application</a:t>
            </a:r>
            <a:r>
              <a:rPr lang="en-US" sz="20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Title: - Micro nutrient management in onion (2021).</a:t>
            </a:r>
            <a:endParaRPr lang="en-IN" sz="2000" dirty="0">
              <a:solidFill>
                <a:srgbClr val="008000"/>
              </a:solidFill>
              <a:latin typeface="Times New Roman" panose="02020603050405020304" pitchFamily="18" charset="0"/>
              <a:cs typeface="Times New Roman" panose="02020603050405020304" pitchFamily="18" charset="0"/>
            </a:endParaRPr>
          </a:p>
        </p:txBody>
      </p:sp>
      <p:sp>
        <p:nvSpPr>
          <p:cNvPr id="20" name="Rectangle 3" descr="Blue tissue paper">
            <a:extLst>
              <a:ext uri="{FF2B5EF4-FFF2-40B4-BE49-F238E27FC236}">
                <a16:creationId xmlns="" xmlns:a16="http://schemas.microsoft.com/office/drawing/2014/main" id="{14341838-A663-CCF0-B38B-9A8AEDF1A41B}"/>
              </a:ext>
            </a:extLst>
          </p:cNvPr>
          <p:cNvSpPr>
            <a:spLocks noChangeArrowheads="1"/>
          </p:cNvSpPr>
          <p:nvPr/>
        </p:nvSpPr>
        <p:spPr bwMode="auto">
          <a:xfrm>
            <a:off x="208782" y="5416839"/>
            <a:ext cx="11681733" cy="1015663"/>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Social acceptability, Suitability &amp; Economic viability:- </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Use of micro nutrients in onion is safe and socially acceptable</a:t>
            </a:r>
            <a:r>
              <a:rPr lang="en-US" altLang="en-US" sz="2000" b="0" dirty="0">
                <a:solidFill>
                  <a:srgbClr val="008000"/>
                </a:solidFill>
                <a:latin typeface="Times New Roman" panose="02020603050405020304" pitchFamily="18" charset="0"/>
                <a:cs typeface="Times New Roman" panose="02020603050405020304" pitchFamily="18" charset="0"/>
              </a:rPr>
              <a:t>. Suitable fo</a:t>
            </a:r>
            <a:r>
              <a:rPr lang="en-US" altLang="en-US" sz="2000" dirty="0">
                <a:solidFill>
                  <a:srgbClr val="008000"/>
                </a:solidFill>
                <a:latin typeface="Times New Roman" panose="02020603050405020304" pitchFamily="18" charset="0"/>
                <a:cs typeface="Times New Roman" panose="02020603050405020304" pitchFamily="18" charset="0"/>
              </a:rPr>
              <a:t>r the existing cropping system and economically viable because it increase the yield &amp; quality.</a:t>
            </a:r>
            <a:endParaRPr lang="en-IN" altLang="en-US" sz="2000" dirty="0">
              <a:solidFill>
                <a:srgbClr val="008000"/>
              </a:solidFill>
              <a:latin typeface="Times New Roman" panose="02020603050405020304" pitchFamily="18" charset="0"/>
              <a:cs typeface="Times New Roman" pitchFamily="18" charset="0"/>
            </a:endParaRPr>
          </a:p>
        </p:txBody>
      </p:sp>
      <p:pic>
        <p:nvPicPr>
          <p:cNvPr id="21" name="Picture 5">
            <a:extLst>
              <a:ext uri="{FF2B5EF4-FFF2-40B4-BE49-F238E27FC236}">
                <a16:creationId xmlns="" xmlns:a16="http://schemas.microsoft.com/office/drawing/2014/main" id="{C2CBC840-AF6D-2DDF-C8D9-036FC5F83528}"/>
              </a:ext>
            </a:extLst>
          </p:cNvPr>
          <p:cNvPicPr>
            <a:picLocks noChangeAspect="1" noChangeArrowheads="1"/>
          </p:cNvPicPr>
          <p:nvPr/>
        </p:nvPicPr>
        <p:blipFill>
          <a:blip r:embed="rId4" cstate="print"/>
          <a:srcRect/>
          <a:stretch>
            <a:fillRect/>
          </a:stretch>
        </p:blipFill>
        <p:spPr bwMode="auto">
          <a:xfrm>
            <a:off x="0" y="0"/>
            <a:ext cx="742950" cy="792163"/>
          </a:xfrm>
          <a:prstGeom prst="rect">
            <a:avLst/>
          </a:prstGeom>
          <a:noFill/>
          <a:ln w="9525">
            <a:noFill/>
            <a:miter lim="800000"/>
            <a:headEnd/>
            <a:tailEnd/>
          </a:ln>
        </p:spPr>
      </p:pic>
      <p:pic>
        <p:nvPicPr>
          <p:cNvPr id="22" name="Picture 6" descr="C:\Documents and Settings\Administrator\My Documents\Downloads\ICAR_logo.JPG">
            <a:extLst>
              <a:ext uri="{FF2B5EF4-FFF2-40B4-BE49-F238E27FC236}">
                <a16:creationId xmlns="" xmlns:a16="http://schemas.microsoft.com/office/drawing/2014/main" id="{FA8746ED-822B-636A-1383-1C92EBEB4A18}"/>
              </a:ext>
            </a:extLst>
          </p:cNvPr>
          <p:cNvPicPr>
            <a:picLocks noChangeAspect="1" noChangeArrowheads="1"/>
          </p:cNvPicPr>
          <p:nvPr/>
        </p:nvPicPr>
        <p:blipFill>
          <a:blip r:embed="rId5" cstate="print"/>
          <a:srcRect/>
          <a:stretch>
            <a:fillRect/>
          </a:stretch>
        </p:blipFill>
        <p:spPr bwMode="auto">
          <a:xfrm>
            <a:off x="11472681" y="0"/>
            <a:ext cx="682625" cy="904875"/>
          </a:xfrm>
          <a:prstGeom prst="rect">
            <a:avLst/>
          </a:prstGeom>
          <a:noFill/>
          <a:ln w="9525">
            <a:noFill/>
            <a:miter lim="800000"/>
            <a:headEnd/>
            <a:tailEnd/>
          </a:ln>
        </p:spPr>
      </p:pic>
      <p:sp>
        <p:nvSpPr>
          <p:cNvPr id="15" name="Rectangle 1">
            <a:extLst>
              <a:ext uri="{FF2B5EF4-FFF2-40B4-BE49-F238E27FC236}">
                <a16:creationId xmlns="" xmlns:a16="http://schemas.microsoft.com/office/drawing/2014/main" id="{D1593ABE-2078-C47E-A060-69A4212570D6}"/>
              </a:ext>
            </a:extLst>
          </p:cNvPr>
          <p:cNvSpPr>
            <a:spLocks noChangeArrowheads="1"/>
          </p:cNvSpPr>
          <p:nvPr/>
        </p:nvSpPr>
        <p:spPr bwMode="auto">
          <a:xfrm rot="18829967">
            <a:off x="414574" y="209809"/>
            <a:ext cx="128074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en-US" sz="2000" b="1" dirty="0">
                <a:solidFill>
                  <a:srgbClr val="C00000"/>
                </a:solidFill>
                <a:latin typeface="Times New Roman" panose="02020603050405020304" pitchFamily="18" charset="0"/>
                <a:cs typeface="Times New Roman" panose="02020603050405020304" pitchFamily="18" charset="0"/>
              </a:rPr>
              <a:t>OFT: - 4</a:t>
            </a:r>
            <a:endParaRPr lang="en-US" altLang="en-US" sz="2000" b="1" dirty="0">
              <a:solidFill>
                <a:srgbClr val="008000"/>
              </a:solidFill>
              <a:latin typeface="Calibri" panose="020F0502020204030204" pitchFamily="34" charset="0"/>
            </a:endParaRPr>
          </a:p>
        </p:txBody>
      </p:sp>
    </p:spTree>
    <p:extLst>
      <p:ext uri="{BB962C8B-B14F-4D97-AF65-F5344CB8AC3E}">
        <p14:creationId xmlns="" xmlns:p14="http://schemas.microsoft.com/office/powerpoint/2010/main" val="1747543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Group 157">
            <a:extLst>
              <a:ext uri="{FF2B5EF4-FFF2-40B4-BE49-F238E27FC236}">
                <a16:creationId xmlns="" xmlns:a16="http://schemas.microsoft.com/office/drawing/2014/main" id="{A3C1706A-3542-4C2C-B7EF-9F1DB1E7BB6F}"/>
              </a:ext>
            </a:extLst>
          </p:cNvPr>
          <p:cNvGraphicFramePr>
            <a:graphicFrameLocks/>
          </p:cNvGraphicFramePr>
          <p:nvPr>
            <p:extLst>
              <p:ext uri="{D42A27DB-BD31-4B8C-83A1-F6EECF244321}">
                <p14:modId xmlns="" xmlns:p14="http://schemas.microsoft.com/office/powerpoint/2010/main" val="3959023425"/>
              </p:ext>
            </p:extLst>
          </p:nvPr>
        </p:nvGraphicFramePr>
        <p:xfrm>
          <a:off x="95802" y="2540748"/>
          <a:ext cx="11930547" cy="1822530"/>
        </p:xfrm>
        <a:graphic>
          <a:graphicData uri="http://schemas.openxmlformats.org/drawingml/2006/table">
            <a:tbl>
              <a:tblPr>
                <a:tableStyleId>{5940675A-B579-460E-94D1-54222C63F5DA}</a:tableStyleId>
              </a:tblPr>
              <a:tblGrid>
                <a:gridCol w="4674981">
                  <a:extLst>
                    <a:ext uri="{9D8B030D-6E8A-4147-A177-3AD203B41FA5}">
                      <a16:colId xmlns="" xmlns:a16="http://schemas.microsoft.com/office/drawing/2014/main" val="20000"/>
                    </a:ext>
                  </a:extLst>
                </a:gridCol>
                <a:gridCol w="1282147">
                  <a:extLst>
                    <a:ext uri="{9D8B030D-6E8A-4147-A177-3AD203B41FA5}">
                      <a16:colId xmlns="" xmlns:a16="http://schemas.microsoft.com/office/drawing/2014/main" val="20001"/>
                    </a:ext>
                  </a:extLst>
                </a:gridCol>
                <a:gridCol w="1490870">
                  <a:extLst>
                    <a:ext uri="{9D8B030D-6E8A-4147-A177-3AD203B41FA5}">
                      <a16:colId xmlns="" xmlns:a16="http://schemas.microsoft.com/office/drawing/2014/main" val="1812905477"/>
                    </a:ext>
                  </a:extLst>
                </a:gridCol>
                <a:gridCol w="1143000">
                  <a:extLst>
                    <a:ext uri="{9D8B030D-6E8A-4147-A177-3AD203B41FA5}">
                      <a16:colId xmlns="" xmlns:a16="http://schemas.microsoft.com/office/drawing/2014/main" val="20002"/>
                    </a:ext>
                  </a:extLst>
                </a:gridCol>
                <a:gridCol w="1182757">
                  <a:extLst>
                    <a:ext uri="{9D8B030D-6E8A-4147-A177-3AD203B41FA5}">
                      <a16:colId xmlns="" xmlns:a16="http://schemas.microsoft.com/office/drawing/2014/main" val="20003"/>
                    </a:ext>
                  </a:extLst>
                </a:gridCol>
                <a:gridCol w="1252330">
                  <a:extLst>
                    <a:ext uri="{9D8B030D-6E8A-4147-A177-3AD203B41FA5}">
                      <a16:colId xmlns="" xmlns:a16="http://schemas.microsoft.com/office/drawing/2014/main" val="20004"/>
                    </a:ext>
                  </a:extLst>
                </a:gridCol>
                <a:gridCol w="904462">
                  <a:extLst>
                    <a:ext uri="{9D8B030D-6E8A-4147-A177-3AD203B41FA5}">
                      <a16:colId xmlns="" xmlns:a16="http://schemas.microsoft.com/office/drawing/2014/main" val="20005"/>
                    </a:ext>
                  </a:extLst>
                </a:gridCol>
              </a:tblGrid>
              <a:tr h="244900">
                <a:tc>
                  <a:txBody>
                    <a:bodyPr/>
                    <a:lstStyle/>
                    <a:p>
                      <a:pPr marL="0" marR="0" lvl="0" indent="0" algn="ctr" defTabSz="914400" rtl="0" eaLnBrk="1" fontAlgn="t" latinLnBrk="0" hangingPunct="1">
                        <a:lnSpc>
                          <a:spcPct val="100000"/>
                        </a:lnSpc>
                        <a:spcBef>
                          <a:spcPts val="0"/>
                        </a:spcBef>
                        <a:spcAft>
                          <a:spcPts val="0"/>
                        </a:spcAft>
                        <a:buClrTx/>
                        <a:buSzTx/>
                        <a:buFontTx/>
                        <a:buNone/>
                        <a:tabLst/>
                      </a:pPr>
                      <a:r>
                        <a:rPr kumimoji="0" lang="en-US" sz="2000" b="1" u="none" strike="noStrike" cap="none" normalizeH="0" baseline="0" dirty="0">
                          <a:ln>
                            <a:noFill/>
                          </a:ln>
                          <a:solidFill>
                            <a:schemeClr val="accent6">
                              <a:lumMod val="50000"/>
                            </a:schemeClr>
                          </a:solidFill>
                          <a:effectLst/>
                          <a:latin typeface="Times New Roman" panose="02020603050405020304" pitchFamily="18" charset="0"/>
                          <a:cs typeface="Times New Roman" panose="02020603050405020304" pitchFamily="18" charset="0"/>
                        </a:rPr>
                        <a:t>Treatments</a:t>
                      </a:r>
                      <a:endParaRPr kumimoji="0" lang="en-US" sz="2000" b="1" i="0" u="none" strike="noStrike" cap="none" normalizeH="0" baseline="0" dirty="0">
                        <a:ln>
                          <a:noFill/>
                        </a:ln>
                        <a:solidFill>
                          <a:schemeClr val="accent6">
                            <a:lumMod val="50000"/>
                          </a:schemeClr>
                        </a:solidFill>
                        <a:effectLst/>
                        <a:latin typeface="Times New Roman" panose="02020603050405020304" pitchFamily="18" charset="0"/>
                        <a:cs typeface="Times New Roman" panose="02020603050405020304" pitchFamily="18" charset="0"/>
                      </a:endParaRPr>
                    </a:p>
                  </a:txBody>
                  <a:tcPr marT="45705" marB="45705" horzOverflow="overflow"/>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000" b="1" dirty="0">
                          <a:solidFill>
                            <a:srgbClr val="C00000"/>
                          </a:solidFill>
                          <a:latin typeface="Times New Roman" panose="02020603050405020304" pitchFamily="18" charset="0"/>
                          <a:cs typeface="Times New Roman" panose="02020603050405020304" pitchFamily="18" charset="0"/>
                        </a:rPr>
                        <a:t>Ave. Milk Prod. (lit.)</a:t>
                      </a:r>
                      <a:endParaRPr lang="en-US" sz="2000" b="1" dirty="0">
                        <a:solidFill>
                          <a:srgbClr val="C00000"/>
                        </a:solidFill>
                        <a:latin typeface="Times New Roman" panose="02020603050405020304" pitchFamily="18" charset="0"/>
                        <a:ea typeface="Calibri"/>
                        <a:cs typeface="Times New Roman" panose="02020603050405020304" pitchFamily="18" charset="0"/>
                      </a:endParaRPr>
                    </a:p>
                  </a:txBody>
                  <a:tcPr marT="45705" marB="45705" horzOverflow="overflow"/>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000" b="1" dirty="0">
                          <a:solidFill>
                            <a:srgbClr val="C00000"/>
                          </a:solidFill>
                          <a:latin typeface="Times New Roman" panose="02020603050405020304" pitchFamily="18" charset="0"/>
                          <a:ea typeface="Calibri"/>
                          <a:cs typeface="Times New Roman" panose="02020603050405020304" pitchFamily="18" charset="0"/>
                        </a:rPr>
                        <a:t>% increase in milk</a:t>
                      </a:r>
                    </a:p>
                  </a:txBody>
                  <a:tcPr marT="45705" marB="45705" horzOverflow="overflow"/>
                </a:tc>
                <a:tc>
                  <a:txBody>
                    <a:bodyPr/>
                    <a:lstStyle/>
                    <a:p>
                      <a:pPr marL="0" marR="0" indent="0" algn="ctr">
                        <a:spcBef>
                          <a:spcPts val="0"/>
                        </a:spcBef>
                        <a:spcAft>
                          <a:spcPts val="0"/>
                        </a:spcAft>
                      </a:pPr>
                      <a:r>
                        <a:rPr lang="en-US" sz="2000" b="1" dirty="0">
                          <a:solidFill>
                            <a:srgbClr val="C00000"/>
                          </a:solidFill>
                          <a:latin typeface="Times New Roman" panose="02020603050405020304" pitchFamily="18" charset="0"/>
                          <a:cs typeface="Times New Roman" panose="02020603050405020304" pitchFamily="18" charset="0"/>
                        </a:rPr>
                        <a:t>Cost of feeding (Rs.)</a:t>
                      </a:r>
                      <a:endParaRPr lang="en-US" sz="2000" b="1" dirty="0">
                        <a:solidFill>
                          <a:srgbClr val="C00000"/>
                        </a:solidFill>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C00000"/>
                          </a:solidFill>
                          <a:latin typeface="Times New Roman" panose="02020603050405020304" pitchFamily="18" charset="0"/>
                          <a:cs typeface="Times New Roman" panose="02020603050405020304" pitchFamily="18" charset="0"/>
                        </a:rPr>
                        <a:t>Gross return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C00000"/>
                          </a:solidFill>
                          <a:latin typeface="Times New Roman" panose="02020603050405020304" pitchFamily="18" charset="0"/>
                          <a:cs typeface="Times New Roman" panose="02020603050405020304" pitchFamily="18" charset="0"/>
                        </a:rPr>
                        <a:t>(Rs.)</a:t>
                      </a:r>
                    </a:p>
                  </a:txBody>
                  <a:tcPr marL="68580" marR="68580" marT="0" marB="0"/>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spcBef>
                          <a:spcPts val="0"/>
                        </a:spcBef>
                        <a:spcAft>
                          <a:spcPts val="0"/>
                        </a:spcAft>
                      </a:pPr>
                      <a:r>
                        <a:rPr lang="en-US" sz="2000" b="1" dirty="0">
                          <a:solidFill>
                            <a:srgbClr val="C00000"/>
                          </a:solidFill>
                          <a:latin typeface="Times New Roman" panose="02020603050405020304" pitchFamily="18" charset="0"/>
                          <a:cs typeface="Times New Roman" panose="02020603050405020304" pitchFamily="18" charset="0"/>
                        </a:rPr>
                        <a:t>Net Returns</a:t>
                      </a:r>
                      <a:endParaRPr lang="en-US" sz="2000" dirty="0">
                        <a:solidFill>
                          <a:srgbClr val="C00000"/>
                        </a:solidFill>
                        <a:latin typeface="Times New Roman" panose="02020603050405020304" pitchFamily="18" charset="0"/>
                        <a:cs typeface="Times New Roman" panose="02020603050405020304" pitchFamily="18" charset="0"/>
                      </a:endParaRPr>
                    </a:p>
                    <a:p>
                      <a:pPr marL="0" marR="0" indent="0" algn="ctr">
                        <a:spcBef>
                          <a:spcPts val="0"/>
                        </a:spcBef>
                        <a:spcAft>
                          <a:spcPts val="0"/>
                        </a:spcAft>
                      </a:pPr>
                      <a:r>
                        <a:rPr lang="en-US" sz="2000" b="1" dirty="0">
                          <a:solidFill>
                            <a:srgbClr val="C00000"/>
                          </a:solidFill>
                          <a:latin typeface="Times New Roman" panose="02020603050405020304" pitchFamily="18" charset="0"/>
                          <a:cs typeface="Times New Roman" panose="02020603050405020304" pitchFamily="18" charset="0"/>
                        </a:rPr>
                        <a:t>(Rs.)</a:t>
                      </a:r>
                      <a:endParaRPr lang="en-US" sz="2000" dirty="0">
                        <a:solidFill>
                          <a:srgbClr val="C00000"/>
                        </a:solidFill>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spcBef>
                          <a:spcPts val="0"/>
                        </a:spcBef>
                        <a:spcAft>
                          <a:spcPts val="0"/>
                        </a:spcAft>
                      </a:pPr>
                      <a:r>
                        <a:rPr lang="en-US" sz="2000" b="1" dirty="0">
                          <a:solidFill>
                            <a:srgbClr val="C00000"/>
                          </a:solidFill>
                          <a:latin typeface="Times New Roman" panose="02020603050405020304" pitchFamily="18" charset="0"/>
                          <a:cs typeface="Times New Roman" panose="02020603050405020304" pitchFamily="18" charset="0"/>
                        </a:rPr>
                        <a:t>B:C Ratio</a:t>
                      </a:r>
                      <a:endParaRPr lang="en-US" sz="2000" dirty="0">
                        <a:solidFill>
                          <a:srgbClr val="C00000"/>
                        </a:solidFill>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150798">
                <a:tc>
                  <a:txBody>
                    <a:bodyPr/>
                    <a:lstStyle/>
                    <a:p>
                      <a:pPr marL="1588" marR="0" lvl="0" indent="11113" algn="just" defTabSz="914400" rtl="0" eaLnBrk="1" fontAlgn="base" latinLnBrk="0" hangingPunct="1">
                        <a:lnSpc>
                          <a:spcPct val="100000"/>
                        </a:lnSpc>
                        <a:spcBef>
                          <a:spcPts val="0"/>
                        </a:spcBef>
                        <a:spcAft>
                          <a:spcPts val="0"/>
                        </a:spcAft>
                        <a:buClrTx/>
                        <a:buSzTx/>
                        <a:buFontTx/>
                        <a:buNone/>
                        <a:tabLst/>
                        <a:defRPr/>
                      </a:pPr>
                      <a:r>
                        <a:rPr lang="en-US" sz="2000" b="0" kern="1200" dirty="0">
                          <a:solidFill>
                            <a:srgbClr val="C00000"/>
                          </a:solidFill>
                          <a:latin typeface="Times New Roman" panose="02020603050405020304" pitchFamily="18" charset="0"/>
                          <a:cs typeface="Times New Roman" panose="02020603050405020304" pitchFamily="18" charset="0"/>
                        </a:rPr>
                        <a:t>Balanced feed.  </a:t>
                      </a:r>
                      <a:r>
                        <a:rPr kumimoji="0" lang="en-US" sz="2000" b="0" u="none" strike="noStrike" kern="1200" cap="none" normalizeH="0" baseline="0" dirty="0">
                          <a:ln>
                            <a:noFill/>
                          </a:ln>
                          <a:solidFill>
                            <a:srgbClr val="C00000"/>
                          </a:solidFill>
                          <a:effectLst/>
                          <a:latin typeface="Times New Roman" panose="02020603050405020304" pitchFamily="18" charset="0"/>
                          <a:cs typeface="Times New Roman" panose="02020603050405020304" pitchFamily="18" charset="0"/>
                        </a:rPr>
                        <a:t>(</a:t>
                      </a:r>
                      <a:r>
                        <a:rPr lang="en-US" sz="2000" b="0" kern="1200" dirty="0">
                          <a:solidFill>
                            <a:srgbClr val="C00000"/>
                          </a:solidFill>
                          <a:latin typeface="Times New Roman" panose="02020603050405020304" pitchFamily="18" charset="0"/>
                          <a:cs typeface="Times New Roman" panose="02020603050405020304" pitchFamily="18" charset="0"/>
                        </a:rPr>
                        <a:t>no use of probiotics</a:t>
                      </a:r>
                      <a:r>
                        <a:rPr kumimoji="0" lang="en-US" sz="2000" b="0" u="none" strike="noStrike" kern="1200" cap="none" normalizeH="0" baseline="0" dirty="0">
                          <a:ln>
                            <a:noFill/>
                          </a:ln>
                          <a:solidFill>
                            <a:srgbClr val="C00000"/>
                          </a:solidFill>
                          <a:effectLst/>
                          <a:latin typeface="Times New Roman" panose="02020603050405020304" pitchFamily="18" charset="0"/>
                          <a:cs typeface="Times New Roman" panose="02020603050405020304" pitchFamily="18" charset="0"/>
                        </a:rPr>
                        <a:t>)</a:t>
                      </a:r>
                      <a:r>
                        <a:rPr lang="en-US" sz="2000" b="0" kern="1200" dirty="0">
                          <a:solidFill>
                            <a:srgbClr val="C00000"/>
                          </a:solidFill>
                          <a:latin typeface="Times New Roman" panose="02020603050405020304" pitchFamily="18" charset="0"/>
                          <a:cs typeface="Times New Roman" panose="02020603050405020304" pitchFamily="18" charset="0"/>
                        </a:rPr>
                        <a:t>. </a:t>
                      </a:r>
                      <a:r>
                        <a:rPr lang="en-US" sz="2000" dirty="0">
                          <a:latin typeface="Times New Roman" pitchFamily="18" charset="0"/>
                          <a:ea typeface="Times New Roman"/>
                          <a:cs typeface="Times New Roman" pitchFamily="18" charset="0"/>
                        </a:rPr>
                        <a:t>(FP)</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9.95</a:t>
                      </a:r>
                    </a:p>
                  </a:txBody>
                  <a:tcPr marT="45705" marB="45705" horzOverflow="overflow"/>
                </a:tc>
                <a:tc rowSpan="2">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20.8</a:t>
                      </a: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179.0</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298.5</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119.5</a:t>
                      </a: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1.67</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extLst>
                  <a:ext uri="{0D108BD9-81ED-4DB2-BD59-A6C34878D82A}">
                    <a16:rowId xmlns="" xmlns:a16="http://schemas.microsoft.com/office/drawing/2014/main" val="10001"/>
                  </a:ext>
                </a:extLst>
              </a:tr>
              <a:tr h="420510">
                <a:tc>
                  <a:txBody>
                    <a:bodyPr/>
                    <a:lstStyle/>
                    <a:p>
                      <a:pPr marL="1588" marR="0" lvl="0" indent="11113" algn="just" defTabSz="914400" rtl="0" eaLnBrk="1" fontAlgn="base" latinLnBrk="0" hangingPunct="1">
                        <a:lnSpc>
                          <a:spcPct val="100000"/>
                        </a:lnSpc>
                        <a:spcBef>
                          <a:spcPts val="0"/>
                        </a:spcBef>
                        <a:spcAft>
                          <a:spcPts val="0"/>
                        </a:spcAft>
                        <a:buClrTx/>
                        <a:buSzTx/>
                        <a:buFontTx/>
                        <a:buNone/>
                        <a:tabLst/>
                        <a:defRPr/>
                      </a:pPr>
                      <a:r>
                        <a:rPr lang="en-US" sz="2000" b="0" kern="1200" dirty="0">
                          <a:solidFill>
                            <a:srgbClr val="008000"/>
                          </a:solidFill>
                          <a:latin typeface="Times New Roman" panose="02020603050405020304" pitchFamily="18" charset="0"/>
                          <a:cs typeface="Times New Roman" panose="02020603050405020304" pitchFamily="18" charset="0"/>
                        </a:rPr>
                        <a:t>Balanced feed + Probiotics 20 g/day. (Ass.)</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12.02</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tc vMerge="1">
                  <a:txBody>
                    <a:bodyPr/>
                    <a:lstStyle/>
                    <a:p>
                      <a:endParaRPr lang="en-IN"/>
                    </a:p>
                  </a:txBody>
                  <a:tcPr/>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192.0</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i="0" u="none" strike="noStrike" cap="none" normalizeH="0" baseline="0">
                          <a:ln>
                            <a:noFill/>
                          </a:ln>
                          <a:solidFill>
                            <a:srgbClr val="008000"/>
                          </a:solidFill>
                          <a:effectLst/>
                          <a:latin typeface="Times New Roman" panose="02020603050405020304" pitchFamily="18" charset="0"/>
                          <a:cs typeface="Times New Roman" panose="02020603050405020304" pitchFamily="18" charset="0"/>
                        </a:rPr>
                        <a:t>360.6</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i="0" u="none" strike="noStrike" cap="none" normalizeH="0" baseline="0">
                          <a:ln>
                            <a:noFill/>
                          </a:ln>
                          <a:solidFill>
                            <a:srgbClr val="008000"/>
                          </a:solidFill>
                          <a:effectLst/>
                          <a:latin typeface="Times New Roman" panose="02020603050405020304" pitchFamily="18" charset="0"/>
                          <a:cs typeface="Times New Roman" panose="02020603050405020304" pitchFamily="18" charset="0"/>
                        </a:rPr>
                        <a:t>168.6</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tc>
                  <a:txBody>
                    <a:bodyPr/>
                    <a:lstStyle/>
                    <a:p>
                      <a:pPr marL="457200" marR="0" lvl="0" indent="-457200" algn="ctr" defTabSz="914400" rtl="0" eaLnBrk="1" fontAlgn="base" latinLnBrk="0" hangingPunct="1">
                        <a:lnSpc>
                          <a:spcPct val="100000"/>
                        </a:lnSpc>
                        <a:spcBef>
                          <a:spcPts val="0"/>
                        </a:spcBef>
                        <a:spcAft>
                          <a:spcPts val="0"/>
                        </a:spcAft>
                        <a:buClrTx/>
                        <a:buSzTx/>
                        <a:buFontTx/>
                        <a:buNone/>
                        <a:tabLst/>
                        <a:defRPr/>
                      </a:pPr>
                      <a:r>
                        <a:rPr kumimoji="0" lang="en-US" sz="2000" b="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1.88</a:t>
                      </a:r>
                      <a:endParaRPr kumimoji="0" lang="en-US" sz="20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txBody>
                  <a:tcPr marT="45705" marB="45705" horzOverflow="overflow"/>
                </a:tc>
                <a:extLst>
                  <a:ext uri="{0D108BD9-81ED-4DB2-BD59-A6C34878D82A}">
                    <a16:rowId xmlns="" xmlns:a16="http://schemas.microsoft.com/office/drawing/2014/main" val="1800881952"/>
                  </a:ext>
                </a:extLst>
              </a:tr>
            </a:tbl>
          </a:graphicData>
        </a:graphic>
      </p:graphicFrame>
      <p:sp>
        <p:nvSpPr>
          <p:cNvPr id="15" name="TextBox 25">
            <a:extLst>
              <a:ext uri="{FF2B5EF4-FFF2-40B4-BE49-F238E27FC236}">
                <a16:creationId xmlns="" xmlns:a16="http://schemas.microsoft.com/office/drawing/2014/main" id="{9BCD02D6-1BD7-47E2-9349-EB500A8A2764}"/>
              </a:ext>
            </a:extLst>
          </p:cNvPr>
          <p:cNvSpPr txBox="1">
            <a:spLocks noChangeArrowheads="1"/>
          </p:cNvSpPr>
          <p:nvPr/>
        </p:nvSpPr>
        <p:spPr bwMode="auto">
          <a:xfrm>
            <a:off x="9263270" y="2209791"/>
            <a:ext cx="2852528" cy="404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US" altLang="en-US" sz="2000" dirty="0">
                <a:solidFill>
                  <a:srgbClr val="002060"/>
                </a:solidFill>
                <a:latin typeface="Times New Roman" panose="02020603050405020304" pitchFamily="18" charset="0"/>
                <a:cs typeface="Times New Roman" panose="02020603050405020304" pitchFamily="18" charset="0"/>
              </a:rPr>
              <a:t>Replications-10 animals</a:t>
            </a:r>
          </a:p>
        </p:txBody>
      </p:sp>
      <p:sp>
        <p:nvSpPr>
          <p:cNvPr id="16" name="Rectangle 6">
            <a:extLst>
              <a:ext uri="{FF2B5EF4-FFF2-40B4-BE49-F238E27FC236}">
                <a16:creationId xmlns="" xmlns:a16="http://schemas.microsoft.com/office/drawing/2014/main" id="{B3D3A7AE-ACC7-4123-8BC5-716E52F8A95D}"/>
              </a:ext>
            </a:extLst>
          </p:cNvPr>
          <p:cNvSpPr>
            <a:spLocks noChangeArrowheads="1"/>
          </p:cNvSpPr>
          <p:nvPr/>
        </p:nvSpPr>
        <p:spPr bwMode="auto">
          <a:xfrm>
            <a:off x="4214019" y="4360646"/>
            <a:ext cx="3694112"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b="1" dirty="0">
                <a:solidFill>
                  <a:srgbClr val="6600FF"/>
                </a:solidFill>
                <a:latin typeface="Times New Roman" panose="02020603050405020304" pitchFamily="18" charset="0"/>
                <a:cs typeface="Times New Roman" panose="02020603050405020304" pitchFamily="18" charset="0"/>
              </a:rPr>
              <a:t>Source of technology: </a:t>
            </a:r>
            <a:r>
              <a:rPr lang="en-US" altLang="en-US" dirty="0">
                <a:solidFill>
                  <a:srgbClr val="6600FF"/>
                </a:solidFill>
                <a:latin typeface="Times New Roman" panose="02020603050405020304" pitchFamily="18" charset="0"/>
                <a:cs typeface="Times New Roman" panose="02020603050405020304" pitchFamily="18" charset="0"/>
              </a:rPr>
              <a:t>AAU, Anand</a:t>
            </a:r>
          </a:p>
        </p:txBody>
      </p:sp>
      <p:sp>
        <p:nvSpPr>
          <p:cNvPr id="17" name="Rectangle 2">
            <a:extLst>
              <a:ext uri="{FF2B5EF4-FFF2-40B4-BE49-F238E27FC236}">
                <a16:creationId xmlns="" xmlns:a16="http://schemas.microsoft.com/office/drawing/2014/main" id="{0831E628-DAA6-4409-A245-7906346A5786}"/>
              </a:ext>
            </a:extLst>
          </p:cNvPr>
          <p:cNvSpPr>
            <a:spLocks noChangeArrowheads="1"/>
          </p:cNvSpPr>
          <p:nvPr/>
        </p:nvSpPr>
        <p:spPr bwMode="auto">
          <a:xfrm>
            <a:off x="9511748" y="4359344"/>
            <a:ext cx="2584450"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1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Duration of trial:</a:t>
            </a:r>
            <a:r>
              <a:rPr lang="en-US" altLang="en-US" sz="1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60 Days</a:t>
            </a:r>
          </a:p>
        </p:txBody>
      </p:sp>
      <p:sp>
        <p:nvSpPr>
          <p:cNvPr id="18" name="TextBox 11">
            <a:extLst>
              <a:ext uri="{FF2B5EF4-FFF2-40B4-BE49-F238E27FC236}">
                <a16:creationId xmlns="" xmlns:a16="http://schemas.microsoft.com/office/drawing/2014/main" id="{FA65584A-3DBE-4535-81C0-774B2DD0651F}"/>
              </a:ext>
            </a:extLst>
          </p:cNvPr>
          <p:cNvSpPr txBox="1">
            <a:spLocks noChangeArrowheads="1"/>
          </p:cNvSpPr>
          <p:nvPr/>
        </p:nvSpPr>
        <p:spPr bwMode="auto">
          <a:xfrm>
            <a:off x="158318" y="4348892"/>
            <a:ext cx="3431517"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1600" dirty="0">
                <a:solidFill>
                  <a:prstClr val="black"/>
                </a:solidFill>
                <a:latin typeface="Times New Roman" panose="02020603050405020304" pitchFamily="18" charset="0"/>
                <a:cs typeface="Times New Roman" panose="02020603050405020304" pitchFamily="18" charset="0"/>
              </a:rPr>
              <a:t>Average sale rate of milk is – Rs. 30/kg</a:t>
            </a:r>
            <a:endParaRPr lang="en-GB" altLang="en-US" sz="1600" dirty="0">
              <a:solidFill>
                <a:prstClr val="black"/>
              </a:solidFill>
              <a:latin typeface="Times New Roman" panose="02020603050405020304" pitchFamily="18" charset="0"/>
              <a:cs typeface="Times New Roman" panose="02020603050405020304" pitchFamily="18" charset="0"/>
            </a:endParaRPr>
          </a:p>
        </p:txBody>
      </p:sp>
      <p:sp>
        <p:nvSpPr>
          <p:cNvPr id="19" name="Rectangle 3" descr="Blue tissue paper">
            <a:extLst>
              <a:ext uri="{FF2B5EF4-FFF2-40B4-BE49-F238E27FC236}">
                <a16:creationId xmlns="" xmlns:a16="http://schemas.microsoft.com/office/drawing/2014/main" id="{1E8FD686-DBF1-483B-AB3C-8100FD8667F1}"/>
              </a:ext>
            </a:extLst>
          </p:cNvPr>
          <p:cNvSpPr>
            <a:spLocks noChangeArrowheads="1"/>
          </p:cNvSpPr>
          <p:nvPr/>
        </p:nvSpPr>
        <p:spPr bwMode="auto">
          <a:xfrm>
            <a:off x="278294" y="4754219"/>
            <a:ext cx="11579087" cy="707886"/>
          </a:xfrm>
          <a:prstGeom prst="rect">
            <a:avLst/>
          </a:prstGeom>
          <a:blipFill dpi="0" rotWithShape="1">
            <a:blip r:embed="rId2" cstate="print"/>
            <a:srcRect/>
            <a:tile tx="0" ty="0" sx="100000" sy="100000" flip="none" algn="tl"/>
          </a:blip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sz="2000" b="1" dirty="0">
                <a:solidFill>
                  <a:srgbClr val="C00000"/>
                </a:solidFill>
                <a:latin typeface="Times New Roman" panose="02020603050405020304" pitchFamily="18" charset="0"/>
                <a:cs typeface="Times New Roman" panose="02020603050405020304" pitchFamily="18" charset="0"/>
              </a:rPr>
              <a:t>Results:- </a:t>
            </a:r>
            <a:r>
              <a:rPr lang="en-US" altLang="en-US" sz="2000" dirty="0">
                <a:solidFill>
                  <a:prstClr val="black"/>
                </a:solidFill>
                <a:latin typeface="Times New Roman" panose="02020603050405020304" pitchFamily="18" charset="0"/>
                <a:cs typeface="Times New Roman" panose="02020603050405020304" pitchFamily="18" charset="0"/>
              </a:rPr>
              <a:t>The results indicate that use of </a:t>
            </a:r>
            <a:r>
              <a:rPr lang="en-US" altLang="en-US" sz="2000" dirty="0" err="1">
                <a:solidFill>
                  <a:prstClr val="black"/>
                </a:solidFill>
                <a:latin typeface="Times New Roman" panose="02020603050405020304" pitchFamily="18" charset="0"/>
                <a:cs typeface="Times New Roman" panose="02020603050405020304" pitchFamily="18" charset="0"/>
              </a:rPr>
              <a:t>probiotics</a:t>
            </a:r>
            <a:r>
              <a:rPr lang="en-US" altLang="en-US" sz="2000" dirty="0">
                <a:solidFill>
                  <a:prstClr val="black"/>
                </a:solidFill>
                <a:latin typeface="Times New Roman" panose="02020603050405020304" pitchFamily="18" charset="0"/>
                <a:cs typeface="Times New Roman" panose="02020603050405020304" pitchFamily="18" charset="0"/>
              </a:rPr>
              <a:t> improve digestibility of  animal by increasing micro-flora in rumen. Resulting milk yield increase</a:t>
            </a:r>
            <a:endParaRPr lang="en-IN" altLang="en-US" sz="2000" dirty="0">
              <a:solidFill>
                <a:srgbClr val="002060"/>
              </a:solidFill>
              <a:latin typeface="Times New Roman" panose="02020603050405020304" pitchFamily="18" charset="0"/>
              <a:cs typeface="Times New Roman" panose="02020603050405020304" pitchFamily="18" charset="0"/>
            </a:endParaRPr>
          </a:p>
        </p:txBody>
      </p:sp>
      <p:sp>
        <p:nvSpPr>
          <p:cNvPr id="20" name="Rectangle 3" descr="Blue tissue paper">
            <a:extLst>
              <a:ext uri="{FF2B5EF4-FFF2-40B4-BE49-F238E27FC236}">
                <a16:creationId xmlns="" xmlns:a16="http://schemas.microsoft.com/office/drawing/2014/main" id="{E838F7AA-FE95-4E68-9ACA-B2B1C76B22A2}"/>
              </a:ext>
            </a:extLst>
          </p:cNvPr>
          <p:cNvSpPr>
            <a:spLocks noChangeArrowheads="1"/>
          </p:cNvSpPr>
          <p:nvPr/>
        </p:nvSpPr>
        <p:spPr bwMode="auto">
          <a:xfrm>
            <a:off x="238538" y="5529477"/>
            <a:ext cx="11579087" cy="400110"/>
          </a:xfrm>
          <a:prstGeom prst="rect">
            <a:avLst/>
          </a:prstGeom>
          <a:blipFill dpi="0" rotWithShape="1">
            <a:blip r:embed="rId3" cstate="print"/>
            <a:srcRect/>
            <a:tile tx="0" ty="0" sx="100000" sy="100000" flip="none" algn="tl"/>
          </a:blip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sz="2000" b="1" dirty="0">
                <a:solidFill>
                  <a:srgbClr val="C00000"/>
                </a:solidFill>
                <a:latin typeface="Times New Roman" panose="02020603050405020304" pitchFamily="18" charset="0"/>
                <a:cs typeface="Times New Roman" panose="02020603050405020304" pitchFamily="18" charset="0"/>
              </a:rPr>
              <a:t>Farmers reactions:- </a:t>
            </a:r>
            <a:r>
              <a:rPr lang="en-US" altLang="en-US" sz="2000" dirty="0">
                <a:solidFill>
                  <a:prstClr val="black"/>
                </a:solidFill>
                <a:latin typeface="Times New Roman" panose="02020603050405020304" pitchFamily="18" charset="0"/>
                <a:cs typeface="Times New Roman" panose="02020603050405020304" pitchFamily="18" charset="0"/>
              </a:rPr>
              <a:t>Farmers were satisfied with the performance of probiotics. </a:t>
            </a:r>
            <a:endParaRPr lang="en-IN" altLang="en-US" sz="2000" dirty="0">
              <a:solidFill>
                <a:srgbClr val="002060"/>
              </a:solidFill>
              <a:latin typeface="Times New Roman" panose="02020603050405020304" pitchFamily="18" charset="0"/>
              <a:cs typeface="Times New Roman" panose="02020603050405020304" pitchFamily="18" charset="0"/>
            </a:endParaRPr>
          </a:p>
        </p:txBody>
      </p:sp>
      <p:sp>
        <p:nvSpPr>
          <p:cNvPr id="22" name="Rectangle 3" descr="Bouquet">
            <a:extLst>
              <a:ext uri="{FF2B5EF4-FFF2-40B4-BE49-F238E27FC236}">
                <a16:creationId xmlns="" xmlns:a16="http://schemas.microsoft.com/office/drawing/2014/main" id="{2DA8553D-9BC0-4FE3-93C7-5760F8BD4764}"/>
              </a:ext>
            </a:extLst>
          </p:cNvPr>
          <p:cNvSpPr txBox="1">
            <a:spLocks/>
          </p:cNvSpPr>
          <p:nvPr/>
        </p:nvSpPr>
        <p:spPr bwMode="auto">
          <a:xfrm>
            <a:off x="278293" y="2191764"/>
            <a:ext cx="6023116"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2000" b="1" dirty="0">
                <a:solidFill>
                  <a:srgbClr val="C00000"/>
                </a:solidFill>
                <a:latin typeface="Times New Roman" panose="02020603050405020304" pitchFamily="18" charset="0"/>
                <a:cs typeface="Times New Roman" panose="02020603050405020304" pitchFamily="18" charset="0"/>
              </a:rPr>
              <a:t>Technology option &amp; Performance (Animal/day)</a:t>
            </a:r>
          </a:p>
        </p:txBody>
      </p:sp>
      <p:pic>
        <p:nvPicPr>
          <p:cNvPr id="12" name="Picture 5">
            <a:extLst>
              <a:ext uri="{FF2B5EF4-FFF2-40B4-BE49-F238E27FC236}">
                <a16:creationId xmlns="" xmlns:a16="http://schemas.microsoft.com/office/drawing/2014/main" id="{A5DC6D9A-E517-6B92-0825-160EB3EC1F52}"/>
              </a:ext>
            </a:extLst>
          </p:cNvPr>
          <p:cNvPicPr>
            <a:picLocks noChangeAspect="1" noChangeArrowheads="1"/>
          </p:cNvPicPr>
          <p:nvPr/>
        </p:nvPicPr>
        <p:blipFill>
          <a:blip r:embed="rId4" cstate="print"/>
          <a:srcRect/>
          <a:stretch>
            <a:fillRect/>
          </a:stretch>
        </p:blipFill>
        <p:spPr bwMode="auto">
          <a:xfrm>
            <a:off x="0" y="0"/>
            <a:ext cx="742950" cy="792163"/>
          </a:xfrm>
          <a:prstGeom prst="rect">
            <a:avLst/>
          </a:prstGeom>
          <a:noFill/>
          <a:ln w="9525">
            <a:noFill/>
            <a:miter lim="800000"/>
            <a:headEnd/>
            <a:tailEnd/>
          </a:ln>
        </p:spPr>
      </p:pic>
      <p:pic>
        <p:nvPicPr>
          <p:cNvPr id="14" name="Picture 6" descr="C:\Documents and Settings\Administrator\My Documents\Downloads\ICAR_logo.JPG">
            <a:extLst>
              <a:ext uri="{FF2B5EF4-FFF2-40B4-BE49-F238E27FC236}">
                <a16:creationId xmlns="" xmlns:a16="http://schemas.microsoft.com/office/drawing/2014/main" id="{8150BD8D-37E9-E99B-DD78-B5756F8381B5}"/>
              </a:ext>
            </a:extLst>
          </p:cNvPr>
          <p:cNvPicPr>
            <a:picLocks noChangeAspect="1" noChangeArrowheads="1"/>
          </p:cNvPicPr>
          <p:nvPr/>
        </p:nvPicPr>
        <p:blipFill>
          <a:blip r:embed="rId5" cstate="print"/>
          <a:srcRect/>
          <a:stretch>
            <a:fillRect/>
          </a:stretch>
        </p:blipFill>
        <p:spPr bwMode="auto">
          <a:xfrm>
            <a:off x="11472681" y="0"/>
            <a:ext cx="682625" cy="904875"/>
          </a:xfrm>
          <a:prstGeom prst="rect">
            <a:avLst/>
          </a:prstGeom>
          <a:noFill/>
          <a:ln w="9525">
            <a:noFill/>
            <a:miter lim="800000"/>
            <a:headEnd/>
            <a:tailEnd/>
          </a:ln>
        </p:spPr>
      </p:pic>
      <p:sp>
        <p:nvSpPr>
          <p:cNvPr id="21" name="Rectangle 1">
            <a:extLst>
              <a:ext uri="{FF2B5EF4-FFF2-40B4-BE49-F238E27FC236}">
                <a16:creationId xmlns="" xmlns:a16="http://schemas.microsoft.com/office/drawing/2014/main" id="{E10D65D7-2CD6-CD54-05B0-19F6AC33B016}"/>
              </a:ext>
            </a:extLst>
          </p:cNvPr>
          <p:cNvSpPr>
            <a:spLocks noChangeArrowheads="1"/>
          </p:cNvSpPr>
          <p:nvPr/>
        </p:nvSpPr>
        <p:spPr bwMode="auto">
          <a:xfrm rot="18829967">
            <a:off x="414574" y="209809"/>
            <a:ext cx="128074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en-US" sz="2000" b="1" dirty="0">
                <a:solidFill>
                  <a:srgbClr val="C00000"/>
                </a:solidFill>
                <a:latin typeface="Times New Roman" panose="02020603050405020304" pitchFamily="18" charset="0"/>
                <a:cs typeface="Times New Roman" panose="02020603050405020304" pitchFamily="18" charset="0"/>
              </a:rPr>
              <a:t>OFT: - 5</a:t>
            </a:r>
            <a:endParaRPr lang="en-US" altLang="en-US" sz="2000" b="1" dirty="0">
              <a:solidFill>
                <a:srgbClr val="008000"/>
              </a:solidFill>
              <a:latin typeface="Calibri" panose="020F0502020204030204" pitchFamily="34" charset="0"/>
            </a:endParaRPr>
          </a:p>
        </p:txBody>
      </p:sp>
      <p:sp>
        <p:nvSpPr>
          <p:cNvPr id="23" name="TextBox 22">
            <a:extLst>
              <a:ext uri="{FF2B5EF4-FFF2-40B4-BE49-F238E27FC236}">
                <a16:creationId xmlns="" xmlns:a16="http://schemas.microsoft.com/office/drawing/2014/main" id="{ED4441F4-1362-565F-722E-E360D4FAC36F}"/>
              </a:ext>
            </a:extLst>
          </p:cNvPr>
          <p:cNvSpPr txBox="1"/>
          <p:nvPr/>
        </p:nvSpPr>
        <p:spPr>
          <a:xfrm>
            <a:off x="2117475" y="31292"/>
            <a:ext cx="8885144" cy="461665"/>
          </a:xfrm>
          <a:prstGeom prst="rect">
            <a:avLst/>
          </a:prstGeom>
          <a:noFill/>
        </p:spPr>
        <p:txBody>
          <a:bodyPr wrap="square">
            <a:spAutoFit/>
          </a:bodyPr>
          <a:lstStyle/>
          <a:p>
            <a:pPr algn="just"/>
            <a:r>
              <a:rPr lang="en-US" sz="24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Enterprise: </a:t>
            </a:r>
            <a:r>
              <a:rPr lang="en-US" sz="24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Livestock</a:t>
            </a:r>
            <a:r>
              <a:rPr lang="en-IN" sz="24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Thematic area: </a:t>
            </a:r>
            <a:r>
              <a:rPr lang="en-US" sz="24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Nutrient management</a:t>
            </a:r>
            <a:endParaRPr lang="en-IN" sz="2400" dirty="0">
              <a:solidFill>
                <a:srgbClr val="008000"/>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 xmlns:a16="http://schemas.microsoft.com/office/drawing/2014/main" id="{DF226DEA-1CCF-FAD6-CF6C-C72FD4D94E52}"/>
              </a:ext>
            </a:extLst>
          </p:cNvPr>
          <p:cNvSpPr txBox="1"/>
          <p:nvPr/>
        </p:nvSpPr>
        <p:spPr>
          <a:xfrm>
            <a:off x="904458" y="601144"/>
            <a:ext cx="10833653" cy="1631216"/>
          </a:xfrm>
          <a:prstGeom prst="rect">
            <a:avLst/>
          </a:prstGeom>
          <a:noFill/>
        </p:spPr>
        <p:txBody>
          <a:bodyPr wrap="square">
            <a:spAutoFit/>
          </a:bodyPr>
          <a:lstStyle/>
          <a:p>
            <a:pPr algn="just"/>
            <a:r>
              <a:rPr lang="en-US"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Animal situation: C</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ross breed H.F. cow, 2</a:t>
            </a:r>
            <a:r>
              <a:rPr lang="en-US" sz="2000" baseline="30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nd</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lactation, reared under Intensive housing system.</a:t>
            </a:r>
            <a:endParaRPr lang="en-IN"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Problem identified:</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 Improper digestion.</a:t>
            </a:r>
            <a:endParaRPr lang="en-IN"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Major cause: -</a:t>
            </a:r>
            <a:r>
              <a:rPr lang="en-US" sz="2000"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Insufficient</a:t>
            </a:r>
            <a:r>
              <a:rPr lang="en-US" sz="2000"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digestion of feed stuff due to low microbial activity in rumen.</a:t>
            </a:r>
            <a:endParaRPr lang="en-IN" sz="20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tabLst>
                <a:tab pos="342900" algn="l"/>
              </a:tabLst>
            </a:pPr>
            <a:r>
              <a:rPr lang="en-US" sz="2000" b="1"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Possible solution: - </a:t>
            </a:r>
            <a:r>
              <a:rPr lang="en-US" sz="2000"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Anerobic </a:t>
            </a:r>
            <a:r>
              <a:rPr lang="en-US" sz="2000"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and </a:t>
            </a:r>
            <a:r>
              <a:rPr lang="en-US" sz="2000"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synergistic microflora to improve anerobic fermentation of feed </a:t>
            </a:r>
            <a:r>
              <a:rPr lang="en-US" sz="2000"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stuff</a:t>
            </a:r>
            <a:r>
              <a:rPr lang="en-US"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Title: -Use of </a:t>
            </a:r>
            <a:r>
              <a:rPr lang="en-US" sz="2000" b="1" dirty="0" err="1">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probitic</a:t>
            </a:r>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to improve milk production in cattle.</a:t>
            </a:r>
            <a:endParaRPr lang="en-IN" sz="2000" dirty="0">
              <a:solidFill>
                <a:srgbClr val="008000"/>
              </a:solidFill>
              <a:latin typeface="Times New Roman" panose="02020603050405020304" pitchFamily="18" charset="0"/>
              <a:cs typeface="Times New Roman" panose="02020603050405020304" pitchFamily="18" charset="0"/>
            </a:endParaRPr>
          </a:p>
        </p:txBody>
      </p:sp>
      <p:sp>
        <p:nvSpPr>
          <p:cNvPr id="25" name="Rectangle 3" descr="Blue tissue paper">
            <a:extLst>
              <a:ext uri="{FF2B5EF4-FFF2-40B4-BE49-F238E27FC236}">
                <a16:creationId xmlns="" xmlns:a16="http://schemas.microsoft.com/office/drawing/2014/main" id="{A41DE969-1390-FC54-63A7-65C3B3538EE0}"/>
              </a:ext>
            </a:extLst>
          </p:cNvPr>
          <p:cNvSpPr>
            <a:spLocks noChangeArrowheads="1"/>
          </p:cNvSpPr>
          <p:nvPr/>
        </p:nvSpPr>
        <p:spPr bwMode="auto">
          <a:xfrm>
            <a:off x="268416" y="6023117"/>
            <a:ext cx="11681733"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Social acceptability, Suitability &amp; Economic viability:- </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These are micro-organism, so there is no social issues. These are synergetic in nature which support digestive system and easily available in market at reasonable price.</a:t>
            </a:r>
            <a:endParaRPr lang="en-IN" altLang="en-US" sz="2000" dirty="0">
              <a:solidFill>
                <a:srgbClr val="008000"/>
              </a:solidFill>
              <a:latin typeface="Times New Roman" panose="02020603050405020304" pitchFamily="18" charset="0"/>
              <a:cs typeface="Times New Roman" pitchFamily="18" charset="0"/>
            </a:endParaRPr>
          </a:p>
        </p:txBody>
      </p:sp>
    </p:spTree>
    <p:extLst>
      <p:ext uri="{BB962C8B-B14F-4D97-AF65-F5344CB8AC3E}">
        <p14:creationId xmlns="" xmlns:p14="http://schemas.microsoft.com/office/powerpoint/2010/main" val="2411858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Group 157">
            <a:extLst>
              <a:ext uri="{FF2B5EF4-FFF2-40B4-BE49-F238E27FC236}">
                <a16:creationId xmlns="" xmlns:a16="http://schemas.microsoft.com/office/drawing/2014/main" id="{A1605FB4-01DD-4272-B8EC-6468AFE629D3}"/>
              </a:ext>
            </a:extLst>
          </p:cNvPr>
          <p:cNvGraphicFramePr>
            <a:graphicFrameLocks/>
          </p:cNvGraphicFramePr>
          <p:nvPr>
            <p:extLst>
              <p:ext uri="{D42A27DB-BD31-4B8C-83A1-F6EECF244321}">
                <p14:modId xmlns="" xmlns:p14="http://schemas.microsoft.com/office/powerpoint/2010/main" val="4026313978"/>
              </p:ext>
            </p:extLst>
          </p:nvPr>
        </p:nvGraphicFramePr>
        <p:xfrm>
          <a:off x="238540" y="2562358"/>
          <a:ext cx="11678477" cy="1979825"/>
        </p:xfrm>
        <a:graphic>
          <a:graphicData uri="http://schemas.openxmlformats.org/drawingml/2006/table">
            <a:tbl>
              <a:tblPr>
                <a:tableStyleId>{5940675A-B579-460E-94D1-54222C63F5DA}</a:tableStyleId>
              </a:tblPr>
              <a:tblGrid>
                <a:gridCol w="5078895">
                  <a:extLst>
                    <a:ext uri="{9D8B030D-6E8A-4147-A177-3AD203B41FA5}">
                      <a16:colId xmlns="" xmlns:a16="http://schemas.microsoft.com/office/drawing/2014/main" val="20000"/>
                    </a:ext>
                  </a:extLst>
                </a:gridCol>
                <a:gridCol w="1351722">
                  <a:extLst>
                    <a:ext uri="{9D8B030D-6E8A-4147-A177-3AD203B41FA5}">
                      <a16:colId xmlns="" xmlns:a16="http://schemas.microsoft.com/office/drawing/2014/main" val="20001"/>
                    </a:ext>
                  </a:extLst>
                </a:gridCol>
                <a:gridCol w="1093304">
                  <a:extLst>
                    <a:ext uri="{9D8B030D-6E8A-4147-A177-3AD203B41FA5}">
                      <a16:colId xmlns="" xmlns:a16="http://schemas.microsoft.com/office/drawing/2014/main" val="609866840"/>
                    </a:ext>
                  </a:extLst>
                </a:gridCol>
                <a:gridCol w="1043609">
                  <a:extLst>
                    <a:ext uri="{9D8B030D-6E8A-4147-A177-3AD203B41FA5}">
                      <a16:colId xmlns="" xmlns:a16="http://schemas.microsoft.com/office/drawing/2014/main" val="20002"/>
                    </a:ext>
                  </a:extLst>
                </a:gridCol>
                <a:gridCol w="1103243">
                  <a:extLst>
                    <a:ext uri="{9D8B030D-6E8A-4147-A177-3AD203B41FA5}">
                      <a16:colId xmlns="" xmlns:a16="http://schemas.microsoft.com/office/drawing/2014/main" val="20003"/>
                    </a:ext>
                  </a:extLst>
                </a:gridCol>
                <a:gridCol w="1272209">
                  <a:extLst>
                    <a:ext uri="{9D8B030D-6E8A-4147-A177-3AD203B41FA5}">
                      <a16:colId xmlns="" xmlns:a16="http://schemas.microsoft.com/office/drawing/2014/main" val="20004"/>
                    </a:ext>
                  </a:extLst>
                </a:gridCol>
                <a:gridCol w="735495">
                  <a:extLst>
                    <a:ext uri="{9D8B030D-6E8A-4147-A177-3AD203B41FA5}">
                      <a16:colId xmlns="" xmlns:a16="http://schemas.microsoft.com/office/drawing/2014/main" val="20005"/>
                    </a:ext>
                  </a:extLst>
                </a:gridCol>
              </a:tblGrid>
              <a:tr h="572492">
                <a:tc>
                  <a:txBody>
                    <a:bodyPr/>
                    <a:lstStyle/>
                    <a:p>
                      <a:pPr marL="0" marR="0" lvl="0" indent="0" algn="ctr" defTabSz="914400" rtl="0" eaLnBrk="1" fontAlgn="t" latinLnBrk="0" hangingPunct="1">
                        <a:lnSpc>
                          <a:spcPct val="100000"/>
                        </a:lnSpc>
                        <a:spcBef>
                          <a:spcPts val="0"/>
                        </a:spcBef>
                        <a:spcAft>
                          <a:spcPts val="0"/>
                        </a:spcAft>
                        <a:buClrTx/>
                        <a:buSzTx/>
                        <a:buFontTx/>
                        <a:buNone/>
                        <a:tabLst/>
                      </a:pPr>
                      <a:r>
                        <a:rPr kumimoji="0" lang="en-US" sz="2000" b="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Treatments</a:t>
                      </a:r>
                      <a:endPar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000" b="1" dirty="0">
                          <a:solidFill>
                            <a:srgbClr val="C00000"/>
                          </a:solidFill>
                          <a:latin typeface="Times New Roman" panose="02020603050405020304" pitchFamily="18" charset="0"/>
                          <a:cs typeface="Times New Roman" panose="02020603050405020304" pitchFamily="18" charset="0"/>
                        </a:rPr>
                        <a:t>Ave. Milk Prod. (lit.)</a:t>
                      </a:r>
                      <a:endParaRPr lang="en-US" sz="2000" b="1" dirty="0">
                        <a:solidFill>
                          <a:srgbClr val="C00000"/>
                        </a:solidFill>
                        <a:latin typeface="Times New Roman" panose="02020603050405020304" pitchFamily="18" charset="0"/>
                        <a:ea typeface="Calibri"/>
                        <a:cs typeface="Times New Roman" panose="02020603050405020304" pitchFamily="18" charset="0"/>
                      </a:endParaRPr>
                    </a:p>
                  </a:txBody>
                  <a:tcPr marT="45705" marB="45705" horzOverflow="overflow"/>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000" b="1" dirty="0">
                          <a:solidFill>
                            <a:srgbClr val="C00000"/>
                          </a:solidFill>
                          <a:latin typeface="Times New Roman" panose="02020603050405020304" pitchFamily="18" charset="0"/>
                          <a:ea typeface="Calibri"/>
                          <a:cs typeface="Times New Roman" panose="02020603050405020304" pitchFamily="18" charset="0"/>
                        </a:rPr>
                        <a:t>% increase in milk</a:t>
                      </a:r>
                    </a:p>
                  </a:txBody>
                  <a:tcPr marT="45705" marB="45705" horzOverflow="overflow"/>
                </a:tc>
                <a:tc>
                  <a:txBody>
                    <a:bodyPr/>
                    <a:lstStyle/>
                    <a:p>
                      <a:pPr marL="0" marR="0" indent="0" algn="ctr" defTabSz="914400">
                        <a:spcBef>
                          <a:spcPts val="0"/>
                        </a:spcBef>
                        <a:spcAft>
                          <a:spcPts val="0"/>
                        </a:spcAft>
                      </a:pPr>
                      <a:r>
                        <a:rPr lang="en-US" sz="2000" b="1" dirty="0">
                          <a:solidFill>
                            <a:srgbClr val="C00000"/>
                          </a:solidFill>
                          <a:latin typeface="Times New Roman" panose="02020603050405020304" pitchFamily="18" charset="0"/>
                          <a:cs typeface="Times New Roman" panose="02020603050405020304" pitchFamily="18" charset="0"/>
                        </a:rPr>
                        <a:t>Cost of feeding (Rs.)</a:t>
                      </a:r>
                      <a:endParaRPr lang="en-US" sz="2000" b="1" dirty="0">
                        <a:solidFill>
                          <a:srgbClr val="C00000"/>
                        </a:solidFill>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C00000"/>
                          </a:solidFill>
                          <a:latin typeface="Times New Roman" panose="02020603050405020304" pitchFamily="18" charset="0"/>
                          <a:cs typeface="Times New Roman" panose="02020603050405020304" pitchFamily="18" charset="0"/>
                        </a:rPr>
                        <a:t>Gross return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C00000"/>
                          </a:solidFill>
                          <a:latin typeface="Times New Roman" panose="02020603050405020304" pitchFamily="18" charset="0"/>
                          <a:cs typeface="Times New Roman" panose="02020603050405020304" pitchFamily="18" charset="0"/>
                        </a:rPr>
                        <a:t>(Rs.)</a:t>
                      </a:r>
                    </a:p>
                  </a:txBody>
                  <a:tcPr marL="68580" marR="68580" marT="0" marB="0"/>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spcBef>
                          <a:spcPts val="0"/>
                        </a:spcBef>
                        <a:spcAft>
                          <a:spcPts val="0"/>
                        </a:spcAft>
                      </a:pPr>
                      <a:r>
                        <a:rPr lang="en-US" sz="2000" b="1" dirty="0">
                          <a:solidFill>
                            <a:srgbClr val="C00000"/>
                          </a:solidFill>
                          <a:latin typeface="Times New Roman" panose="02020603050405020304" pitchFamily="18" charset="0"/>
                          <a:cs typeface="Times New Roman" panose="02020603050405020304" pitchFamily="18" charset="0"/>
                        </a:rPr>
                        <a:t>Net Returns</a:t>
                      </a:r>
                      <a:endParaRPr lang="en-US" sz="2000" dirty="0">
                        <a:solidFill>
                          <a:srgbClr val="C00000"/>
                        </a:solidFill>
                        <a:latin typeface="Times New Roman" panose="02020603050405020304" pitchFamily="18" charset="0"/>
                        <a:cs typeface="Times New Roman" panose="02020603050405020304" pitchFamily="18" charset="0"/>
                      </a:endParaRPr>
                    </a:p>
                    <a:p>
                      <a:pPr marL="0" marR="0" indent="0" algn="ctr">
                        <a:spcBef>
                          <a:spcPts val="0"/>
                        </a:spcBef>
                        <a:spcAft>
                          <a:spcPts val="0"/>
                        </a:spcAft>
                      </a:pPr>
                      <a:r>
                        <a:rPr lang="en-US" sz="2000" b="1" dirty="0">
                          <a:solidFill>
                            <a:srgbClr val="C00000"/>
                          </a:solidFill>
                          <a:latin typeface="Times New Roman" panose="02020603050405020304" pitchFamily="18" charset="0"/>
                          <a:cs typeface="Times New Roman" panose="02020603050405020304" pitchFamily="18" charset="0"/>
                        </a:rPr>
                        <a:t>(Rs.)</a:t>
                      </a:r>
                      <a:endParaRPr lang="en-US" sz="2000" dirty="0">
                        <a:solidFill>
                          <a:srgbClr val="C00000"/>
                        </a:solidFill>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spcBef>
                          <a:spcPts val="0"/>
                        </a:spcBef>
                        <a:spcAft>
                          <a:spcPts val="0"/>
                        </a:spcAft>
                      </a:pPr>
                      <a:r>
                        <a:rPr lang="en-US" sz="2000" b="1" dirty="0">
                          <a:solidFill>
                            <a:srgbClr val="C00000"/>
                          </a:solidFill>
                          <a:latin typeface="Times New Roman" panose="02020603050405020304" pitchFamily="18" charset="0"/>
                          <a:cs typeface="Times New Roman" panose="02020603050405020304" pitchFamily="18" charset="0"/>
                        </a:rPr>
                        <a:t>B:C Ratio</a:t>
                      </a:r>
                      <a:endParaRPr lang="en-US" sz="2000" dirty="0">
                        <a:solidFill>
                          <a:srgbClr val="C00000"/>
                        </a:solidFill>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0">
                <a:tc>
                  <a:txBody>
                    <a:bodyPr/>
                    <a:lstStyle/>
                    <a:p>
                      <a:pPr algn="l">
                        <a:spcAft>
                          <a:spcPts val="0"/>
                        </a:spcAft>
                        <a:tabLst>
                          <a:tab pos="474980" algn="l"/>
                          <a:tab pos="4572000" algn="l"/>
                        </a:tabLst>
                      </a:pPr>
                      <a:r>
                        <a:rPr lang="en-US" sz="2000" b="0" dirty="0">
                          <a:latin typeface="Times New Roman" panose="02020603050405020304" pitchFamily="18" charset="0"/>
                          <a:cs typeface="Times New Roman" panose="02020603050405020304" pitchFamily="18" charset="0"/>
                        </a:rPr>
                        <a:t>Balance feed + Mineral mixture (FP)</a:t>
                      </a:r>
                      <a:endParaRPr lang="en-IN" sz="2000" b="0" dirty="0">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b="0" kern="1200" dirty="0">
                          <a:latin typeface="Times New Roman" panose="02020603050405020304" pitchFamily="18" charset="0"/>
                          <a:cs typeface="Times New Roman" panose="02020603050405020304" pitchFamily="18" charset="0"/>
                        </a:rPr>
                        <a:t>9.08</a:t>
                      </a:r>
                      <a:endParaRPr lang="en-US" sz="2000" b="0" kern="1200" dirty="0">
                        <a:solidFill>
                          <a:schemeClr val="dk1"/>
                        </a:solidFill>
                        <a:latin typeface="Times New Roman" panose="02020603050405020304" pitchFamily="18" charset="0"/>
                        <a:ea typeface="Times New Roman"/>
                        <a:cs typeface="Times New Roman" panose="02020603050405020304" pitchFamily="18" charset="0"/>
                      </a:endParaRPr>
                    </a:p>
                  </a:txBody>
                  <a:tcPr marL="68580" marR="68580" marT="0" marB="0"/>
                </a:tc>
                <a:tc rowSpan="2">
                  <a:txBody>
                    <a:bodyPr/>
                    <a:lstStyle/>
                    <a:p>
                      <a:pPr marL="0" marR="0" algn="ctr">
                        <a:spcBef>
                          <a:spcPts val="0"/>
                        </a:spcBef>
                        <a:spcAft>
                          <a:spcPts val="0"/>
                        </a:spcAft>
                      </a:pPr>
                      <a:r>
                        <a:rPr lang="en-US" sz="2000" b="0" kern="1200" dirty="0">
                          <a:latin typeface="Times New Roman" panose="02020603050405020304" pitchFamily="18" charset="0"/>
                          <a:cs typeface="Times New Roman" panose="02020603050405020304" pitchFamily="18" charset="0"/>
                        </a:rPr>
                        <a:t>36.7</a:t>
                      </a:r>
                    </a:p>
                  </a:txBody>
                  <a:tcPr marL="68580" marR="68580" marT="0" marB="0"/>
                </a:tc>
                <a:tc>
                  <a:txBody>
                    <a:bodyPr/>
                    <a:lstStyle/>
                    <a:p>
                      <a:pPr marL="0" marR="0" algn="ctr">
                        <a:spcBef>
                          <a:spcPts val="0"/>
                        </a:spcBef>
                        <a:spcAft>
                          <a:spcPts val="0"/>
                        </a:spcAft>
                      </a:pPr>
                      <a:r>
                        <a:rPr lang="en-US" sz="2000" b="0" kern="1200" dirty="0">
                          <a:latin typeface="Times New Roman" panose="02020603050405020304" pitchFamily="18" charset="0"/>
                          <a:cs typeface="Times New Roman" panose="02020603050405020304" pitchFamily="18" charset="0"/>
                        </a:rPr>
                        <a:t>198.0</a:t>
                      </a:r>
                      <a:endParaRPr lang="en-US" sz="2000" b="0" kern="1200" dirty="0">
                        <a:solidFill>
                          <a:schemeClr val="dk1"/>
                        </a:solidFill>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dk1"/>
                          </a:solidFill>
                          <a:latin typeface="Times New Roman" panose="02020603050405020304" pitchFamily="18" charset="0"/>
                          <a:ea typeface="Times New Roman"/>
                          <a:cs typeface="Times New Roman" panose="02020603050405020304" pitchFamily="18" charset="0"/>
                        </a:rPr>
                        <a:t>272.4</a:t>
                      </a:r>
                    </a:p>
                  </a:txBody>
                  <a:tcPr marL="68580" marR="68580" marT="0" marB="0"/>
                </a:tc>
                <a:tc>
                  <a:txBody>
                    <a:bodyPr/>
                    <a:lstStyle/>
                    <a:p>
                      <a:pPr marL="0" marR="0" algn="ctr">
                        <a:spcBef>
                          <a:spcPts val="0"/>
                        </a:spcBef>
                        <a:spcAft>
                          <a:spcPts val="0"/>
                        </a:spcAft>
                      </a:pPr>
                      <a:r>
                        <a:rPr lang="en-US" sz="2000" b="0" kern="1200" dirty="0">
                          <a:latin typeface="Times New Roman" panose="02020603050405020304" pitchFamily="18" charset="0"/>
                          <a:cs typeface="Times New Roman" panose="02020603050405020304" pitchFamily="18" charset="0"/>
                        </a:rPr>
                        <a:t>74.4</a:t>
                      </a:r>
                      <a:endParaRPr lang="en-US" sz="2000" b="0" kern="1200" dirty="0">
                        <a:solidFill>
                          <a:schemeClr val="dk1"/>
                        </a:solidFill>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b="0" kern="1200" dirty="0">
                          <a:latin typeface="Times New Roman" panose="02020603050405020304" pitchFamily="18" charset="0"/>
                          <a:cs typeface="Times New Roman" panose="02020603050405020304" pitchFamily="18" charset="0"/>
                        </a:rPr>
                        <a:t>1.38</a:t>
                      </a:r>
                      <a:endParaRPr lang="en-US" sz="2000" b="0" kern="1200" dirty="0">
                        <a:solidFill>
                          <a:schemeClr val="dk1"/>
                        </a:solidFill>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669215">
                <a:tc>
                  <a:txBody>
                    <a:bodyPr/>
                    <a:lstStyle/>
                    <a:p>
                      <a:pPr algn="l">
                        <a:spcAft>
                          <a:spcPts val="0"/>
                        </a:spcAft>
                        <a:tabLst>
                          <a:tab pos="474980" algn="l"/>
                          <a:tab pos="4572000" algn="l"/>
                        </a:tabLst>
                      </a:pPr>
                      <a:r>
                        <a:rPr lang="en-US" sz="2000" b="0" dirty="0">
                          <a:latin typeface="Times New Roman" panose="02020603050405020304" pitchFamily="18" charset="0"/>
                          <a:cs typeface="Times New Roman" panose="02020603050405020304" pitchFamily="18" charset="0"/>
                        </a:rPr>
                        <a:t>Balance feed + Chelated Mineral mixture (30g/day) (Ass.)</a:t>
                      </a:r>
                      <a:endParaRPr lang="en-IN" sz="2000" b="0" dirty="0">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b="0" kern="1200" dirty="0">
                          <a:latin typeface="Times New Roman" panose="02020603050405020304" pitchFamily="18" charset="0"/>
                          <a:cs typeface="Times New Roman" panose="02020603050405020304" pitchFamily="18" charset="0"/>
                        </a:rPr>
                        <a:t>12.41</a:t>
                      </a:r>
                      <a:endParaRPr lang="en-US" sz="2000" b="0" kern="1200" dirty="0">
                        <a:solidFill>
                          <a:schemeClr val="dk1"/>
                        </a:solidFill>
                        <a:latin typeface="Times New Roman" panose="02020603050405020304" pitchFamily="18" charset="0"/>
                        <a:ea typeface="Times New Roman"/>
                        <a:cs typeface="Times New Roman" panose="02020603050405020304" pitchFamily="18" charset="0"/>
                      </a:endParaRPr>
                    </a:p>
                  </a:txBody>
                  <a:tcPr marL="68580" marR="68580" marT="0" marB="0"/>
                </a:tc>
                <a:tc vMerge="1">
                  <a:txBody>
                    <a:bodyPr/>
                    <a:lstStyle/>
                    <a:p>
                      <a:endParaRPr lang="en-IN"/>
                    </a:p>
                  </a:txBody>
                  <a:tcPr/>
                </a:tc>
                <a:tc>
                  <a:txBody>
                    <a:bodyPr/>
                    <a:lstStyle/>
                    <a:p>
                      <a:pPr marL="0" marR="0" algn="ctr">
                        <a:spcBef>
                          <a:spcPts val="0"/>
                        </a:spcBef>
                        <a:spcAft>
                          <a:spcPts val="0"/>
                        </a:spcAft>
                      </a:pPr>
                      <a:r>
                        <a:rPr lang="en-US" sz="2000" b="0" kern="1200" dirty="0">
                          <a:latin typeface="Times New Roman" panose="02020603050405020304" pitchFamily="18" charset="0"/>
                          <a:cs typeface="Times New Roman" panose="02020603050405020304" pitchFamily="18" charset="0"/>
                        </a:rPr>
                        <a:t>208.0</a:t>
                      </a:r>
                      <a:endParaRPr lang="en-US" sz="2000" b="0" kern="1200" dirty="0">
                        <a:solidFill>
                          <a:schemeClr val="dk1"/>
                        </a:solidFill>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b="0" kern="1200" dirty="0">
                          <a:solidFill>
                            <a:schemeClr val="dk1"/>
                          </a:solidFill>
                          <a:latin typeface="Times New Roman" panose="02020603050405020304" pitchFamily="18" charset="0"/>
                          <a:ea typeface="Times New Roman"/>
                          <a:cs typeface="Times New Roman" panose="02020603050405020304" pitchFamily="18" charset="0"/>
                        </a:rPr>
                        <a:t>372.3</a:t>
                      </a:r>
                    </a:p>
                  </a:txBody>
                  <a:tcPr marL="68580" marR="68580" marT="0" marB="0"/>
                </a:tc>
                <a:tc>
                  <a:txBody>
                    <a:bodyPr/>
                    <a:lstStyle/>
                    <a:p>
                      <a:pPr marL="0" marR="0" algn="ctr">
                        <a:spcBef>
                          <a:spcPts val="0"/>
                        </a:spcBef>
                        <a:spcAft>
                          <a:spcPts val="0"/>
                        </a:spcAft>
                      </a:pPr>
                      <a:r>
                        <a:rPr lang="en-US" sz="2000" b="0" kern="1200" dirty="0">
                          <a:solidFill>
                            <a:schemeClr val="dk1"/>
                          </a:solidFill>
                          <a:latin typeface="Times New Roman" panose="02020603050405020304" pitchFamily="18" charset="0"/>
                          <a:ea typeface="Times New Roman"/>
                          <a:cs typeface="Times New Roman" panose="02020603050405020304" pitchFamily="18" charset="0"/>
                        </a:rPr>
                        <a:t>164.3</a:t>
                      </a:r>
                    </a:p>
                  </a:txBody>
                  <a:tcPr marL="68580" marR="68580" marT="0" marB="0"/>
                </a:tc>
                <a:tc>
                  <a:txBody>
                    <a:bodyPr/>
                    <a:lstStyle/>
                    <a:p>
                      <a:pPr marL="0" marR="0" algn="ctr">
                        <a:spcBef>
                          <a:spcPts val="0"/>
                        </a:spcBef>
                        <a:spcAft>
                          <a:spcPts val="0"/>
                        </a:spcAft>
                      </a:pPr>
                      <a:r>
                        <a:rPr lang="en-US" sz="2000" b="0" kern="1200" dirty="0">
                          <a:latin typeface="Times New Roman" panose="02020603050405020304" pitchFamily="18" charset="0"/>
                          <a:cs typeface="Times New Roman" panose="02020603050405020304" pitchFamily="18" charset="0"/>
                        </a:rPr>
                        <a:t>1.79</a:t>
                      </a:r>
                      <a:endParaRPr lang="en-US" sz="2000" b="0" kern="1200" dirty="0">
                        <a:solidFill>
                          <a:schemeClr val="dk1"/>
                        </a:solidFill>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 xmlns:a16="http://schemas.microsoft.com/office/drawing/2014/main" val="3795985730"/>
                  </a:ext>
                </a:extLst>
              </a:tr>
            </a:tbl>
          </a:graphicData>
        </a:graphic>
      </p:graphicFrame>
      <p:sp>
        <p:nvSpPr>
          <p:cNvPr id="16" name="TextBox 25">
            <a:extLst>
              <a:ext uri="{FF2B5EF4-FFF2-40B4-BE49-F238E27FC236}">
                <a16:creationId xmlns="" xmlns:a16="http://schemas.microsoft.com/office/drawing/2014/main" id="{7306248C-2C6A-445C-A578-CDC5088FB8AC}"/>
              </a:ext>
            </a:extLst>
          </p:cNvPr>
          <p:cNvSpPr txBox="1">
            <a:spLocks noChangeArrowheads="1"/>
          </p:cNvSpPr>
          <p:nvPr/>
        </p:nvSpPr>
        <p:spPr bwMode="auto">
          <a:xfrm>
            <a:off x="9054547" y="2198512"/>
            <a:ext cx="2865299"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sz="2000" dirty="0">
                <a:solidFill>
                  <a:srgbClr val="002060"/>
                </a:solidFill>
                <a:latin typeface="Times New Roman" panose="02020603050405020304" pitchFamily="18" charset="0"/>
                <a:cs typeface="Times New Roman" panose="02020603050405020304" pitchFamily="18" charset="0"/>
              </a:rPr>
              <a:t>Replications - 10 animals </a:t>
            </a:r>
          </a:p>
        </p:txBody>
      </p:sp>
      <p:sp>
        <p:nvSpPr>
          <p:cNvPr id="17" name="Rectangle 6">
            <a:extLst>
              <a:ext uri="{FF2B5EF4-FFF2-40B4-BE49-F238E27FC236}">
                <a16:creationId xmlns="" xmlns:a16="http://schemas.microsoft.com/office/drawing/2014/main" id="{DEC723B3-84E8-4B64-80CA-02D7B9379EB7}"/>
              </a:ext>
            </a:extLst>
          </p:cNvPr>
          <p:cNvSpPr>
            <a:spLocks noChangeArrowheads="1"/>
          </p:cNvSpPr>
          <p:nvPr/>
        </p:nvSpPr>
        <p:spPr bwMode="auto">
          <a:xfrm>
            <a:off x="4422913" y="4459761"/>
            <a:ext cx="42672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b="1" dirty="0">
                <a:solidFill>
                  <a:srgbClr val="FF0000"/>
                </a:solidFill>
                <a:latin typeface="Calibri" panose="020F0502020204030204" pitchFamily="34" charset="0"/>
              </a:rPr>
              <a:t>Source of technology: </a:t>
            </a:r>
            <a:r>
              <a:rPr lang="en-US" altLang="en-US" dirty="0">
                <a:solidFill>
                  <a:srgbClr val="FF0000"/>
                </a:solidFill>
                <a:latin typeface="Calibri" panose="020F0502020204030204" pitchFamily="34" charset="0"/>
              </a:rPr>
              <a:t>AAU, Anand </a:t>
            </a:r>
          </a:p>
        </p:txBody>
      </p:sp>
      <p:sp>
        <p:nvSpPr>
          <p:cNvPr id="18" name="Rectangle 2">
            <a:extLst>
              <a:ext uri="{FF2B5EF4-FFF2-40B4-BE49-F238E27FC236}">
                <a16:creationId xmlns="" xmlns:a16="http://schemas.microsoft.com/office/drawing/2014/main" id="{E80AC57C-C49D-4CD0-914E-33A4B332500A}"/>
              </a:ext>
            </a:extLst>
          </p:cNvPr>
          <p:cNvSpPr>
            <a:spLocks noChangeArrowheads="1"/>
          </p:cNvSpPr>
          <p:nvPr/>
        </p:nvSpPr>
        <p:spPr bwMode="auto">
          <a:xfrm>
            <a:off x="9889435" y="4530613"/>
            <a:ext cx="2514600"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14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Duration of trial:</a:t>
            </a:r>
            <a:r>
              <a:rPr lang="en-US" altLang="en-US" sz="14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60 Days</a:t>
            </a:r>
          </a:p>
        </p:txBody>
      </p:sp>
      <p:sp>
        <p:nvSpPr>
          <p:cNvPr id="20" name="Rectangle 3" descr="Blue tissue paper">
            <a:extLst>
              <a:ext uri="{FF2B5EF4-FFF2-40B4-BE49-F238E27FC236}">
                <a16:creationId xmlns="" xmlns:a16="http://schemas.microsoft.com/office/drawing/2014/main" id="{1E44EAA6-C20C-47CC-A18F-D7AB5F8D9668}"/>
              </a:ext>
            </a:extLst>
          </p:cNvPr>
          <p:cNvSpPr>
            <a:spLocks noChangeArrowheads="1"/>
          </p:cNvSpPr>
          <p:nvPr/>
        </p:nvSpPr>
        <p:spPr bwMode="auto">
          <a:xfrm>
            <a:off x="238539" y="4860233"/>
            <a:ext cx="11678478" cy="707886"/>
          </a:xfrm>
          <a:prstGeom prst="rect">
            <a:avLst/>
          </a:prstGeom>
          <a:blipFill dpi="0" rotWithShape="1">
            <a:blip r:embed="rId2" cstate="print"/>
            <a:srcRect/>
            <a:tile tx="0" ty="0" sx="100000" sy="100000" flip="none" algn="tl"/>
          </a:blip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sz="2000" b="1" dirty="0">
                <a:solidFill>
                  <a:srgbClr val="C00000"/>
                </a:solidFill>
                <a:latin typeface="Times New Roman" panose="02020603050405020304" pitchFamily="18" charset="0"/>
                <a:cs typeface="Times New Roman" panose="02020603050405020304" pitchFamily="18" charset="0"/>
              </a:rPr>
              <a:t>Results:- </a:t>
            </a:r>
            <a:r>
              <a:rPr lang="en-US" altLang="en-US" sz="2000" dirty="0">
                <a:solidFill>
                  <a:prstClr val="black"/>
                </a:solidFill>
                <a:latin typeface="Times New Roman" panose="02020603050405020304" pitchFamily="18" charset="0"/>
                <a:cs typeface="Times New Roman" panose="02020603050405020304" pitchFamily="18" charset="0"/>
              </a:rPr>
              <a:t>The results of the trial indicate that use of Chelated Mineral mixture improve intake minerals in GI track with low dose as compare to mineral mixture. Resulting milk production and health improves.</a:t>
            </a:r>
            <a:endParaRPr lang="en-IN" altLang="en-US" sz="2000" dirty="0">
              <a:solidFill>
                <a:srgbClr val="002060"/>
              </a:solidFill>
              <a:latin typeface="Times New Roman" panose="02020603050405020304" pitchFamily="18" charset="0"/>
              <a:cs typeface="Times New Roman" panose="02020603050405020304" pitchFamily="18" charset="0"/>
            </a:endParaRPr>
          </a:p>
        </p:txBody>
      </p:sp>
      <p:sp>
        <p:nvSpPr>
          <p:cNvPr id="21" name="Rectangle 3" descr="Blue tissue paper">
            <a:extLst>
              <a:ext uri="{FF2B5EF4-FFF2-40B4-BE49-F238E27FC236}">
                <a16:creationId xmlns="" xmlns:a16="http://schemas.microsoft.com/office/drawing/2014/main" id="{0E1896A9-8DF3-4A63-8B21-82B7D7F18B40}"/>
              </a:ext>
            </a:extLst>
          </p:cNvPr>
          <p:cNvSpPr>
            <a:spLocks noChangeArrowheads="1"/>
          </p:cNvSpPr>
          <p:nvPr/>
        </p:nvSpPr>
        <p:spPr bwMode="auto">
          <a:xfrm>
            <a:off x="238539" y="5591113"/>
            <a:ext cx="11678478" cy="400110"/>
          </a:xfrm>
          <a:prstGeom prst="rect">
            <a:avLst/>
          </a:prstGeom>
          <a:blipFill dpi="0" rotWithShape="1">
            <a:blip r:embed="rId3" cstate="print"/>
            <a:srcRect/>
            <a:tile tx="0" ty="0" sx="100000" sy="100000" flip="none" algn="tl"/>
          </a:blip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sz="2000" b="1" dirty="0">
                <a:solidFill>
                  <a:srgbClr val="C00000"/>
                </a:solidFill>
                <a:latin typeface="Times New Roman" panose="02020603050405020304" pitchFamily="18" charset="0"/>
                <a:cs typeface="Times New Roman" panose="02020603050405020304" pitchFamily="18" charset="0"/>
              </a:rPr>
              <a:t>Farmers reactions:- </a:t>
            </a:r>
            <a:r>
              <a:rPr lang="en-US" altLang="en-US" sz="2000" dirty="0">
                <a:solidFill>
                  <a:prstClr val="black"/>
                </a:solidFill>
                <a:latin typeface="Times New Roman" panose="02020603050405020304" pitchFamily="18" charset="0"/>
                <a:cs typeface="Times New Roman" panose="02020603050405020304" pitchFamily="18" charset="0"/>
              </a:rPr>
              <a:t>Farmers satisfied with the performance of chelated mineral mixture &amp; health of animal. </a:t>
            </a:r>
            <a:endParaRPr lang="en-IN" altLang="en-US" sz="2000" dirty="0">
              <a:solidFill>
                <a:srgbClr val="002060"/>
              </a:solidFill>
              <a:latin typeface="Times New Roman" panose="02020603050405020304" pitchFamily="18" charset="0"/>
              <a:cs typeface="Times New Roman" panose="02020603050405020304" pitchFamily="18" charset="0"/>
            </a:endParaRPr>
          </a:p>
        </p:txBody>
      </p:sp>
      <p:sp>
        <p:nvSpPr>
          <p:cNvPr id="24" name="TextBox 11">
            <a:extLst>
              <a:ext uri="{FF2B5EF4-FFF2-40B4-BE49-F238E27FC236}">
                <a16:creationId xmlns="" xmlns:a16="http://schemas.microsoft.com/office/drawing/2014/main" id="{6670F27C-498C-4678-842A-3D7F7F3D1949}"/>
              </a:ext>
            </a:extLst>
          </p:cNvPr>
          <p:cNvSpPr txBox="1">
            <a:spLocks noChangeArrowheads="1"/>
          </p:cNvSpPr>
          <p:nvPr/>
        </p:nvSpPr>
        <p:spPr bwMode="auto">
          <a:xfrm>
            <a:off x="238539" y="4444241"/>
            <a:ext cx="4925739"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1600" dirty="0">
                <a:solidFill>
                  <a:prstClr val="black"/>
                </a:solidFill>
                <a:latin typeface="Times New Roman" panose="02020603050405020304" pitchFamily="18" charset="0"/>
                <a:cs typeface="Times New Roman" panose="02020603050405020304" pitchFamily="18" charset="0"/>
              </a:rPr>
              <a:t>Note:-Average sale rate of milk is - 30Rs.</a:t>
            </a:r>
            <a:endParaRPr lang="en-GB" altLang="en-US" sz="1600" dirty="0">
              <a:solidFill>
                <a:prstClr val="black"/>
              </a:solidFill>
              <a:latin typeface="Times New Roman" panose="02020603050405020304" pitchFamily="18" charset="0"/>
              <a:cs typeface="Times New Roman" panose="02020603050405020304" pitchFamily="18" charset="0"/>
            </a:endParaRPr>
          </a:p>
        </p:txBody>
      </p:sp>
      <p:pic>
        <p:nvPicPr>
          <p:cNvPr id="14" name="Picture 5">
            <a:extLst>
              <a:ext uri="{FF2B5EF4-FFF2-40B4-BE49-F238E27FC236}">
                <a16:creationId xmlns="" xmlns:a16="http://schemas.microsoft.com/office/drawing/2014/main" id="{FBE32D06-C58B-F8FF-FEE7-343F91F28A33}"/>
              </a:ext>
            </a:extLst>
          </p:cNvPr>
          <p:cNvPicPr>
            <a:picLocks noChangeAspect="1" noChangeArrowheads="1"/>
          </p:cNvPicPr>
          <p:nvPr/>
        </p:nvPicPr>
        <p:blipFill>
          <a:blip r:embed="rId4" cstate="print"/>
          <a:srcRect/>
          <a:stretch>
            <a:fillRect/>
          </a:stretch>
        </p:blipFill>
        <p:spPr bwMode="auto">
          <a:xfrm>
            <a:off x="0" y="0"/>
            <a:ext cx="742950" cy="792163"/>
          </a:xfrm>
          <a:prstGeom prst="rect">
            <a:avLst/>
          </a:prstGeom>
          <a:noFill/>
          <a:ln w="9525">
            <a:noFill/>
            <a:miter lim="800000"/>
            <a:headEnd/>
            <a:tailEnd/>
          </a:ln>
        </p:spPr>
      </p:pic>
      <p:pic>
        <p:nvPicPr>
          <p:cNvPr id="23" name="Picture 6" descr="C:\Documents and Settings\Administrator\My Documents\Downloads\ICAR_logo.JPG">
            <a:extLst>
              <a:ext uri="{FF2B5EF4-FFF2-40B4-BE49-F238E27FC236}">
                <a16:creationId xmlns="" xmlns:a16="http://schemas.microsoft.com/office/drawing/2014/main" id="{C3302305-16EA-32A4-1077-D3B657F602C8}"/>
              </a:ext>
            </a:extLst>
          </p:cNvPr>
          <p:cNvPicPr>
            <a:picLocks noChangeAspect="1" noChangeArrowheads="1"/>
          </p:cNvPicPr>
          <p:nvPr/>
        </p:nvPicPr>
        <p:blipFill>
          <a:blip r:embed="rId5" cstate="print"/>
          <a:srcRect/>
          <a:stretch>
            <a:fillRect/>
          </a:stretch>
        </p:blipFill>
        <p:spPr bwMode="auto">
          <a:xfrm>
            <a:off x="11472681" y="0"/>
            <a:ext cx="682625" cy="904875"/>
          </a:xfrm>
          <a:prstGeom prst="rect">
            <a:avLst/>
          </a:prstGeom>
          <a:noFill/>
          <a:ln w="9525">
            <a:noFill/>
            <a:miter lim="800000"/>
            <a:headEnd/>
            <a:tailEnd/>
          </a:ln>
        </p:spPr>
      </p:pic>
      <p:sp>
        <p:nvSpPr>
          <p:cNvPr id="25" name="TextBox 24">
            <a:extLst>
              <a:ext uri="{FF2B5EF4-FFF2-40B4-BE49-F238E27FC236}">
                <a16:creationId xmlns="" xmlns:a16="http://schemas.microsoft.com/office/drawing/2014/main" id="{D398815D-E562-1AA8-20B6-B7FFE1366609}"/>
              </a:ext>
            </a:extLst>
          </p:cNvPr>
          <p:cNvSpPr txBox="1"/>
          <p:nvPr/>
        </p:nvSpPr>
        <p:spPr>
          <a:xfrm>
            <a:off x="1540565" y="51172"/>
            <a:ext cx="9908485" cy="461665"/>
          </a:xfrm>
          <a:prstGeom prst="rect">
            <a:avLst/>
          </a:prstGeom>
          <a:noFill/>
        </p:spPr>
        <p:txBody>
          <a:bodyPr wrap="square">
            <a:spAutoFit/>
          </a:bodyPr>
          <a:lstStyle/>
          <a:p>
            <a:pPr algn="just"/>
            <a:r>
              <a:rPr lang="en-US" sz="24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Enterprise: </a:t>
            </a:r>
            <a:r>
              <a:rPr lang="en-US" sz="24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Livestock</a:t>
            </a:r>
            <a:r>
              <a:rPr lang="en-IN" sz="24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Thematic area: </a:t>
            </a:r>
            <a:r>
              <a:rPr lang="en-US" sz="24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Nutrient management</a:t>
            </a:r>
            <a:endParaRPr lang="en-IN" sz="2400" dirty="0">
              <a:solidFill>
                <a:srgbClr val="0080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 xmlns:a16="http://schemas.microsoft.com/office/drawing/2014/main" id="{4BA6705F-5DD9-519B-790B-3E1C3C868400}"/>
              </a:ext>
            </a:extLst>
          </p:cNvPr>
          <p:cNvSpPr txBox="1"/>
          <p:nvPr/>
        </p:nvSpPr>
        <p:spPr>
          <a:xfrm>
            <a:off x="1051062" y="541510"/>
            <a:ext cx="10518086" cy="1631216"/>
          </a:xfrm>
          <a:prstGeom prst="rect">
            <a:avLst/>
          </a:prstGeom>
          <a:noFill/>
        </p:spPr>
        <p:txBody>
          <a:bodyPr wrap="square">
            <a:spAutoFit/>
          </a:bodyPr>
          <a:lstStyle/>
          <a:p>
            <a:pPr algn="just"/>
            <a:r>
              <a:rPr lang="en-US"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Animal situation: </a:t>
            </a:r>
            <a:r>
              <a:rPr lang="en-US" sz="2000"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Murrha</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cross buffalo, 2</a:t>
            </a:r>
            <a:r>
              <a:rPr lang="en-US" sz="2000" baseline="30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nd</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lactation, reared under Intensive housing system.</a:t>
            </a:r>
            <a:endParaRPr lang="en-IN"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Problem identified:</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 Mineral deficiency.</a:t>
            </a:r>
            <a:endParaRPr lang="en-IN"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Major cause: - </a:t>
            </a:r>
            <a:r>
              <a:rPr lang="en-US" sz="2000"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Non-chelated form of minerals not absorbed by intestine during digestion process.</a:t>
            </a:r>
            <a:endParaRPr lang="en-IN" sz="20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tabLst>
                <a:tab pos="342900" algn="l"/>
              </a:tabLst>
            </a:pPr>
            <a:r>
              <a:rPr lang="en-US" sz="2000" b="1"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Possible solution: - </a:t>
            </a:r>
            <a:r>
              <a:rPr lang="en-US"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Chelated form of minerals are organic form which is easily absorbed in intestine</a:t>
            </a:r>
            <a:r>
              <a:rPr lang="en-US" sz="20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Title: - Effect of chelated mineral mixture on milk yield in buffalo.</a:t>
            </a:r>
            <a:endParaRPr lang="en-IN" sz="2000" dirty="0">
              <a:solidFill>
                <a:srgbClr val="008000"/>
              </a:solidFill>
              <a:latin typeface="Times New Roman" panose="02020603050405020304" pitchFamily="18" charset="0"/>
              <a:cs typeface="Times New Roman" panose="02020603050405020304" pitchFamily="18" charset="0"/>
            </a:endParaRPr>
          </a:p>
        </p:txBody>
      </p:sp>
      <p:sp>
        <p:nvSpPr>
          <p:cNvPr id="27" name="Rectangle 3" descr="Blue tissue paper">
            <a:extLst>
              <a:ext uri="{FF2B5EF4-FFF2-40B4-BE49-F238E27FC236}">
                <a16:creationId xmlns="" xmlns:a16="http://schemas.microsoft.com/office/drawing/2014/main" id="{2ECE7BEE-AD76-6C46-339F-8DAD4A768653}"/>
              </a:ext>
            </a:extLst>
          </p:cNvPr>
          <p:cNvSpPr>
            <a:spLocks noChangeArrowheads="1"/>
          </p:cNvSpPr>
          <p:nvPr/>
        </p:nvSpPr>
        <p:spPr bwMode="auto">
          <a:xfrm>
            <a:off x="268416" y="6062873"/>
            <a:ext cx="11681733" cy="707886"/>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Social acceptability, Suitability &amp; Economic viability:- </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There is no social issue to accept the technology and no side effect on a</a:t>
            </a:r>
            <a:r>
              <a:rPr lang="en-US" sz="2000" dirty="0">
                <a:solidFill>
                  <a:srgbClr val="008000"/>
                </a:solidFill>
                <a:latin typeface="Times New Roman" panose="02020603050405020304" pitchFamily="18" charset="0"/>
                <a:ea typeface="Calibri" panose="020F0502020204030204" pitchFamily="34" charset="0"/>
                <a:cs typeface="Times New Roman" panose="02020603050405020304" pitchFamily="18" charset="0"/>
              </a:rPr>
              <a:t>ll categories of animals. Easily available in market at reasonable price (Rs. 100-150/kg).</a:t>
            </a:r>
            <a:endParaRPr lang="en-IN" altLang="en-US" sz="2000" dirty="0">
              <a:solidFill>
                <a:srgbClr val="008000"/>
              </a:solidFill>
              <a:latin typeface="Times New Roman" panose="02020603050405020304" pitchFamily="18" charset="0"/>
              <a:cs typeface="Times New Roman" pitchFamily="18" charset="0"/>
            </a:endParaRPr>
          </a:p>
        </p:txBody>
      </p:sp>
      <p:sp>
        <p:nvSpPr>
          <p:cNvPr id="19" name="Rectangle 1">
            <a:extLst>
              <a:ext uri="{FF2B5EF4-FFF2-40B4-BE49-F238E27FC236}">
                <a16:creationId xmlns="" xmlns:a16="http://schemas.microsoft.com/office/drawing/2014/main" id="{E480B3AF-4A9A-85DC-015E-845191E4ABD3}"/>
              </a:ext>
            </a:extLst>
          </p:cNvPr>
          <p:cNvSpPr>
            <a:spLocks noChangeArrowheads="1"/>
          </p:cNvSpPr>
          <p:nvPr/>
        </p:nvSpPr>
        <p:spPr bwMode="auto">
          <a:xfrm rot="18829967">
            <a:off x="414574" y="209809"/>
            <a:ext cx="128074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en-US" sz="2000" b="1" dirty="0">
                <a:solidFill>
                  <a:srgbClr val="C00000"/>
                </a:solidFill>
                <a:latin typeface="Times New Roman" panose="02020603050405020304" pitchFamily="18" charset="0"/>
                <a:cs typeface="Times New Roman" panose="02020603050405020304" pitchFamily="18" charset="0"/>
              </a:rPr>
              <a:t>OFT: - 6</a:t>
            </a:r>
            <a:endParaRPr lang="en-US" altLang="en-US" sz="2000" b="1" dirty="0">
              <a:solidFill>
                <a:srgbClr val="008000"/>
              </a:solidFill>
              <a:latin typeface="Calibri" panose="020F0502020204030204" pitchFamily="34" charset="0"/>
            </a:endParaRPr>
          </a:p>
        </p:txBody>
      </p:sp>
      <p:sp>
        <p:nvSpPr>
          <p:cNvPr id="28" name="Rectangle 3" descr="Bouquet">
            <a:extLst>
              <a:ext uri="{FF2B5EF4-FFF2-40B4-BE49-F238E27FC236}">
                <a16:creationId xmlns="" xmlns:a16="http://schemas.microsoft.com/office/drawing/2014/main" id="{E68E2453-84DB-85EB-17B1-97A4EBA71A8C}"/>
              </a:ext>
            </a:extLst>
          </p:cNvPr>
          <p:cNvSpPr txBox="1">
            <a:spLocks/>
          </p:cNvSpPr>
          <p:nvPr/>
        </p:nvSpPr>
        <p:spPr bwMode="auto">
          <a:xfrm>
            <a:off x="278293" y="2142069"/>
            <a:ext cx="6023116"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2000" b="1" dirty="0">
                <a:solidFill>
                  <a:srgbClr val="C00000"/>
                </a:solidFill>
                <a:latin typeface="Times New Roman" panose="02020603050405020304" pitchFamily="18" charset="0"/>
                <a:cs typeface="Times New Roman" panose="02020603050405020304" pitchFamily="18" charset="0"/>
              </a:rPr>
              <a:t>Technology option &amp; Performance (Animal/day)</a:t>
            </a:r>
          </a:p>
        </p:txBody>
      </p:sp>
    </p:spTree>
    <p:extLst>
      <p:ext uri="{BB962C8B-B14F-4D97-AF65-F5344CB8AC3E}">
        <p14:creationId xmlns="" xmlns:p14="http://schemas.microsoft.com/office/powerpoint/2010/main" val="2316397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descr="Bouquet"/>
          <p:cNvSpPr txBox="1">
            <a:spLocks/>
          </p:cNvSpPr>
          <p:nvPr/>
        </p:nvSpPr>
        <p:spPr>
          <a:xfrm>
            <a:off x="152404" y="2348951"/>
            <a:ext cx="8763000" cy="457200"/>
          </a:xfrm>
          <a:prstGeom prst="rect">
            <a:avLst/>
          </a:prstGeom>
          <a:noFill/>
        </p:spPr>
        <p:txBody>
          <a:bodyPr>
            <a:noAutofit/>
          </a:bodyPr>
          <a:lstStyle/>
          <a:p>
            <a:r>
              <a:rPr lang="en-US" sz="2000" b="1" dirty="0">
                <a:solidFill>
                  <a:srgbClr val="C00000"/>
                </a:solidFill>
                <a:latin typeface="Times New Roman" pitchFamily="18" charset="0"/>
                <a:cs typeface="Times New Roman" pitchFamily="18" charset="0"/>
              </a:rPr>
              <a:t>Technology option &amp; Performance</a:t>
            </a:r>
            <a:endParaRPr lang="en-US" altLang="en-US" sz="2000" b="1" dirty="0">
              <a:solidFill>
                <a:srgbClr val="C00000"/>
              </a:solidFill>
              <a:latin typeface="Times New Roman" pitchFamily="18" charset="0"/>
              <a:cs typeface="Times New Roman" pitchFamily="18" charset="0"/>
            </a:endParaRPr>
          </a:p>
        </p:txBody>
      </p:sp>
      <p:sp>
        <p:nvSpPr>
          <p:cNvPr id="10" name="Rectangle 3" descr="Blue tissue paper"/>
          <p:cNvSpPr>
            <a:spLocks noChangeArrowheads="1"/>
          </p:cNvSpPr>
          <p:nvPr/>
        </p:nvSpPr>
        <p:spPr bwMode="auto">
          <a:xfrm>
            <a:off x="245223" y="4399731"/>
            <a:ext cx="11681733" cy="1015663"/>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Results:-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results showed that the difference in yield of T</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and T</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was found to be non significant. There was not much difference in the amount of nitrogen used by the farmer and the amount of nitrogen used with the help of leaf color chart (LCC).</a:t>
            </a:r>
            <a:endParaRPr lang="en-IN" altLang="en-US" sz="2000" dirty="0">
              <a:solidFill>
                <a:srgbClr val="002060"/>
              </a:solidFill>
              <a:latin typeface="Times New Roman" panose="02020603050405020304" pitchFamily="18" charset="0"/>
              <a:cs typeface="Times New Roman" pitchFamily="18" charset="0"/>
            </a:endParaRPr>
          </a:p>
        </p:txBody>
      </p:sp>
      <p:sp>
        <p:nvSpPr>
          <p:cNvPr id="12" name="Rectangle 3" descr="Bouquet"/>
          <p:cNvSpPr txBox="1">
            <a:spLocks/>
          </p:cNvSpPr>
          <p:nvPr/>
        </p:nvSpPr>
        <p:spPr>
          <a:xfrm>
            <a:off x="9266522" y="2347749"/>
            <a:ext cx="2667000" cy="457200"/>
          </a:xfrm>
          <a:prstGeom prst="rect">
            <a:avLst/>
          </a:prstGeom>
          <a:noFill/>
        </p:spPr>
        <p:txBody>
          <a:bodyPr>
            <a:noAutofit/>
          </a:bodyPr>
          <a:lstStyle/>
          <a:p>
            <a:pPr algn="just">
              <a:spcBef>
                <a:spcPct val="20000"/>
              </a:spcBef>
              <a:defRPr/>
            </a:pPr>
            <a:r>
              <a:rPr lang="en-US" altLang="en-US" sz="2000" b="1" dirty="0">
                <a:solidFill>
                  <a:srgbClr val="002060"/>
                </a:solidFill>
                <a:latin typeface="Times New Roman" pitchFamily="18" charset="0"/>
                <a:cs typeface="Times New Roman" pitchFamily="18" charset="0"/>
              </a:rPr>
              <a:t>No. of replication:- </a:t>
            </a:r>
            <a:r>
              <a:rPr lang="en-US" altLang="en-US" sz="2000" dirty="0">
                <a:solidFill>
                  <a:srgbClr val="002060"/>
                </a:solidFill>
                <a:latin typeface="Times New Roman" pitchFamily="18" charset="0"/>
                <a:cs typeface="Times New Roman" pitchFamily="18" charset="0"/>
              </a:rPr>
              <a:t>10</a:t>
            </a:r>
          </a:p>
        </p:txBody>
      </p:sp>
      <p:sp>
        <p:nvSpPr>
          <p:cNvPr id="13" name="Rectangle 3" descr="Bouquet"/>
          <p:cNvSpPr txBox="1">
            <a:spLocks/>
          </p:cNvSpPr>
          <p:nvPr/>
        </p:nvSpPr>
        <p:spPr>
          <a:xfrm>
            <a:off x="182222" y="4059937"/>
            <a:ext cx="8425066" cy="469667"/>
          </a:xfrm>
          <a:prstGeom prst="rect">
            <a:avLst/>
          </a:prstGeom>
          <a:noFill/>
        </p:spPr>
        <p:txBody>
          <a:bodyPr>
            <a:noAutofit/>
          </a:bodyPr>
          <a:lstStyle/>
          <a:p>
            <a:pPr algn="just">
              <a:spcAft>
                <a:spcPts val="600"/>
              </a:spcAft>
            </a:pPr>
            <a:r>
              <a:rPr lang="en-US" b="1" dirty="0">
                <a:solidFill>
                  <a:srgbClr val="C00000"/>
                </a:solidFill>
                <a:latin typeface="Times New Roman" pitchFamily="18" charset="0"/>
                <a:cs typeface="Times New Roman" pitchFamily="18" charset="0"/>
              </a:rPr>
              <a:t>Source of technology:- </a:t>
            </a:r>
            <a:r>
              <a:rPr lang="en-US" i="1" dirty="0">
                <a:solidFill>
                  <a:srgbClr val="C00000"/>
                </a:solidFill>
                <a:latin typeface="Times New Roman"/>
                <a:ea typeface="Calibri"/>
              </a:rPr>
              <a:t>Punjab Agricultural University, Ludhiana</a:t>
            </a:r>
            <a:endParaRPr lang="en-US" altLang="en-US" b="1" dirty="0">
              <a:solidFill>
                <a:srgbClr val="C00000"/>
              </a:solidFill>
              <a:latin typeface="Times New Roman" pitchFamily="18" charset="0"/>
              <a:cs typeface="Times New Roman" pitchFamily="18" charset="0"/>
            </a:endParaRPr>
          </a:p>
        </p:txBody>
      </p:sp>
      <p:graphicFrame>
        <p:nvGraphicFramePr>
          <p:cNvPr id="14" name="Table 13"/>
          <p:cNvGraphicFramePr>
            <a:graphicFrameLocks noGrp="1"/>
          </p:cNvGraphicFramePr>
          <p:nvPr>
            <p:extLst>
              <p:ext uri="{D42A27DB-BD31-4B8C-83A1-F6EECF244321}">
                <p14:modId xmlns="" xmlns:p14="http://schemas.microsoft.com/office/powerpoint/2010/main" val="1687869186"/>
              </p:ext>
            </p:extLst>
          </p:nvPr>
        </p:nvGraphicFramePr>
        <p:xfrm>
          <a:off x="228598" y="2721339"/>
          <a:ext cx="11698358" cy="1359728"/>
        </p:xfrm>
        <a:graphic>
          <a:graphicData uri="http://schemas.openxmlformats.org/drawingml/2006/table">
            <a:tbl>
              <a:tblPr/>
              <a:tblGrid>
                <a:gridCol w="4651515">
                  <a:extLst>
                    <a:ext uri="{9D8B030D-6E8A-4147-A177-3AD203B41FA5}">
                      <a16:colId xmlns="" xmlns:a16="http://schemas.microsoft.com/office/drawing/2014/main" val="20000"/>
                    </a:ext>
                  </a:extLst>
                </a:gridCol>
                <a:gridCol w="1928191">
                  <a:extLst>
                    <a:ext uri="{9D8B030D-6E8A-4147-A177-3AD203B41FA5}">
                      <a16:colId xmlns="" xmlns:a16="http://schemas.microsoft.com/office/drawing/2014/main" val="20001"/>
                    </a:ext>
                  </a:extLst>
                </a:gridCol>
                <a:gridCol w="2037522">
                  <a:extLst>
                    <a:ext uri="{9D8B030D-6E8A-4147-A177-3AD203B41FA5}">
                      <a16:colId xmlns="" xmlns:a16="http://schemas.microsoft.com/office/drawing/2014/main" val="20002"/>
                    </a:ext>
                  </a:extLst>
                </a:gridCol>
                <a:gridCol w="1828800">
                  <a:extLst>
                    <a:ext uri="{9D8B030D-6E8A-4147-A177-3AD203B41FA5}">
                      <a16:colId xmlns="" xmlns:a16="http://schemas.microsoft.com/office/drawing/2014/main" val="20003"/>
                    </a:ext>
                  </a:extLst>
                </a:gridCol>
                <a:gridCol w="1252330">
                  <a:extLst>
                    <a:ext uri="{9D8B030D-6E8A-4147-A177-3AD203B41FA5}">
                      <a16:colId xmlns="" xmlns:a16="http://schemas.microsoft.com/office/drawing/2014/main" val="20004"/>
                    </a:ext>
                  </a:extLst>
                </a:gridCol>
              </a:tblGrid>
              <a:tr h="512548">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Technology Option</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Yield (q/ha)</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Increase in yield (%)</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58738"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Net Returns</a:t>
                      </a:r>
                      <a:r>
                        <a:rPr lang="en-US" sz="2000" b="0" dirty="0">
                          <a:solidFill>
                            <a:srgbClr val="C00000"/>
                          </a:solidFill>
                          <a:latin typeface="Times New Roman" pitchFamily="18" charset="0"/>
                          <a:ea typeface="Times New Roman"/>
                          <a:cs typeface="Times New Roman" pitchFamily="18" charset="0"/>
                        </a:rPr>
                        <a:t> </a:t>
                      </a:r>
                      <a:r>
                        <a:rPr lang="en-US" sz="2000" b="1" dirty="0">
                          <a:solidFill>
                            <a:srgbClr val="C00000"/>
                          </a:solidFill>
                          <a:latin typeface="Times New Roman" pitchFamily="18" charset="0"/>
                          <a:ea typeface="Times New Roman"/>
                          <a:cs typeface="Times New Roman" pitchFamily="18" charset="0"/>
                        </a:rPr>
                        <a:t>(Rs./ha)</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a:lnSpc>
                          <a:spcPct val="100000"/>
                        </a:lnSpc>
                        <a:spcBef>
                          <a:spcPts val="0"/>
                        </a:spcBef>
                        <a:spcAft>
                          <a:spcPts val="0"/>
                        </a:spcAft>
                      </a:pPr>
                      <a:r>
                        <a:rPr lang="en-US" sz="2000" b="1" dirty="0">
                          <a:solidFill>
                            <a:srgbClr val="C00000"/>
                          </a:solidFill>
                          <a:latin typeface="Times New Roman" pitchFamily="18" charset="0"/>
                          <a:ea typeface="Times New Roman"/>
                          <a:cs typeface="Times New Roman" pitchFamily="18" charset="0"/>
                        </a:rPr>
                        <a:t>B:C Ratio</a:t>
                      </a:r>
                      <a:endParaRPr lang="en-US" sz="2000" dirty="0">
                        <a:solidFill>
                          <a:srgbClr val="C0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256274">
                <a:tc>
                  <a:txBody>
                    <a:bodyPr/>
                    <a:lstStyle/>
                    <a:p>
                      <a:pPr marL="0" marR="0" algn="just">
                        <a:lnSpc>
                          <a:spcPct val="100000"/>
                        </a:lnSpc>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Farmer’s practices. (Control)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2000" kern="1200" dirty="0">
                          <a:latin typeface="Times New Roman" pitchFamily="18" charset="0"/>
                          <a:ea typeface="Times New Roman"/>
                          <a:cs typeface="Times New Roman" pitchFamily="18" charset="0"/>
                        </a:rPr>
                        <a:t>46.89</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00000"/>
                        </a:lnSpc>
                        <a:spcBef>
                          <a:spcPts val="0"/>
                        </a:spcBef>
                        <a:spcAft>
                          <a:spcPts val="0"/>
                        </a:spcAft>
                      </a:pPr>
                      <a:r>
                        <a:rPr lang="en-US" sz="2000" kern="1200" dirty="0">
                          <a:latin typeface="Times New Roman" pitchFamily="18" charset="0"/>
                          <a:ea typeface="Times New Roman"/>
                          <a:cs typeface="Times New Roman" pitchFamily="18" charset="0"/>
                        </a:rPr>
                        <a:t>--</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00000"/>
                        </a:lnSpc>
                        <a:spcBef>
                          <a:spcPts val="0"/>
                        </a:spcBef>
                        <a:spcAft>
                          <a:spcPts val="0"/>
                        </a:spcAft>
                      </a:pPr>
                      <a:r>
                        <a:rPr lang="en-US" sz="2000" kern="1200" dirty="0">
                          <a:latin typeface="Times New Roman" pitchFamily="18" charset="0"/>
                          <a:ea typeface="Times New Roman"/>
                          <a:cs typeface="Times New Roman" pitchFamily="18" charset="0"/>
                        </a:rPr>
                        <a:t>78949</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00000"/>
                        </a:lnSpc>
                        <a:spcBef>
                          <a:spcPts val="0"/>
                        </a:spcBef>
                        <a:spcAft>
                          <a:spcPts val="0"/>
                        </a:spcAft>
                      </a:pPr>
                      <a:r>
                        <a:rPr lang="en-US" sz="2000" kern="1200" dirty="0">
                          <a:latin typeface="Times New Roman" pitchFamily="18" charset="0"/>
                          <a:ea typeface="Times New Roman"/>
                          <a:cs typeface="Times New Roman" pitchFamily="18" charset="0"/>
                        </a:rPr>
                        <a:t>3.6</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445328">
                <a:tc>
                  <a:txBody>
                    <a:bodyPr/>
                    <a:lstStyle/>
                    <a:p>
                      <a:pPr marL="0" marR="0" algn="just">
                        <a:lnSpc>
                          <a:spcPct val="100000"/>
                        </a:lnSpc>
                        <a:spcBef>
                          <a:spcPts val="0"/>
                        </a:spcBef>
                        <a:spcAft>
                          <a:spcPts val="0"/>
                        </a:spcAft>
                      </a:pPr>
                      <a:r>
                        <a:rPr lang="en-US" sz="2000" kern="1200" dirty="0">
                          <a:solidFill>
                            <a:schemeClr val="tx1"/>
                          </a:solidFill>
                          <a:effectLst/>
                          <a:latin typeface="Times New Roman" panose="02020603050405020304" pitchFamily="18" charset="0"/>
                          <a:ea typeface="+mn-ea"/>
                          <a:cs typeface="Times New Roman" panose="02020603050405020304" pitchFamily="18" charset="0"/>
                        </a:rPr>
                        <a:t>LCC based nitrogen management (Ass.)</a:t>
                      </a:r>
                      <a:endParaRPr lang="en-US" sz="20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2000" kern="1200" dirty="0">
                          <a:latin typeface="Times New Roman" pitchFamily="18" charset="0"/>
                          <a:ea typeface="Times New Roman"/>
                          <a:cs typeface="Times New Roman" pitchFamily="18" charset="0"/>
                        </a:rPr>
                        <a:t>47.05</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00000"/>
                        </a:lnSpc>
                        <a:spcBef>
                          <a:spcPts val="0"/>
                        </a:spcBef>
                        <a:spcAft>
                          <a:spcPts val="0"/>
                        </a:spcAft>
                      </a:pPr>
                      <a:r>
                        <a:rPr lang="en-US" sz="2000" kern="1200" dirty="0">
                          <a:latin typeface="Times New Roman" pitchFamily="18" charset="0"/>
                          <a:ea typeface="Times New Roman"/>
                          <a:cs typeface="Times New Roman" pitchFamily="18" charset="0"/>
                        </a:rPr>
                        <a:t>0.34</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00000"/>
                        </a:lnSpc>
                        <a:spcBef>
                          <a:spcPts val="0"/>
                        </a:spcBef>
                        <a:spcAft>
                          <a:spcPts val="0"/>
                        </a:spcAft>
                      </a:pPr>
                      <a:r>
                        <a:rPr lang="en-US" sz="2000" kern="1200" dirty="0">
                          <a:latin typeface="Times New Roman" pitchFamily="18" charset="0"/>
                          <a:ea typeface="Times New Roman"/>
                          <a:cs typeface="Times New Roman" pitchFamily="18" charset="0"/>
                        </a:rPr>
                        <a:t>80654</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00000"/>
                        </a:lnSpc>
                        <a:spcBef>
                          <a:spcPts val="0"/>
                        </a:spcBef>
                        <a:spcAft>
                          <a:spcPts val="0"/>
                        </a:spcAft>
                      </a:pPr>
                      <a:r>
                        <a:rPr lang="en-US" sz="2000" kern="1200" dirty="0">
                          <a:latin typeface="Times New Roman" pitchFamily="18" charset="0"/>
                          <a:ea typeface="Times New Roman"/>
                          <a:cs typeface="Times New Roman" pitchFamily="18" charset="0"/>
                        </a:rPr>
                        <a:t>3.69</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bl>
          </a:graphicData>
        </a:graphic>
      </p:graphicFrame>
      <p:pic>
        <p:nvPicPr>
          <p:cNvPr id="11" name="Picture 5">
            <a:extLst>
              <a:ext uri="{FF2B5EF4-FFF2-40B4-BE49-F238E27FC236}">
                <a16:creationId xmlns="" xmlns:a16="http://schemas.microsoft.com/office/drawing/2014/main" id="{4E37DA87-B82E-0FDB-A6E1-B5B18252C9DB}"/>
              </a:ext>
            </a:extLst>
          </p:cNvPr>
          <p:cNvPicPr>
            <a:picLocks noChangeAspect="1" noChangeArrowheads="1"/>
          </p:cNvPicPr>
          <p:nvPr/>
        </p:nvPicPr>
        <p:blipFill>
          <a:blip r:embed="rId3" cstate="print"/>
          <a:srcRect/>
          <a:stretch>
            <a:fillRect/>
          </a:stretch>
        </p:blipFill>
        <p:spPr bwMode="auto">
          <a:xfrm>
            <a:off x="3300" y="1"/>
            <a:ext cx="739650" cy="788644"/>
          </a:xfrm>
          <a:prstGeom prst="rect">
            <a:avLst/>
          </a:prstGeom>
          <a:noFill/>
          <a:ln w="9525">
            <a:noFill/>
            <a:miter lim="800000"/>
            <a:headEnd/>
            <a:tailEnd/>
          </a:ln>
        </p:spPr>
      </p:pic>
      <p:pic>
        <p:nvPicPr>
          <p:cNvPr id="15" name="Picture 6" descr="C:\Documents and Settings\Administrator\My Documents\Downloads\ICAR_logo.JPG">
            <a:extLst>
              <a:ext uri="{FF2B5EF4-FFF2-40B4-BE49-F238E27FC236}">
                <a16:creationId xmlns="" xmlns:a16="http://schemas.microsoft.com/office/drawing/2014/main" id="{11948BE8-CCF4-F691-3D69-63DA30E4FEAB}"/>
              </a:ext>
            </a:extLst>
          </p:cNvPr>
          <p:cNvPicPr>
            <a:picLocks noChangeAspect="1" noChangeArrowheads="1"/>
          </p:cNvPicPr>
          <p:nvPr/>
        </p:nvPicPr>
        <p:blipFill>
          <a:blip r:embed="rId4" cstate="print"/>
          <a:srcRect/>
          <a:stretch>
            <a:fillRect/>
          </a:stretch>
        </p:blipFill>
        <p:spPr bwMode="auto">
          <a:xfrm>
            <a:off x="11472681" y="0"/>
            <a:ext cx="594943" cy="788645"/>
          </a:xfrm>
          <a:prstGeom prst="rect">
            <a:avLst/>
          </a:prstGeom>
          <a:noFill/>
          <a:ln w="9525">
            <a:noFill/>
            <a:miter lim="800000"/>
            <a:headEnd/>
            <a:tailEnd/>
          </a:ln>
        </p:spPr>
      </p:pic>
      <p:sp>
        <p:nvSpPr>
          <p:cNvPr id="16" name="TextBox 15">
            <a:extLst>
              <a:ext uri="{FF2B5EF4-FFF2-40B4-BE49-F238E27FC236}">
                <a16:creationId xmlns="" xmlns:a16="http://schemas.microsoft.com/office/drawing/2014/main" id="{9F315CC5-B107-D570-D7AC-7A64E738F4FE}"/>
              </a:ext>
            </a:extLst>
          </p:cNvPr>
          <p:cNvSpPr txBox="1"/>
          <p:nvPr/>
        </p:nvSpPr>
        <p:spPr>
          <a:xfrm>
            <a:off x="1398926" y="31293"/>
            <a:ext cx="9901861" cy="461665"/>
          </a:xfrm>
          <a:prstGeom prst="rect">
            <a:avLst/>
          </a:prstGeom>
          <a:noFill/>
        </p:spPr>
        <p:txBody>
          <a:bodyPr wrap="square">
            <a:spAutoFit/>
          </a:bodyPr>
          <a:lstStyle/>
          <a:p>
            <a:pPr algn="just"/>
            <a:r>
              <a:rPr lang="en-US" sz="24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Crop: </a:t>
            </a:r>
            <a:r>
              <a:rPr lang="en-US" sz="24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Wheat</a:t>
            </a:r>
            <a:r>
              <a:rPr lang="en-IN" sz="24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Thematic area: </a:t>
            </a:r>
            <a:r>
              <a:rPr lang="en-US" sz="24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Integrated Nutrient management</a:t>
            </a:r>
            <a:endParaRPr lang="en-IN" sz="2400" dirty="0">
              <a:solidFill>
                <a:srgbClr val="0080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 xmlns:a16="http://schemas.microsoft.com/office/drawing/2014/main" id="{5A404375-2160-5112-B1BC-D4674C4CC5E1}"/>
              </a:ext>
            </a:extLst>
          </p:cNvPr>
          <p:cNvSpPr txBox="1"/>
          <p:nvPr/>
        </p:nvSpPr>
        <p:spPr>
          <a:xfrm>
            <a:off x="1020476" y="471937"/>
            <a:ext cx="10906480" cy="1938992"/>
          </a:xfrm>
          <a:prstGeom prst="rect">
            <a:avLst/>
          </a:prstGeom>
          <a:noFill/>
        </p:spPr>
        <p:txBody>
          <a:bodyPr wrap="square">
            <a:spAutoFit/>
          </a:bodyPr>
          <a:lstStyle/>
          <a:p>
            <a:pPr algn="just"/>
            <a:r>
              <a:rPr lang="en-US"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Farming situation: </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Canal irrigated multiple cropping system, loam to clay loam soil.</a:t>
            </a:r>
            <a:endParaRPr lang="en-IN"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Problem identified:</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 - Low profitable crop production (Wheat cultivation).</a:t>
            </a:r>
            <a:endParaRPr lang="en-IN"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b="1"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Major cause: - </a:t>
            </a:r>
            <a:r>
              <a:rPr lang="en-US" sz="2000" i="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Non-judicious </a:t>
            </a:r>
            <a:r>
              <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use of nitrogenous fertilizer.</a:t>
            </a:r>
            <a:endParaRPr lang="en-IN" sz="20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tabLst>
                <a:tab pos="342900" algn="l"/>
              </a:tabLst>
            </a:pPr>
            <a:r>
              <a:rPr lang="en-US" sz="2000" b="1" i="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Possible solution: - </a:t>
            </a:r>
            <a:r>
              <a:rPr lang="en-US"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The LCC can be used to rapidly assess leaf N status and thereby guide the application of fertilizer N to maintain an optimal leaf N content</a:t>
            </a:r>
            <a:r>
              <a:rPr lang="en-US" sz="20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a:t>
            </a:r>
            <a:endParaRPr lang="en-IN" sz="20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Title: - Assessment of leaf color chart (LCC) for need-based nitrogen in wheat crop (Rabi 2021-22).</a:t>
            </a:r>
            <a:endParaRPr lang="en-IN" sz="2000" dirty="0">
              <a:solidFill>
                <a:srgbClr val="0080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 xmlns:a16="http://schemas.microsoft.com/office/drawing/2014/main" id="{2D654490-976E-CCF0-ECC7-69E30FF12D2C}"/>
              </a:ext>
            </a:extLst>
          </p:cNvPr>
          <p:cNvSpPr txBox="1"/>
          <p:nvPr/>
        </p:nvSpPr>
        <p:spPr>
          <a:xfrm>
            <a:off x="3048828" y="7210042"/>
            <a:ext cx="6097656" cy="369332"/>
          </a:xfrm>
          <a:prstGeom prst="rect">
            <a:avLst/>
          </a:prstGeom>
          <a:noFill/>
        </p:spPr>
        <p:txBody>
          <a:bodyPr wrap="square">
            <a:spAutoFit/>
          </a:bodyPr>
          <a:lstStyle/>
          <a:p>
            <a:r>
              <a:rPr lang="en-US" sz="1800" dirty="0">
                <a:effectLst/>
                <a:latin typeface="Arial" panose="020B0604020202020204" pitchFamily="34" charset="0"/>
                <a:ea typeface="Calibri" panose="020F0502020204030204" pitchFamily="34" charset="0"/>
              </a:rPr>
              <a:t>Social Acceptability, Suitability &amp; Economic viability.</a:t>
            </a:r>
            <a:endParaRPr lang="en-IN" dirty="0"/>
          </a:p>
        </p:txBody>
      </p:sp>
      <p:sp>
        <p:nvSpPr>
          <p:cNvPr id="19" name="Rectangle 3" descr="Blue tissue paper">
            <a:extLst>
              <a:ext uri="{FF2B5EF4-FFF2-40B4-BE49-F238E27FC236}">
                <a16:creationId xmlns="" xmlns:a16="http://schemas.microsoft.com/office/drawing/2014/main" id="{BCE1EF60-2E93-2D15-14FF-5D2177D7D3FD}"/>
              </a:ext>
            </a:extLst>
          </p:cNvPr>
          <p:cNvSpPr>
            <a:spLocks noChangeArrowheads="1"/>
          </p:cNvSpPr>
          <p:nvPr/>
        </p:nvSpPr>
        <p:spPr bwMode="auto">
          <a:xfrm>
            <a:off x="268416" y="5486410"/>
            <a:ext cx="11681733" cy="1323439"/>
          </a:xfrm>
          <a:prstGeom prst="rect">
            <a:avLst/>
          </a:prstGeom>
          <a:blipFill dpi="0" rotWithShape="1">
            <a:blip r:embed="rId2" cstate="print"/>
            <a:srcRect/>
            <a:tile tx="0" ty="0" sx="100000" sy="100000" flip="none" algn="tl"/>
          </a:blipFill>
          <a:ln w="9525">
            <a:noFill/>
            <a:miter lim="800000"/>
            <a:headEnd/>
            <a:tailEnd/>
          </a:ln>
        </p:spPr>
        <p:txBody>
          <a:bodyPr wrap="square">
            <a:spAutoFit/>
          </a:bodyPr>
          <a:lstStyle/>
          <a:p>
            <a:pPr algn="just"/>
            <a:r>
              <a:rPr lang="en-US" altLang="en-US" sz="2000" b="1" dirty="0">
                <a:solidFill>
                  <a:srgbClr val="C00000"/>
                </a:solidFill>
                <a:latin typeface="Times New Roman" panose="02020603050405020304" pitchFamily="18" charset="0"/>
                <a:cs typeface="Times New Roman" pitchFamily="18" charset="0"/>
              </a:rPr>
              <a:t>Social acceptability, Suitability &amp; Economic viability:- </a:t>
            </a:r>
            <a:r>
              <a:rPr lang="en-US" sz="2000" dirty="0">
                <a:solidFill>
                  <a:srgbClr val="008000"/>
                </a:solidFill>
                <a:effectLst/>
                <a:latin typeface="Times New Roman" panose="02020603050405020304" pitchFamily="18" charset="0"/>
                <a:ea typeface="Calibri" panose="020F0502020204030204" pitchFamily="34" charset="0"/>
                <a:cs typeface="Times New Roman" panose="02020603050405020304" pitchFamily="18" charset="0"/>
              </a:rPr>
              <a:t>The LCC is </a:t>
            </a:r>
            <a:r>
              <a:rPr lang="en-US" altLang="en-US" sz="2000" b="0" dirty="0">
                <a:solidFill>
                  <a:srgbClr val="008000"/>
                </a:solidFill>
                <a:latin typeface="Times New Roman" panose="02020603050405020304" pitchFamily="18" charset="0"/>
                <a:cs typeface="Times New Roman" panose="02020603050405020304" pitchFamily="18" charset="0"/>
              </a:rPr>
              <a:t>a simple handy, ever-lasting pocket tool, made up high quality plastic material</a:t>
            </a:r>
            <a:r>
              <a:rPr lang="en-US" altLang="en-US" sz="2000" b="0" dirty="0">
                <a:solidFill>
                  <a:srgbClr val="008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000" b="0" dirty="0">
                <a:solidFill>
                  <a:srgbClr val="008000"/>
                </a:solidFill>
                <a:latin typeface="Times New Roman" panose="02020603050405020304" pitchFamily="18" charset="0"/>
                <a:cs typeface="Times New Roman" panose="02020603050405020304" pitchFamily="18" charset="0"/>
              </a:rPr>
              <a:t>and consists of 6 strips of different shades of green from pale green to dark green.</a:t>
            </a:r>
            <a:r>
              <a:rPr lang="en-US" altLang="en-US" sz="2000" b="0" dirty="0">
                <a:solidFill>
                  <a:srgbClr val="008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000" b="0" dirty="0">
                <a:solidFill>
                  <a:srgbClr val="008000"/>
                </a:solidFill>
                <a:latin typeface="Times New Roman" panose="02020603050405020304" pitchFamily="18" charset="0"/>
                <a:cs typeface="Times New Roman" panose="02020603050405020304" pitchFamily="18" charset="0"/>
              </a:rPr>
              <a:t>Easy to use and inexpensive to chlorophyll meter.</a:t>
            </a:r>
            <a:r>
              <a:rPr lang="en-US" altLang="en-US" sz="2000" b="0" dirty="0">
                <a:solidFill>
                  <a:srgbClr val="008000"/>
                </a:solidFill>
                <a:latin typeface="Times New Roman" panose="02020603050405020304" pitchFamily="18" charset="0"/>
                <a:ea typeface="Calibri" panose="020F0502020204030204" pitchFamily="34" charset="0"/>
                <a:cs typeface="Times New Roman" panose="02020603050405020304" pitchFamily="18" charset="0"/>
              </a:rPr>
              <a:t> It </a:t>
            </a:r>
            <a:r>
              <a:rPr lang="en-US" altLang="en-US" sz="2000" dirty="0">
                <a:solidFill>
                  <a:srgbClr val="008000"/>
                </a:solidFill>
                <a:latin typeface="Times New Roman" panose="02020603050405020304" pitchFamily="18" charset="0"/>
                <a:ea typeface="Calibri" panose="020F0502020204030204" pitchFamily="34" charset="0"/>
                <a:cs typeface="Times New Roman" panose="02020603050405020304" pitchFamily="18" charset="0"/>
              </a:rPr>
              <a:t>h</a:t>
            </a:r>
            <a:r>
              <a:rPr lang="en-US" altLang="en-US" sz="2000" b="0" dirty="0">
                <a:solidFill>
                  <a:srgbClr val="008000"/>
                </a:solidFill>
                <a:latin typeface="Times New Roman" panose="02020603050405020304" pitchFamily="18" charset="0"/>
                <a:cs typeface="Times New Roman" panose="02020603050405020304" pitchFamily="18" charset="0"/>
              </a:rPr>
              <a:t>elps farmers determine the right time and dose of N application.</a:t>
            </a:r>
            <a:endParaRPr lang="en-IN" altLang="en-US" sz="2000" dirty="0">
              <a:solidFill>
                <a:srgbClr val="008000"/>
              </a:solidFill>
              <a:latin typeface="Times New Roman" panose="02020603050405020304" pitchFamily="18" charset="0"/>
              <a:cs typeface="Times New Roman" pitchFamily="18" charset="0"/>
            </a:endParaRPr>
          </a:p>
        </p:txBody>
      </p:sp>
      <p:sp>
        <p:nvSpPr>
          <p:cNvPr id="20" name="Rectangle 1">
            <a:extLst>
              <a:ext uri="{FF2B5EF4-FFF2-40B4-BE49-F238E27FC236}">
                <a16:creationId xmlns="" xmlns:a16="http://schemas.microsoft.com/office/drawing/2014/main" id="{D2DF20C3-DD0A-D16F-AC00-FA2717AB0412}"/>
              </a:ext>
            </a:extLst>
          </p:cNvPr>
          <p:cNvSpPr>
            <a:spLocks noChangeArrowheads="1"/>
          </p:cNvSpPr>
          <p:nvPr/>
        </p:nvSpPr>
        <p:spPr bwMode="auto">
          <a:xfrm rot="18829967">
            <a:off x="414574" y="209809"/>
            <a:ext cx="128074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en-US" sz="2000" b="1" dirty="0">
                <a:solidFill>
                  <a:srgbClr val="C00000"/>
                </a:solidFill>
                <a:latin typeface="Times New Roman" panose="02020603050405020304" pitchFamily="18" charset="0"/>
                <a:cs typeface="Times New Roman" panose="02020603050405020304" pitchFamily="18" charset="0"/>
              </a:rPr>
              <a:t>OFT: - 7</a:t>
            </a:r>
            <a:endParaRPr lang="en-US" altLang="en-US" sz="2000" b="1" dirty="0">
              <a:solidFill>
                <a:srgbClr val="008000"/>
              </a:solidFill>
              <a:latin typeface="Calibri" panose="020F0502020204030204" pitchFamily="34" charset="0"/>
            </a:endParaRPr>
          </a:p>
        </p:txBody>
      </p:sp>
    </p:spTree>
    <p:extLst>
      <p:ext uri="{BB962C8B-B14F-4D97-AF65-F5344CB8AC3E}">
        <p14:creationId xmlns="" xmlns:p14="http://schemas.microsoft.com/office/powerpoint/2010/main" val="143832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7035</TotalTime>
  <Words>1752</Words>
  <Application>Microsoft Office PowerPoint</Application>
  <PresentationFormat>Custom</PresentationFormat>
  <Paragraphs>243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MONSOON REPORT 2021</dc:title>
  <dc:creator>Deeps Bhakar</dc:creator>
  <cp:lastModifiedBy>home</cp:lastModifiedBy>
  <cp:revision>330</cp:revision>
  <cp:lastPrinted>2022-06-22T06:12:23Z</cp:lastPrinted>
  <dcterms:created xsi:type="dcterms:W3CDTF">2021-08-21T15:32:46Z</dcterms:created>
  <dcterms:modified xsi:type="dcterms:W3CDTF">2022-07-06T10:20:13Z</dcterms:modified>
</cp:coreProperties>
</file>