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5" r:id="rId2"/>
    <p:sldId id="316" r:id="rId3"/>
    <p:sldId id="317" r:id="rId4"/>
    <p:sldId id="1145" r:id="rId5"/>
    <p:sldId id="1147" r:id="rId6"/>
    <p:sldId id="1148" r:id="rId7"/>
    <p:sldId id="1149" r:id="rId8"/>
    <p:sldId id="1150" r:id="rId9"/>
    <p:sldId id="1151" r:id="rId10"/>
    <p:sldId id="1152" r:id="rId11"/>
    <p:sldId id="1153" r:id="rId12"/>
    <p:sldId id="1154" r:id="rId13"/>
    <p:sldId id="1155" r:id="rId1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8000"/>
    <a:srgbClr val="0000CC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086" autoAdjust="0"/>
  </p:normalViewPr>
  <p:slideViewPr>
    <p:cSldViewPr snapToGrid="0">
      <p:cViewPr varScale="1">
        <p:scale>
          <a:sx n="82" d="100"/>
          <a:sy n="82" d="100"/>
        </p:scale>
        <p:origin x="-34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CD8C1-C908-4DD9-B328-36E631A05DF4}" type="datetimeFigureOut">
              <a:rPr lang="en-US" smtClean="0"/>
              <a:pPr/>
              <a:t>06-07-2022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65DC6-A612-4426-96CD-CC62AFA0E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E0D49-5F2B-407F-A5EB-FBF6FC9DF945}" type="datetimeFigureOut">
              <a:rPr lang="en-US" smtClean="0"/>
              <a:pPr/>
              <a:t>06-07-2022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EBBF3-E7AF-4AE6-A772-219464102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CB31F-9675-489E-A050-19340B825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BE06E7-A1A7-4EA8-8206-154FF330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0531BE-F785-4226-9220-3C3175EF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0BFA0E-0E78-4D67-AB6E-600E64BD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E4B1ED-9C38-4A4A-8814-2DD0DF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3472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C0F8CD-521D-4D8E-A7E5-86A96B8C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9ABABC-FA26-4FC5-B935-29C1FBAF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6BE261-11F0-4675-9BB6-FEF811FA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12234F-29D4-4B19-8A0D-ED9AC0DC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72A943-56DC-46E9-8CB6-FFFFB28A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1442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E2569D-775F-4E64-B873-91F2B2ECD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A09C45-84F2-4B51-B9F1-80F539108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E91F71-D136-4ECB-AA22-769DE225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BB692E-0494-4399-8E1C-A53ED919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EB9F6D-531C-42AB-9492-2C097E9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7439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DB062-31CB-484D-823F-10ED86F7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795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29901A-3A8C-479F-A72C-985B49F0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070EED-5F84-424B-98DC-A0E52106C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65DC2E-8701-4BAC-8F5C-3A8257F9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E9710C-9A62-4D2C-8523-11A78D17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19CCD-D011-43A4-8291-4EAC4E62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7198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936A15-C3F0-44CF-82DF-CF6C05E0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F3D2B9-157A-4BBD-9A58-2A043BC0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BF5D33-8AAB-40C6-AB9A-36CAD12C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28F380-288F-491B-AC36-4578676F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F5FC63-17BD-4F40-9BAF-5191966E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736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830B1C-7148-4398-BC23-F7C09451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7F7D40-9DA7-4C0C-9B30-41B122E60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30EA22-C589-4C4E-8221-5A19766B9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F2BD33-6B7E-4194-B2D7-1EDFA584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4285DA-6636-40D4-A805-DB8FFDC6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AA77DE-C7DE-4E2F-A0AB-7D80086B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579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C2A71F-1910-4AEF-8140-E78499F5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4070AA-840E-402D-9FF8-809F5E5CD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1B7CD0-4154-44A4-B344-D007E0B3B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E498235-DB10-4E73-B81F-403CF448B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F2061C-0DE5-41DB-8326-E81CF60CE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33E09D9-5844-472C-AEB0-D395FC5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FC5BF7A-5E22-4E43-9679-037E7339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1DA555E-53C4-4A4B-AC03-5615F27C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9286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C130B-7A40-4BEE-8A49-0CF9DFD8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1ECA69-188B-4195-BF6B-8F68709C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38310F3-7B2A-45CC-B6C9-04451162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70360E-3A1E-47F7-80C7-16B324B6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1185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0365DEF-04FB-46A5-AEA8-C043D7AB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CCDB2E-73A3-43A8-AB78-20D4EBF2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E55D73-E7CD-4BDE-B17F-1F2C922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3031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752A31-102D-485B-8F71-A65AB5F4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69310-EFE1-4D04-8E67-63F3BDDC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4EFDC7-EDE2-4B26-A597-9722F30D9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EE08E29-1FA3-49F5-9443-D106F3D06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02D2B3-425F-4A21-BE59-4E4706FB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47EFC0-356F-4C68-8253-282EBD34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5147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E07CB4-D54D-44A6-8800-5C27F63E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245124-234C-4CF2-A035-BA90689DC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125E0B-3322-4956-B7E6-2AE46285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DA139-ED46-4B6B-9A01-4DA082C3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0538E8-325B-4647-8E33-287EDBD8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764D3A-4D82-4888-8DD7-AC910944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7195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D42A5C1-3572-4D6B-A1C3-2F2F3745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3F6B7C-3E72-49E0-B4DA-F06613B3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13BF98-48AC-4B8A-A219-187BF65DE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49ED62-8F6E-4BCE-A9CD-EF9F8152D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C9A40D-0ADB-407B-B154-6F3A31AFC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0924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ownloads\VID-20201215-WA0104.mp4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42950" y="1"/>
            <a:ext cx="1062741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Training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conducted during 2021-22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6600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 farmers/Farm women</a:t>
            </a:r>
            <a:endParaRPr lang="en-US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529" name="Group 73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784837289"/>
              </p:ext>
            </p:extLst>
          </p:nvPr>
        </p:nvGraphicFramePr>
        <p:xfrm>
          <a:off x="536713" y="998936"/>
          <a:ext cx="11330610" cy="3528496"/>
        </p:xfrm>
        <a:graphic>
          <a:graphicData uri="http://schemas.openxmlformats.org/drawingml/2006/table">
            <a:tbl>
              <a:tblPr/>
              <a:tblGrid>
                <a:gridCol w="1011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36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7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30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958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58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45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S.No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Discipline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No. of training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programmes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SimSun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No. of training participants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5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Crop production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Horticulture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Plant protection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Animal Science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9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Fisheries Science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9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Extension Education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3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Total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C348EC-1A08-FB58-C2DD-D004E0161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4" y="4701706"/>
            <a:ext cx="3766929" cy="2040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1B26DF-F2F2-43D5-4C6D-A12B3203F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650"/>
          <a:stretch/>
        </p:blipFill>
        <p:spPr bwMode="auto">
          <a:xfrm>
            <a:off x="4744687" y="4697331"/>
            <a:ext cx="3415333" cy="20450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38F468F-DCEB-2042-5446-D988D8855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64" y="4705002"/>
            <a:ext cx="3110948" cy="203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CC3F891F-A101-EE29-DFC7-663853A9D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Administrator\My Documents\Downloads\ICAR_logo.JPG">
            <a:extLst>
              <a:ext uri="{FF2B5EF4-FFF2-40B4-BE49-F238E27FC236}">
                <a16:creationId xmlns="" xmlns:a16="http://schemas.microsoft.com/office/drawing/2014/main" id="{43851D34-B9A5-8076-2FA8-346F12A70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72681" y="0"/>
            <a:ext cx="682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476F6EB-4DC9-996F-28BD-CF38A75BE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47" y="36514"/>
            <a:ext cx="6728791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TRAINING IMPACT ON BEEKEEPING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04C75FD-0665-59A6-6AE9-E85A36CD092B}"/>
              </a:ext>
            </a:extLst>
          </p:cNvPr>
          <p:cNvSpPr txBox="1"/>
          <p:nvPr/>
        </p:nvSpPr>
        <p:spPr>
          <a:xfrm>
            <a:off x="7829583" y="3895656"/>
            <a:ext cx="3652838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Per box Income	-  Rs. 3500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160A80-C878-EB21-D6C1-8934B3A07008}"/>
              </a:ext>
            </a:extLst>
          </p:cNvPr>
          <p:cNvSpPr txBox="1"/>
          <p:nvPr/>
        </p:nvSpPr>
        <p:spPr>
          <a:xfrm>
            <a:off x="1506332" y="635552"/>
            <a:ext cx="4292600" cy="368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Total Capacity building programme-7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F83C00D8-165A-17EC-DD29-8A79A8B3A76E}"/>
              </a:ext>
            </a:extLst>
          </p:cNvPr>
          <p:cNvSpPr/>
          <p:nvPr/>
        </p:nvSpPr>
        <p:spPr>
          <a:xfrm>
            <a:off x="7449173" y="257674"/>
            <a:ext cx="1933366" cy="1533525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149AA80-072B-130F-4756-B956218817E2}"/>
              </a:ext>
            </a:extLst>
          </p:cNvPr>
          <p:cNvSpPr/>
          <p:nvPr/>
        </p:nvSpPr>
        <p:spPr>
          <a:xfrm>
            <a:off x="10543177" y="182921"/>
            <a:ext cx="1531000" cy="1387617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3" name="TextBox 13">
            <a:extLst>
              <a:ext uri="{FF2B5EF4-FFF2-40B4-BE49-F238E27FC236}">
                <a16:creationId xmlns:a16="http://schemas.microsoft.com/office/drawing/2014/main" xmlns="" id="{78C1BB98-59D9-D51F-12A1-F72B70207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939" y="712731"/>
            <a:ext cx="100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Participants  295</a:t>
            </a:r>
          </a:p>
        </p:txBody>
      </p:sp>
      <p:sp>
        <p:nvSpPr>
          <p:cNvPr id="9224" name="TextBox 14">
            <a:extLst>
              <a:ext uri="{FF2B5EF4-FFF2-40B4-BE49-F238E27FC236}">
                <a16:creationId xmlns:a16="http://schemas.microsoft.com/office/drawing/2014/main" xmlns="" id="{1429C8BA-304D-E630-770A-ACFAB227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201" y="591736"/>
            <a:ext cx="1031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Establish </a:t>
            </a:r>
          </a:p>
          <a:p>
            <a:pPr algn="ctr" eaLnBrk="1" hangingPunct="1"/>
            <a:r>
              <a:rPr lang="en-US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unit  69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D5BF9132-4FD1-F59E-0694-E96AB8E743E6}"/>
              </a:ext>
            </a:extLst>
          </p:cNvPr>
          <p:cNvSpPr/>
          <p:nvPr/>
        </p:nvSpPr>
        <p:spPr>
          <a:xfrm>
            <a:off x="9524997" y="659312"/>
            <a:ext cx="983663" cy="3698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6" name="TextBox 16">
            <a:extLst>
              <a:ext uri="{FF2B5EF4-FFF2-40B4-BE49-F238E27FC236}">
                <a16:creationId xmlns:a16="http://schemas.microsoft.com/office/drawing/2014/main" xmlns="" id="{6761E540-A8E3-E563-64AB-B187120CD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3197" y="696075"/>
            <a:ext cx="9699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IMPACT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EC285F6-9CA1-C751-443A-AAEC0CC2B176}"/>
              </a:ext>
            </a:extLst>
          </p:cNvPr>
          <p:cNvSpPr txBox="1"/>
          <p:nvPr/>
        </p:nvSpPr>
        <p:spPr>
          <a:xfrm>
            <a:off x="7636566" y="2133257"/>
            <a:ext cx="418782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Honey production  51.60 MT/Yr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ABF82AA4-1F15-7999-00F5-42959F2A36E6}"/>
              </a:ext>
            </a:extLst>
          </p:cNvPr>
          <p:cNvSpPr/>
          <p:nvPr/>
        </p:nvSpPr>
        <p:spPr>
          <a:xfrm flipH="1">
            <a:off x="9505051" y="2503145"/>
            <a:ext cx="403225" cy="278747"/>
          </a:xfrm>
          <a:prstGeom prst="down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8673F4B8-3995-5084-2719-4BE948057BF0}"/>
              </a:ext>
            </a:extLst>
          </p:cNvPr>
          <p:cNvSpPr/>
          <p:nvPr/>
        </p:nvSpPr>
        <p:spPr>
          <a:xfrm flipH="1">
            <a:off x="9824140" y="4270031"/>
            <a:ext cx="357188" cy="20513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pic>
        <p:nvPicPr>
          <p:cNvPr id="9233" name="Picture 5">
            <a:extLst>
              <a:ext uri="{FF2B5EF4-FFF2-40B4-BE49-F238E27FC236}">
                <a16:creationId xmlns:a16="http://schemas.microsoft.com/office/drawing/2014/main" xmlns="" id="{922AF899-6EB6-0B91-7217-9C2F05597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8078" y="5029200"/>
            <a:ext cx="312827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7">
            <a:extLst>
              <a:ext uri="{FF2B5EF4-FFF2-40B4-BE49-F238E27FC236}">
                <a16:creationId xmlns:a16="http://schemas.microsoft.com/office/drawing/2014/main" xmlns="" id="{1106FC59-BE75-2473-C6B8-9BE222A3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30" y="5040312"/>
            <a:ext cx="2743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5">
            <a:extLst>
              <a:ext uri="{FF2B5EF4-FFF2-40B4-BE49-F238E27FC236}">
                <a16:creationId xmlns:a16="http://schemas.microsoft.com/office/drawing/2014/main" xmlns="" id="{79CD5179-05B0-1708-063D-85712D4E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7392" y="5022849"/>
            <a:ext cx="26479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7">
            <a:extLst>
              <a:ext uri="{FF2B5EF4-FFF2-40B4-BE49-F238E27FC236}">
                <a16:creationId xmlns:a16="http://schemas.microsoft.com/office/drawing/2014/main" xmlns="" id="{8FEDFD62-324B-AE98-D3F3-68AFCC268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7804" y="5031580"/>
            <a:ext cx="28178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TextBox 21">
            <a:extLst>
              <a:ext uri="{FF2B5EF4-FFF2-40B4-BE49-F238E27FC236}">
                <a16:creationId xmlns:a16="http://schemas.microsoft.com/office/drawing/2014/main" xmlns="" id="{48062181-453E-11D9-B028-4C467E74B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244" y="1743007"/>
            <a:ext cx="3652837" cy="36988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C00000"/>
                </a:solidFill>
              </a:rPr>
              <a:t>Average Box Per Unit- 50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DC0E92-779A-53A8-D3E0-FFC7AAA7FA05}"/>
              </a:ext>
            </a:extLst>
          </p:cNvPr>
          <p:cNvSpPr txBox="1"/>
          <p:nvPr/>
        </p:nvSpPr>
        <p:spPr>
          <a:xfrm>
            <a:off x="7706416" y="2816809"/>
            <a:ext cx="411797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Annual Bee colonies increase 30% 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xmlns="" id="{02FD977F-D7EA-28C9-F797-4827D60D12B9}"/>
              </a:ext>
            </a:extLst>
          </p:cNvPr>
          <p:cNvSpPr/>
          <p:nvPr/>
        </p:nvSpPr>
        <p:spPr>
          <a:xfrm flipH="1">
            <a:off x="9524997" y="3188941"/>
            <a:ext cx="403225" cy="217005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F51357C-BDFF-68A3-4F7C-69A859AD1179}"/>
              </a:ext>
            </a:extLst>
          </p:cNvPr>
          <p:cNvSpPr txBox="1"/>
          <p:nvPr/>
        </p:nvSpPr>
        <p:spPr>
          <a:xfrm>
            <a:off x="7215809" y="3445567"/>
            <a:ext cx="4733927" cy="369332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Mustard pollen production 17.5 MT/Yr.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5AC117-9752-DEC3-3DE8-5005FD63B356}"/>
              </a:ext>
            </a:extLst>
          </p:cNvPr>
          <p:cNvSpPr txBox="1"/>
          <p:nvPr/>
        </p:nvSpPr>
        <p:spPr>
          <a:xfrm>
            <a:off x="7573614" y="4495800"/>
            <a:ext cx="450056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Contribution in district economy -3.75 Crores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8C151A-B174-A6FD-527B-90C5943CB71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529" y="1030055"/>
            <a:ext cx="7162800" cy="374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55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34FBE5C-05A0-B781-8F3E-0FA6A7076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43" y="36514"/>
            <a:ext cx="11827565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TRAINING IMPACT ON GOAT FARMING</a:t>
            </a:r>
            <a:endParaRPr lang="en-US" sz="20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D01A89-5D97-1AA3-5650-087CEDDBBC2B}"/>
              </a:ext>
            </a:extLst>
          </p:cNvPr>
          <p:cNvSpPr txBox="1"/>
          <p:nvPr/>
        </p:nvSpPr>
        <p:spPr>
          <a:xfrm>
            <a:off x="819081" y="2955821"/>
            <a:ext cx="4246562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Total Capacity building programme-9 </a:t>
            </a: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83C9C2FC-5BCA-0B89-D2D3-06BD057CABA6}"/>
              </a:ext>
            </a:extLst>
          </p:cNvPr>
          <p:cNvSpPr/>
          <p:nvPr/>
        </p:nvSpPr>
        <p:spPr>
          <a:xfrm>
            <a:off x="6520485" y="3943973"/>
            <a:ext cx="1676400" cy="1371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7A18693C-53D1-D23D-8FBC-662A3BFE9383}"/>
              </a:ext>
            </a:extLst>
          </p:cNvPr>
          <p:cNvSpPr/>
          <p:nvPr/>
        </p:nvSpPr>
        <p:spPr>
          <a:xfrm>
            <a:off x="9425610" y="3926511"/>
            <a:ext cx="1600200" cy="1171575"/>
          </a:xfrm>
          <a:prstGeom prst="irregularSeal1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47" name="TextBox 17">
            <a:extLst>
              <a:ext uri="{FF2B5EF4-FFF2-40B4-BE49-F238E27FC236}">
                <a16:creationId xmlns:a16="http://schemas.microsoft.com/office/drawing/2014/main" xmlns="" id="{E866669D-A5A5-7E95-220A-5129F50C6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210" y="4405936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FF"/>
                </a:solidFill>
                <a:latin typeface="Arial" panose="020B0604020202020204" pitchFamily="34" charset="0"/>
              </a:rPr>
              <a:t>Participants  357</a:t>
            </a:r>
          </a:p>
        </p:txBody>
      </p:sp>
      <p:sp>
        <p:nvSpPr>
          <p:cNvPr id="10248" name="TextBox 18">
            <a:extLst>
              <a:ext uri="{FF2B5EF4-FFF2-40B4-BE49-F238E27FC236}">
                <a16:creationId xmlns:a16="http://schemas.microsoft.com/office/drawing/2014/main" xmlns="" id="{87CE5583-0985-AE15-0B78-26EF27018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7548" y="4236074"/>
            <a:ext cx="1143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FFFF00"/>
                </a:solidFill>
                <a:latin typeface="Arial" panose="020B0604020202020204" pitchFamily="34" charset="0"/>
              </a:rPr>
              <a:t>Establish </a:t>
            </a:r>
          </a:p>
          <a:p>
            <a:pPr algn="ctr" eaLnBrk="1" hangingPunct="1"/>
            <a:r>
              <a:rPr lang="en-US" altLang="en-US" sz="1400">
                <a:solidFill>
                  <a:srgbClr val="FFFF00"/>
                </a:solidFill>
                <a:latin typeface="Arial" panose="020B0604020202020204" pitchFamily="34" charset="0"/>
              </a:rPr>
              <a:t>unit  42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xmlns="" id="{597D435F-CAA1-4619-50D1-4CF9769D320D}"/>
              </a:ext>
            </a:extLst>
          </p:cNvPr>
          <p:cNvSpPr/>
          <p:nvPr/>
        </p:nvSpPr>
        <p:spPr>
          <a:xfrm>
            <a:off x="8277849" y="4202736"/>
            <a:ext cx="1106487" cy="52387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0" name="TextBox 20">
            <a:extLst>
              <a:ext uri="{FF2B5EF4-FFF2-40B4-BE49-F238E27FC236}">
                <a16:creationId xmlns:a16="http://schemas.microsoft.com/office/drawing/2014/main" xmlns="" id="{504E6A17-ED91-128F-1B5C-68D7685D0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7985" y="4293224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C00000"/>
                </a:solidFill>
                <a:latin typeface="Arial" panose="020B0604020202020204" pitchFamily="34" charset="0"/>
              </a:rPr>
              <a:t>IMPACT</a:t>
            </a:r>
            <a:endParaRPr lang="en-US" altLang="en-US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251" name="Picture 3" descr="C:\Users\home\Desktop\BEST-QUALITY-LIVE-SIROHI-FARMING-GOAT-FOR.jpg">
            <a:extLst>
              <a:ext uri="{FF2B5EF4-FFF2-40B4-BE49-F238E27FC236}">
                <a16:creationId xmlns:a16="http://schemas.microsoft.com/office/drawing/2014/main" xmlns="" id="{D64572FE-81CB-C1E5-E599-16FC2ABC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843" y="617884"/>
            <a:ext cx="4876800" cy="219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D67B70A-A99F-0432-6899-DC4AF52E372A}"/>
              </a:ext>
            </a:extLst>
          </p:cNvPr>
          <p:cNvSpPr txBox="1"/>
          <p:nvPr/>
        </p:nvSpPr>
        <p:spPr>
          <a:xfrm>
            <a:off x="7596810" y="5093324"/>
            <a:ext cx="3652838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3399"/>
                </a:solidFill>
              </a:rPr>
              <a:t>Avg. Herd size- 47 nos.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5A7A2C-B697-6D01-A381-EAF25F33B5EC}"/>
              </a:ext>
            </a:extLst>
          </p:cNvPr>
          <p:cNvSpPr txBox="1"/>
          <p:nvPr/>
        </p:nvSpPr>
        <p:spPr>
          <a:xfrm>
            <a:off x="7063410" y="5626724"/>
            <a:ext cx="4419600" cy="369887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Annual net income per unit-98000 /Yr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xmlns="" id="{74B20A72-32AF-C2BA-B254-94B52F44863E}"/>
              </a:ext>
            </a:extLst>
          </p:cNvPr>
          <p:cNvSpPr/>
          <p:nvPr/>
        </p:nvSpPr>
        <p:spPr>
          <a:xfrm flipH="1">
            <a:off x="8968411" y="5463211"/>
            <a:ext cx="403225" cy="163513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D073471-BA85-C03F-2F31-ED722547F951}"/>
              </a:ext>
            </a:extLst>
          </p:cNvPr>
          <p:cNvSpPr txBox="1"/>
          <p:nvPr/>
        </p:nvSpPr>
        <p:spPr>
          <a:xfrm>
            <a:off x="7118974" y="6225210"/>
            <a:ext cx="451643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Contribution in district economy- 41.11 lakhs 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xmlns="" id="{61456DE1-B52E-E90A-9FB9-C860DE97A021}"/>
              </a:ext>
            </a:extLst>
          </p:cNvPr>
          <p:cNvSpPr/>
          <p:nvPr/>
        </p:nvSpPr>
        <p:spPr>
          <a:xfrm flipH="1">
            <a:off x="8968411" y="5996611"/>
            <a:ext cx="358775" cy="207963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6168D02D-2016-FE94-0AEF-196A105DE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58" r="12727"/>
          <a:stretch>
            <a:fillRect/>
          </a:stretch>
        </p:blipFill>
        <p:spPr bwMode="auto">
          <a:xfrm>
            <a:off x="7330110" y="591173"/>
            <a:ext cx="427831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39C2B2-A58C-D2E4-052B-B6D8293EBDB7}"/>
              </a:ext>
            </a:extLst>
          </p:cNvPr>
          <p:cNvSpPr txBox="1"/>
          <p:nvPr/>
        </p:nvSpPr>
        <p:spPr>
          <a:xfrm>
            <a:off x="7142157" y="3485325"/>
            <a:ext cx="4668837" cy="36988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Raising of castrated male promoted by KVK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D7D35E-1125-D4D9-C465-35884BF5DA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149" y="3325709"/>
            <a:ext cx="5830824" cy="34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97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9CEE670-E9C9-9C68-CB79-5A49160A1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4" y="36514"/>
            <a:ext cx="8301037" cy="5238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TRAINING IMPACT ON FISH FARMING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1267" name="Picture 7" descr="C:\Users\hp\Desktop\Fish 4.2.14\DSCN1366.JPG">
            <a:extLst>
              <a:ext uri="{FF2B5EF4-FFF2-40B4-BE49-F238E27FC236}">
                <a16:creationId xmlns:a16="http://schemas.microsoft.com/office/drawing/2014/main" xmlns="" id="{A9787F0E-D758-A6B3-6A2B-BA1FE35D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97" y="3581400"/>
            <a:ext cx="3022600" cy="304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98827C-0D3B-4368-FF72-E400BF848874}"/>
              </a:ext>
            </a:extLst>
          </p:cNvPr>
          <p:cNvSpPr txBox="1"/>
          <p:nvPr/>
        </p:nvSpPr>
        <p:spPr>
          <a:xfrm>
            <a:off x="6243638" y="626650"/>
            <a:ext cx="4195762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Total Capacity building programme-11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33E184-9212-A0FA-8DC3-DB1BC1551004}"/>
              </a:ext>
            </a:extLst>
          </p:cNvPr>
          <p:cNvSpPr txBox="1"/>
          <p:nvPr/>
        </p:nvSpPr>
        <p:spPr>
          <a:xfrm>
            <a:off x="5724940" y="5010359"/>
            <a:ext cx="467470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</a:rPr>
              <a:t>Per Unit Average income- 36800 INR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                (Unit Size = Pond  -100’x100’x10’)</a:t>
            </a:r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24596AE3-B5B5-65E3-5386-547B57F9C171}"/>
              </a:ext>
            </a:extLst>
          </p:cNvPr>
          <p:cNvSpPr/>
          <p:nvPr/>
        </p:nvSpPr>
        <p:spPr>
          <a:xfrm>
            <a:off x="4582217" y="3338513"/>
            <a:ext cx="2011363" cy="1752600"/>
          </a:xfrm>
          <a:prstGeom prst="irregularSeal1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xmlns="" id="{266296C3-B308-2F2E-40D4-6C44373361B8}"/>
              </a:ext>
            </a:extLst>
          </p:cNvPr>
          <p:cNvSpPr/>
          <p:nvPr/>
        </p:nvSpPr>
        <p:spPr>
          <a:xfrm>
            <a:off x="9532110" y="3119855"/>
            <a:ext cx="2057400" cy="1752600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TextBox 18">
            <a:extLst>
              <a:ext uri="{FF2B5EF4-FFF2-40B4-BE49-F238E27FC236}">
                <a16:creationId xmlns:a16="http://schemas.microsoft.com/office/drawing/2014/main" xmlns="" id="{FEDA18A6-A3D9-1AF6-8F83-C0D65DD0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129" y="4073526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FFC000"/>
                </a:solidFill>
                <a:latin typeface="Arial" panose="020B0604020202020204" pitchFamily="34" charset="0"/>
              </a:rPr>
              <a:t>Participants  290</a:t>
            </a:r>
          </a:p>
        </p:txBody>
      </p:sp>
      <p:sp>
        <p:nvSpPr>
          <p:cNvPr id="11273" name="TextBox 19">
            <a:extLst>
              <a:ext uri="{FF2B5EF4-FFF2-40B4-BE49-F238E27FC236}">
                <a16:creationId xmlns:a16="http://schemas.microsoft.com/office/drawing/2014/main" xmlns="" id="{F0605449-05F9-5DCF-8DEC-74F9C188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322" y="374374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Establish </a:t>
            </a:r>
          </a:p>
          <a:p>
            <a:pPr algn="ctr" eaLnBrk="1" hangingPunct="1"/>
            <a:r>
              <a:rPr lang="en-US" alt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unit  114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xmlns="" id="{DB386A05-84D9-3619-66E7-7E178DFB474D}"/>
              </a:ext>
            </a:extLst>
          </p:cNvPr>
          <p:cNvSpPr/>
          <p:nvPr/>
        </p:nvSpPr>
        <p:spPr>
          <a:xfrm>
            <a:off x="6776142" y="3725446"/>
            <a:ext cx="2639320" cy="83544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5" name="TextBox 21">
            <a:extLst>
              <a:ext uri="{FF2B5EF4-FFF2-40B4-BE49-F238E27FC236}">
                <a16:creationId xmlns:a16="http://schemas.microsoft.com/office/drawing/2014/main" xmlns="" id="{F8A6F34C-0D72-3635-2F04-01DC646BF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2" y="3962127"/>
            <a:ext cx="2185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IMPACT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C49FAE3B-CE1C-9F38-051B-ED05E13B7324}"/>
              </a:ext>
            </a:extLst>
          </p:cNvPr>
          <p:cNvSpPr/>
          <p:nvPr/>
        </p:nvSpPr>
        <p:spPr>
          <a:xfrm>
            <a:off x="7937500" y="5765800"/>
            <a:ext cx="228600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DF9EF2-DD8F-69D1-D839-31330E9F2D7F}"/>
              </a:ext>
            </a:extLst>
          </p:cNvPr>
          <p:cNvSpPr txBox="1"/>
          <p:nvPr/>
        </p:nvSpPr>
        <p:spPr>
          <a:xfrm>
            <a:off x="5307493" y="6324600"/>
            <a:ext cx="5491163" cy="40011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</a:rPr>
              <a:t>Contribution in district economy 36.25 Lakhs/Year</a:t>
            </a:r>
          </a:p>
        </p:txBody>
      </p:sp>
      <p:pic>
        <p:nvPicPr>
          <p:cNvPr id="20" name="Picture 3" descr="G:\SALECTED PHOTO 16-17\DSCN3087.jpg">
            <a:extLst>
              <a:ext uri="{FF2B5EF4-FFF2-40B4-BE49-F238E27FC236}">
                <a16:creationId xmlns:a16="http://schemas.microsoft.com/office/drawing/2014/main" xmlns="" id="{A9A1BA25-55A6-27D7-1A5A-244F2D3D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158" y="615440"/>
            <a:ext cx="4038600" cy="2813561"/>
          </a:xfrm>
          <a:prstGeom prst="round2Same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0654C5-6405-79B0-D135-DC856C7BDA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8783" y="996537"/>
            <a:ext cx="7205472" cy="2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78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VID-20201215-WA0104.mp4">
            <a:hlinkClick r:id="" action="ppaction://media"/>
            <a:extLst>
              <a:ext uri="{FF2B5EF4-FFF2-40B4-BE49-F238E27FC236}">
                <a16:creationId xmlns:a16="http://schemas.microsoft.com/office/drawing/2014/main" xmlns="" id="{6EDBC74E-75D2-2811-8E5A-6F3369FDF590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85" y="3582434"/>
            <a:ext cx="2723848" cy="13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3">
            <a:extLst>
              <a:ext uri="{FF2B5EF4-FFF2-40B4-BE49-F238E27FC236}">
                <a16:creationId xmlns:a16="http://schemas.microsoft.com/office/drawing/2014/main" xmlns="" id="{59595262-0E07-882D-E1BA-AAB793B61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9" r="7181"/>
          <a:stretch/>
        </p:blipFill>
        <p:spPr bwMode="auto">
          <a:xfrm>
            <a:off x="3199688" y="2761631"/>
            <a:ext cx="2818526" cy="200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CF6FA47-87EE-3706-247C-AA918D66A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85" y="36514"/>
            <a:ext cx="11418331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TRAINING IMPACT ON EXTENSION SERVICE PROVIDER (ASCI)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9D670F-0163-E636-25F0-09B4CE30B91C}"/>
              </a:ext>
            </a:extLst>
          </p:cNvPr>
          <p:cNvSpPr txBox="1"/>
          <p:nvPr/>
        </p:nvSpPr>
        <p:spPr>
          <a:xfrm>
            <a:off x="6476999" y="636589"/>
            <a:ext cx="5211417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Total Capacity building programme-2 </a:t>
            </a:r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8056B4F0-7111-E08C-018B-62C426C0F44B}"/>
              </a:ext>
            </a:extLst>
          </p:cNvPr>
          <p:cNvSpPr/>
          <p:nvPr/>
        </p:nvSpPr>
        <p:spPr>
          <a:xfrm>
            <a:off x="6605868" y="3094379"/>
            <a:ext cx="2011362" cy="1600200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xmlns="" id="{DF1A7808-58F6-F5DF-02A0-16BA4BB864EE}"/>
              </a:ext>
            </a:extLst>
          </p:cNvPr>
          <p:cNvSpPr/>
          <p:nvPr/>
        </p:nvSpPr>
        <p:spPr>
          <a:xfrm>
            <a:off x="10009185" y="3094379"/>
            <a:ext cx="2057400" cy="1752600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5" name="TextBox 18">
            <a:extLst>
              <a:ext uri="{FF2B5EF4-FFF2-40B4-BE49-F238E27FC236}">
                <a16:creationId xmlns:a16="http://schemas.microsoft.com/office/drawing/2014/main" xmlns="" id="{2158A615-28CB-75FF-F90B-E0C3C6D6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830" y="3627780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Participants  45</a:t>
            </a:r>
          </a:p>
        </p:txBody>
      </p:sp>
      <p:sp>
        <p:nvSpPr>
          <p:cNvPr id="12296" name="TextBox 19">
            <a:extLst>
              <a:ext uri="{FF2B5EF4-FFF2-40B4-BE49-F238E27FC236}">
                <a16:creationId xmlns:a16="http://schemas.microsoft.com/office/drawing/2014/main" xmlns="" id="{FA5A7095-C5CE-FED0-89FC-262CFBA79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397" y="370398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Employed 24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xmlns="" id="{A61575C8-5F80-C0C7-C93A-E364DEF0C72E}"/>
              </a:ext>
            </a:extLst>
          </p:cNvPr>
          <p:cNvSpPr/>
          <p:nvPr/>
        </p:nvSpPr>
        <p:spPr>
          <a:xfrm>
            <a:off x="8617230" y="3551579"/>
            <a:ext cx="1331630" cy="533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8" name="TextBox 21">
            <a:extLst>
              <a:ext uri="{FF2B5EF4-FFF2-40B4-BE49-F238E27FC236}">
                <a16:creationId xmlns:a16="http://schemas.microsoft.com/office/drawing/2014/main" xmlns="" id="{D6CB3C2F-95D2-4B5D-BE3C-4C99D477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560" y="3680928"/>
            <a:ext cx="1168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C00000"/>
                </a:solidFill>
                <a:latin typeface="Arial" panose="020B0604020202020204" pitchFamily="34" charset="0"/>
              </a:rPr>
              <a:t>IMPACT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C8C8CA3E-BD49-3D36-ED22-83D914B4DFF8}"/>
              </a:ext>
            </a:extLst>
          </p:cNvPr>
          <p:cNvGraphicFramePr>
            <a:graphicFrameLocks noGrp="1"/>
          </p:cNvGraphicFramePr>
          <p:nvPr/>
        </p:nvGraphicFramePr>
        <p:xfrm>
          <a:off x="318053" y="4824208"/>
          <a:ext cx="11738113" cy="202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91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63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9995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S.No</a:t>
                      </a:r>
                      <a:r>
                        <a:rPr lang="en-IN" sz="1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Participants Employed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Monthly Income (Rs)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 Agency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10000-11000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Sonal</a:t>
                      </a:r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Seeds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955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13000-18000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Ambuja</a:t>
                      </a:r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cement Foundation, </a:t>
                      </a:r>
                      <a:r>
                        <a:rPr lang="en-IN" sz="1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Sonal</a:t>
                      </a:r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Seeds, </a:t>
                      </a:r>
                      <a:r>
                        <a:rPr lang="en-IN" sz="1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Karnatka</a:t>
                      </a:r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Agro Chemical, T-stains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107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19000-22000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Sri Ram seeds, Syngenta, </a:t>
                      </a:r>
                      <a:r>
                        <a:rPr lang="en-IN" sz="18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T.Stains</a:t>
                      </a:r>
                      <a:r>
                        <a:rPr lang="en-IN" sz="1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2" marB="457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2329" name="Picture 10">
            <a:extLst>
              <a:ext uri="{FF2B5EF4-FFF2-40B4-BE49-F238E27FC236}">
                <a16:creationId xmlns:a16="http://schemas.microsoft.com/office/drawing/2014/main" xmlns="" id="{5A8517DC-EBB6-C1F1-CCC4-67249A7EF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72" y="560389"/>
            <a:ext cx="2759764" cy="133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Content Placeholder 4">
            <a:extLst>
              <a:ext uri="{FF2B5EF4-FFF2-40B4-BE49-F238E27FC236}">
                <a16:creationId xmlns:a16="http://schemas.microsoft.com/office/drawing/2014/main" xmlns="" id="{476733EC-26D8-B4C6-D2F3-32DCEEE81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0085" y="2007653"/>
            <a:ext cx="2723848" cy="1471613"/>
          </a:xfrm>
        </p:spPr>
      </p:pic>
      <p:pic>
        <p:nvPicPr>
          <p:cNvPr id="12332" name="Content Placeholder 4">
            <a:extLst>
              <a:ext uri="{FF2B5EF4-FFF2-40B4-BE49-F238E27FC236}">
                <a16:creationId xmlns:a16="http://schemas.microsoft.com/office/drawing/2014/main" xmlns="" id="{4F1F5EB1-3654-1639-8AB3-2748FD39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738" y="745435"/>
            <a:ext cx="2876361" cy="191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775E64-2E35-8A21-7881-B1BBF5F7A0F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4925" y="990788"/>
            <a:ext cx="5661660" cy="21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9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29" name="Group 73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1370640010"/>
              </p:ext>
            </p:extLst>
          </p:nvPr>
        </p:nvGraphicFramePr>
        <p:xfrm>
          <a:off x="258416" y="914400"/>
          <a:ext cx="11698356" cy="2987040"/>
        </p:xfrm>
        <a:graphic>
          <a:graphicData uri="http://schemas.openxmlformats.org/drawingml/2006/table">
            <a:tbl>
              <a:tblPr/>
              <a:tblGrid>
                <a:gridCol w="1044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69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10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75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75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0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S.No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Area of 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No. of courses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No. of training participants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</a:t>
                      </a:r>
                      <a:endParaRPr lang="en-IN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Bee-keeping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</a:t>
                      </a:r>
                      <a:endParaRPr lang="en-IN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Sheep and goat rearing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</a:t>
                      </a:r>
                      <a:endParaRPr lang="en-IN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INM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Bio agent production</a:t>
                      </a:r>
                      <a:endParaRPr lang="en-US" sz="2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Tailoring &amp; stitching</a:t>
                      </a:r>
                      <a:endParaRPr lang="en-US" sz="2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Total</a:t>
                      </a:r>
                      <a:endParaRPr lang="en-US" sz="2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8416" y="4021127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For Extension personals</a:t>
            </a:r>
            <a:endParaRPr lang="en-US" sz="2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Group 7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47783903"/>
              </p:ext>
            </p:extLst>
          </p:nvPr>
        </p:nvGraphicFramePr>
        <p:xfrm>
          <a:off x="258417" y="4602480"/>
          <a:ext cx="11698355" cy="1798320"/>
        </p:xfrm>
        <a:graphic>
          <a:graphicData uri="http://schemas.openxmlformats.org/drawingml/2006/table">
            <a:tbl>
              <a:tblPr/>
              <a:tblGrid>
                <a:gridCol w="1118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812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9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1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39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S.No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Area of 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No. of courses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No. of training participants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</a:t>
                      </a:r>
                      <a:endParaRPr lang="en-IN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Productivity enhancement in field crops</a:t>
                      </a:r>
                      <a:endParaRPr lang="en-US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3375" algn="l"/>
                          <a:tab pos="544830" algn="ctr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Group Dynamics and farmers organization</a:t>
                      </a:r>
                      <a:endParaRPr lang="en-US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3375" algn="l"/>
                          <a:tab pos="544830" algn="ctr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058184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Total</a:t>
                      </a:r>
                      <a:endParaRPr lang="en-US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42950" y="-53975"/>
            <a:ext cx="1064729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Training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conducted during 2021-22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6600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 Rural Youth</a:t>
            </a:r>
            <a:endParaRPr lang="en-US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7502C1-C5C8-CF0B-03A4-05137953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Administrator\My Documents\Downloads\ICAR_logo.JPG">
            <a:extLst>
              <a:ext uri="{FF2B5EF4-FFF2-40B4-BE49-F238E27FC236}">
                <a16:creationId xmlns="" xmlns:a16="http://schemas.microsoft.com/office/drawing/2014/main" id="{8772AA5A-3563-89A8-7B46-DB59CE109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72681" y="0"/>
            <a:ext cx="682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844826" y="122239"/>
            <a:ext cx="106278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Sponsored Training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2021-22</a:t>
            </a:r>
          </a:p>
          <a:p>
            <a:r>
              <a:rPr lang="en-US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For farmers/farm women/rural youth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8422539"/>
              </p:ext>
            </p:extLst>
          </p:nvPr>
        </p:nvGraphicFramePr>
        <p:xfrm>
          <a:off x="288238" y="1160751"/>
          <a:ext cx="11539329" cy="2761759"/>
        </p:xfrm>
        <a:graphic>
          <a:graphicData uri="http://schemas.openxmlformats.org/drawingml/2006/table">
            <a:tbl>
              <a:tblPr/>
              <a:tblGrid>
                <a:gridCol w="721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39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5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33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9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02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757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226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S. No.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Area of training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Duration (days)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No. of participants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Sponsoring agency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Male 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Female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Total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Krishi </a:t>
                      </a:r>
                      <a:r>
                        <a:rPr lang="en-US" sz="18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Sakhi</a:t>
                      </a: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&amp; ARP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RWSLIP, Jaipur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Integrated Fish Farming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MANAGE, Hyderabad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Integrated Fish Farming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MANAGE, Hyderabad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Integrated Fish Farming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MANAGE, Hyderabad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Aquaculture as livelihood technology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ICAR-CIFA, </a:t>
                      </a:r>
                      <a:r>
                        <a:rPr lang="en-US" sz="18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Rohatak</a:t>
                      </a: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0718040"/>
                  </a:ext>
                </a:extLst>
              </a:tr>
              <a:tr h="207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6B23CE-0A3E-8ADA-EB77-3E4051EA5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4091154"/>
            <a:ext cx="3518453" cy="263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D515CAF-0024-78C9-4268-10BA6AA15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61" y="4089633"/>
            <a:ext cx="3429104" cy="257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D229D94-53FF-A682-F483-C73636699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29" y="4088947"/>
            <a:ext cx="3429104" cy="257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639F591C-A6B3-5991-7AD0-56688BCF1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Administrator\My Documents\Downloads\ICAR_logo.JPG">
            <a:extLst>
              <a:ext uri="{FF2B5EF4-FFF2-40B4-BE49-F238E27FC236}">
                <a16:creationId xmlns="" xmlns:a16="http://schemas.microsoft.com/office/drawing/2014/main" id="{90CDADC6-B26D-86AD-F8FD-3712A339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72681" y="0"/>
            <a:ext cx="682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60277248-C25F-F033-C382-634B2D908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65"/>
            <a:ext cx="118327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Rajasthan Water Sector Livelihood Improvement Project (RWSLIP)</a:t>
            </a:r>
          </a:p>
          <a:p>
            <a:pPr algn="ctr"/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(2021-22)</a:t>
            </a:r>
            <a:endParaRPr lang="en-US" sz="28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CDFA5F85-D87F-F2A8-CB7B-00AF0DB03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6843567"/>
              </p:ext>
            </p:extLst>
          </p:nvPr>
        </p:nvGraphicFramePr>
        <p:xfrm>
          <a:off x="257631" y="948267"/>
          <a:ext cx="11727540" cy="2468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74483">
                  <a:extLst>
                    <a:ext uri="{9D8B030D-6E8A-4147-A177-3AD203B41FA5}">
                      <a16:colId xmlns="" xmlns:a16="http://schemas.microsoft.com/office/drawing/2014/main" val="1714041196"/>
                    </a:ext>
                  </a:extLst>
                </a:gridCol>
                <a:gridCol w="6879772">
                  <a:extLst>
                    <a:ext uri="{9D8B030D-6E8A-4147-A177-3AD203B41FA5}">
                      <a16:colId xmlns="" xmlns:a16="http://schemas.microsoft.com/office/drawing/2014/main" val="2586281817"/>
                    </a:ext>
                  </a:extLst>
                </a:gridCol>
                <a:gridCol w="1850571">
                  <a:extLst>
                    <a:ext uri="{9D8B030D-6E8A-4147-A177-3AD203B41FA5}">
                      <a16:colId xmlns="" xmlns:a16="http://schemas.microsoft.com/office/drawing/2014/main" val="2280507065"/>
                    </a:ext>
                  </a:extLst>
                </a:gridCol>
                <a:gridCol w="2122714">
                  <a:extLst>
                    <a:ext uri="{9D8B030D-6E8A-4147-A177-3AD203B41FA5}">
                      <a16:colId xmlns="" xmlns:a16="http://schemas.microsoft.com/office/drawing/2014/main" val="108735352"/>
                    </a:ext>
                  </a:extLst>
                </a:gridCol>
              </a:tblGrid>
              <a:tr h="284346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7242993"/>
                  </a:ext>
                </a:extLst>
              </a:tr>
              <a:tr h="284346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 for FIG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8811184"/>
                  </a:ext>
                </a:extLst>
              </a:tr>
              <a:tr h="284346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 for specific cultivation techniques on </a:t>
                      </a:r>
                      <a:r>
                        <a:rPr lang="en-I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9755827"/>
                  </a:ext>
                </a:extLst>
              </a:tr>
              <a:tr h="490788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 for technical field staff &amp; women wing representative for gender mainstreaming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5388990"/>
                  </a:ext>
                </a:extLst>
              </a:tr>
              <a:tr h="284346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for FIG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9712036"/>
                  </a:ext>
                </a:extLst>
              </a:tr>
              <a:tr h="284346">
                <a:tc>
                  <a:txBody>
                    <a:bodyPr/>
                    <a:lstStyle/>
                    <a:p>
                      <a:pPr algn="just"/>
                      <a:endParaRPr lang="en-I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02419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DA99CF-EFF0-6D08-A0D7-C51264818C55}"/>
              </a:ext>
            </a:extLst>
          </p:cNvPr>
          <p:cNvSpPr txBox="1"/>
          <p:nvPr/>
        </p:nvSpPr>
        <p:spPr>
          <a:xfrm>
            <a:off x="108546" y="3318691"/>
            <a:ext cx="6242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46313" indent="-2246313"/>
            <a:r>
              <a:rPr lang="en-IN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activities - </a:t>
            </a:r>
            <a:r>
              <a:rPr lang="en-IN" sz="2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 bed (3.5 x 2 feet) plantation              </a:t>
            </a:r>
            <a:r>
              <a:rPr lang="en-IN" sz="2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N" sz="2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of poly mulch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4C892A-660E-1D4D-61EE-9E242C9C4986}"/>
              </a:ext>
            </a:extLst>
          </p:cNvPr>
          <p:cNvSpPr txBox="1"/>
          <p:nvPr/>
        </p:nvSpPr>
        <p:spPr>
          <a:xfrm>
            <a:off x="6255808" y="3440757"/>
            <a:ext cx="5843555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(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Kinnow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orchard) at Farmer’s field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: 1 ha.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farmer : Sh.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Jasvinder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Singh S/o Sh.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Mewa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Singh,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Dholnagar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(Raj.)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D83D37-7F25-B2E6-08AB-9E3951E8AA67}"/>
              </a:ext>
            </a:extLst>
          </p:cNvPr>
          <p:cNvSpPr txBox="1"/>
          <p:nvPr/>
        </p:nvSpPr>
        <p:spPr>
          <a:xfrm>
            <a:off x="152399" y="4199777"/>
            <a:ext cx="6029739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Orchard : 2020-21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(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Kinnow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orchard) at KVK – 1 ha.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FC7B2A-FDD5-02B3-F22E-9FA395AD7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55" y="5133560"/>
            <a:ext cx="1799973" cy="1568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466D55D-8B98-A14A-7016-60E190A302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86" b="35791"/>
          <a:stretch/>
        </p:blipFill>
        <p:spPr>
          <a:xfrm>
            <a:off x="7148935" y="5000805"/>
            <a:ext cx="3122501" cy="17359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7F046D8-7416-DD00-FA87-88C6B94D07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133561"/>
            <a:ext cx="2068122" cy="1578614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2DE6CCDD-64E9-71C3-3E12-7F9EC7D1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Administrator\My Documents\Downloads\ICAR_logo.JPG">
            <a:extLst>
              <a:ext uri="{FF2B5EF4-FFF2-40B4-BE49-F238E27FC236}">
                <a16:creationId xmlns="" xmlns:a16="http://schemas.microsoft.com/office/drawing/2014/main" id="{C53630DD-507A-AD58-2AAB-56B0A4F3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72681" y="0"/>
            <a:ext cx="682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26C3597-B7DA-BDCF-79D5-32735F6C608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11"/>
          <a:stretch/>
        </p:blipFill>
        <p:spPr>
          <a:xfrm>
            <a:off x="10396330" y="4826288"/>
            <a:ext cx="1703033" cy="1910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77B1DD-E2A9-0825-C01F-21EAED3F80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14" y="5133561"/>
            <a:ext cx="2806425" cy="1578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73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60277248-C25F-F033-C382-634B2D908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65" y="24265"/>
            <a:ext cx="106179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Capacity building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on Livestock management under MFD&amp;AH </a:t>
            </a:r>
            <a:r>
              <a:rPr lang="en-US" sz="20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(2021-22)</a:t>
            </a:r>
            <a:endParaRPr lang="en-US" sz="28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CDFA5F85-D87F-F2A8-CB7B-00AF0DB03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1407552"/>
              </p:ext>
            </p:extLst>
          </p:nvPr>
        </p:nvGraphicFramePr>
        <p:xfrm>
          <a:off x="257631" y="1057596"/>
          <a:ext cx="11727540" cy="27767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74483">
                  <a:extLst>
                    <a:ext uri="{9D8B030D-6E8A-4147-A177-3AD203B41FA5}">
                      <a16:colId xmlns="" xmlns:a16="http://schemas.microsoft.com/office/drawing/2014/main" val="1714041196"/>
                    </a:ext>
                  </a:extLst>
                </a:gridCol>
                <a:gridCol w="6879772">
                  <a:extLst>
                    <a:ext uri="{9D8B030D-6E8A-4147-A177-3AD203B41FA5}">
                      <a16:colId xmlns="" xmlns:a16="http://schemas.microsoft.com/office/drawing/2014/main" val="2586281817"/>
                    </a:ext>
                  </a:extLst>
                </a:gridCol>
                <a:gridCol w="1850571">
                  <a:extLst>
                    <a:ext uri="{9D8B030D-6E8A-4147-A177-3AD203B41FA5}">
                      <a16:colId xmlns="" xmlns:a16="http://schemas.microsoft.com/office/drawing/2014/main" val="2280507065"/>
                    </a:ext>
                  </a:extLst>
                </a:gridCol>
                <a:gridCol w="2122714">
                  <a:extLst>
                    <a:ext uri="{9D8B030D-6E8A-4147-A177-3AD203B41FA5}">
                      <a16:colId xmlns="" xmlns:a16="http://schemas.microsoft.com/office/drawing/2014/main" val="108735352"/>
                    </a:ext>
                  </a:extLst>
                </a:gridCol>
              </a:tblGrid>
              <a:tr h="284346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7242993"/>
                  </a:ext>
                </a:extLst>
              </a:tr>
              <a:tr h="284346"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 &amp; management in Goat farming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8811184"/>
                  </a:ext>
                </a:extLst>
              </a:tr>
              <a:tr h="284346"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Breeding management in dairy 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9755827"/>
                  </a:ext>
                </a:extLst>
              </a:tr>
              <a:tr h="490788"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 management in Goat farming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5388990"/>
                  </a:ext>
                </a:extLst>
              </a:tr>
              <a:tr h="284346"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 &amp; management in Poultry farming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9712036"/>
                  </a:ext>
                </a:extLst>
              </a:tr>
              <a:tr h="284346">
                <a:tc>
                  <a:txBody>
                    <a:bodyPr/>
                    <a:lstStyle/>
                    <a:p>
                      <a:pPr algn="just"/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024194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6409264-7193-EDBF-CC56-243DD6A1F5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32"/>
          <a:stretch/>
        </p:blipFill>
        <p:spPr>
          <a:xfrm>
            <a:off x="3786809" y="4045226"/>
            <a:ext cx="3071075" cy="25459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4A3958A-3820-E972-474A-6E5097EDB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2" y="4045226"/>
            <a:ext cx="3365964" cy="2534474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="" xmlns:a16="http://schemas.microsoft.com/office/drawing/2014/main" id="{0C3DD509-2166-1605-0A89-4BA26428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C:\Documents and Settings\Administrator\My Documents\Downloads\ICAR_logo.JPG">
            <a:extLst>
              <a:ext uri="{FF2B5EF4-FFF2-40B4-BE49-F238E27FC236}">
                <a16:creationId xmlns="" xmlns:a16="http://schemas.microsoft.com/office/drawing/2014/main" id="{D162D967-072D-8A5F-DEE7-29E916AA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72681" y="0"/>
            <a:ext cx="682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3F6CE6-6B51-2D74-5506-40DA6E9B03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69"/>
          <a:stretch/>
        </p:blipFill>
        <p:spPr>
          <a:xfrm>
            <a:off x="7021098" y="4045225"/>
            <a:ext cx="4964074" cy="2534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339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que 8"/>
          <p:cNvSpPr/>
          <p:nvPr/>
        </p:nvSpPr>
        <p:spPr>
          <a:xfrm>
            <a:off x="8421757" y="3193770"/>
            <a:ext cx="3048000" cy="609600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que 9"/>
          <p:cNvSpPr/>
          <p:nvPr/>
        </p:nvSpPr>
        <p:spPr>
          <a:xfrm>
            <a:off x="1033671" y="3193770"/>
            <a:ext cx="4495800" cy="609600"/>
          </a:xfrm>
          <a:prstGeom prst="plaqu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48948" y="-46383"/>
            <a:ext cx="74808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 PRODUCTION AT KVK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1180416"/>
              </p:ext>
            </p:extLst>
          </p:nvPr>
        </p:nvGraphicFramePr>
        <p:xfrm>
          <a:off x="844826" y="397566"/>
          <a:ext cx="1049572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5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62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Varieties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Quantity (Q)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HD-3117,</a:t>
                      </a:r>
                      <a:r>
                        <a:rPr lang="en-US" sz="2400" baseline="0" dirty="0"/>
                        <a:t> HD-3086, HD-3226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Chickpea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GNG-2171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09.60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Mustard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RH 0749 &amp; RH-725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Til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RT-351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Moong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MH-421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99930" y="3265506"/>
            <a:ext cx="43566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Provided seed to farmers  : 294</a:t>
            </a:r>
            <a:endParaRPr lang="en-US" altLang="en-US" sz="2400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05200" y="4002155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STATUS REVOLVING FUND</a:t>
            </a:r>
            <a:endParaRPr lang="en-US" altLang="en-US" sz="2400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9628930"/>
              </p:ext>
            </p:extLst>
          </p:nvPr>
        </p:nvGraphicFramePr>
        <p:xfrm>
          <a:off x="685799" y="4519876"/>
          <a:ext cx="10843593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8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69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0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69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08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Opening balance as on 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Income during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Expenditure during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Net balance in hand as on 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April of each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2301576.12</a:t>
                      </a:r>
                      <a:endParaRPr lang="en-US" sz="2000" dirty="0">
                        <a:solidFill>
                          <a:srgbClr val="0033CC"/>
                        </a:solidFill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4214994.77</a:t>
                      </a:r>
                      <a:endParaRPr lang="en-US" sz="2000" dirty="0">
                        <a:solidFill>
                          <a:srgbClr val="0033CC"/>
                        </a:solidFill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3927079.78</a:t>
                      </a:r>
                      <a:endParaRPr lang="en-US" sz="2000" dirty="0">
                        <a:solidFill>
                          <a:srgbClr val="0033CC"/>
                        </a:solidFill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2566978.31</a:t>
                      </a:r>
                      <a:endParaRPr lang="en-US" sz="2000" dirty="0">
                        <a:solidFill>
                          <a:srgbClr val="0033CC"/>
                        </a:solidFill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2566978.31</a:t>
                      </a:r>
                      <a:endParaRPr lang="en-US" sz="20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  <a:cs typeface="Times New Roman" pitchFamily="18" charset="0"/>
                        </a:rPr>
                        <a:t>4842108.09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  <a:cs typeface="Times New Roman" pitchFamily="18" charset="0"/>
                        </a:rPr>
                        <a:t>2744539.29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SimSun"/>
                          <a:cs typeface="Times New Roman" pitchFamily="18" charset="0"/>
                        </a:rPr>
                        <a:t>4510892.36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C3300"/>
                          </a:solidFill>
                          <a:latin typeface="+mn-lt"/>
                          <a:ea typeface="SimSun"/>
                          <a:cs typeface="Times New Roman" pitchFamily="18" charset="0"/>
                        </a:rPr>
                        <a:t>4510892.36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C3300"/>
                          </a:solidFill>
                          <a:latin typeface="+mn-lt"/>
                          <a:ea typeface="SimSun"/>
                          <a:cs typeface="Times New Roman" pitchFamily="18" charset="0"/>
                        </a:rPr>
                        <a:t>5009066.50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C3300"/>
                          </a:solidFill>
                          <a:latin typeface="+mn-lt"/>
                          <a:ea typeface="SimSun"/>
                          <a:cs typeface="Times New Roman" pitchFamily="18" charset="0"/>
                        </a:rPr>
                        <a:t>3520336.10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C3300"/>
                          </a:solidFill>
                          <a:latin typeface="+mn-lt"/>
                          <a:ea typeface="SimSun"/>
                          <a:cs typeface="Times New Roman" pitchFamily="18" charset="0"/>
                        </a:rPr>
                        <a:t>5791236.12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C3300"/>
                          </a:solidFill>
                          <a:latin typeface="+mn-lt"/>
                          <a:ea typeface="SimSun"/>
                          <a:cs typeface="Times New Roman" pitchFamily="18" charset="0"/>
                        </a:rPr>
                        <a:t>5791236.17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C3300"/>
                          </a:solidFill>
                          <a:latin typeface="+mn-lt"/>
                          <a:ea typeface="SimSun"/>
                          <a:cs typeface="Times New Roman" pitchFamily="18" charset="0"/>
                        </a:rPr>
                        <a:t>6593674.98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C3300"/>
                          </a:solidFill>
                          <a:latin typeface="+mn-lt"/>
                          <a:ea typeface="SimSun"/>
                          <a:cs typeface="Times New Roman" pitchFamily="18" charset="0"/>
                        </a:rPr>
                        <a:t>4099745.36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C3300"/>
                          </a:solidFill>
                          <a:latin typeface="+mn-lt"/>
                          <a:ea typeface="SimSun"/>
                          <a:cs typeface="Times New Roman" pitchFamily="18" charset="0"/>
                        </a:rPr>
                        <a:t>8467225.13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7064CF1-8929-ACC8-ED13-38D1C7B6E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758" y="327876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Amount : Rs. 5.00 lacs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5DEE0DDB-E51E-5D12-E11C-A99EF4C5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C:\Documents and Settings\Administrator\My Documents\Downloads\ICAR_logo.JPG">
            <a:extLst>
              <a:ext uri="{FF2B5EF4-FFF2-40B4-BE49-F238E27FC236}">
                <a16:creationId xmlns:a16="http://schemas.microsoft.com/office/drawing/2014/main" xmlns="" id="{727BC544-77CD-33F1-86E2-766DA8C13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72681" y="0"/>
            <a:ext cx="682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15336151-5BD4-95C6-92B6-342AE463808C}"/>
              </a:ext>
            </a:extLst>
          </p:cNvPr>
          <p:cNvSpPr txBox="1">
            <a:spLocks noChangeArrowheads="1"/>
          </p:cNvSpPr>
          <p:nvPr/>
        </p:nvSpPr>
        <p:spPr>
          <a:xfrm>
            <a:off x="616226" y="3286536"/>
            <a:ext cx="11042374" cy="3611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PARTICIPATORY IMPACT ASSESSMENT (2016-2021)</a:t>
            </a:r>
            <a:endParaRPr lang="en-US" sz="28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9F3FB343-204E-245C-081E-CE2A3DD94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25" y="3718059"/>
            <a:ext cx="4830649" cy="3020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G:\SALECTED PHOTO 16-17\DSCN3087.jpg">
            <a:extLst>
              <a:ext uri="{FF2B5EF4-FFF2-40B4-BE49-F238E27FC236}">
                <a16:creationId xmlns:a16="http://schemas.microsoft.com/office/drawing/2014/main" xmlns="" id="{848BD513-C526-E4BA-4F0B-19070BAE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782" y="119271"/>
            <a:ext cx="4805921" cy="3067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3F9C74DB-2885-AA25-3E29-CA32AB6EF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226" y="53465"/>
            <a:ext cx="5247859" cy="3188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084AEA15-3B18-519D-8BF5-4C1523C37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1" y="3716796"/>
            <a:ext cx="5410199" cy="302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7672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>
            <a:extLst>
              <a:ext uri="{FF2B5EF4-FFF2-40B4-BE49-F238E27FC236}">
                <a16:creationId xmlns:a16="http://schemas.microsoft.com/office/drawing/2014/main" xmlns="" id="{C3D1A0DA-0A8D-74A3-544B-BFE7EF1C3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61" b="7227"/>
          <a:stretch>
            <a:fillRect/>
          </a:stretch>
        </p:blipFill>
        <p:spPr bwMode="auto">
          <a:xfrm>
            <a:off x="159026" y="3756991"/>
            <a:ext cx="4010978" cy="26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794AC1A4-2E7F-F403-1D2A-8A6AFC4D2641}"/>
              </a:ext>
            </a:extLst>
          </p:cNvPr>
          <p:cNvSpPr/>
          <p:nvPr/>
        </p:nvSpPr>
        <p:spPr>
          <a:xfrm>
            <a:off x="5338764" y="381000"/>
            <a:ext cx="2243137" cy="1600200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B6346C90-4863-3F0B-E903-0E1C8F124623}"/>
              </a:ext>
            </a:extLst>
          </p:cNvPr>
          <p:cNvSpPr/>
          <p:nvPr/>
        </p:nvSpPr>
        <p:spPr>
          <a:xfrm>
            <a:off x="8610600" y="533400"/>
            <a:ext cx="1951038" cy="1524000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4" name="TextBox 7">
            <a:extLst>
              <a:ext uri="{FF2B5EF4-FFF2-40B4-BE49-F238E27FC236}">
                <a16:creationId xmlns:a16="http://schemas.microsoft.com/office/drawing/2014/main" xmlns="" id="{B100231D-3854-77E9-17B5-934C187AA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1" y="914401"/>
            <a:ext cx="1520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C000"/>
                </a:solidFill>
                <a:latin typeface="Arial" panose="020B0604020202020204" pitchFamily="34" charset="0"/>
              </a:rPr>
              <a:t>Participants  448</a:t>
            </a:r>
          </a:p>
        </p:txBody>
      </p:sp>
      <p:sp>
        <p:nvSpPr>
          <p:cNvPr id="7175" name="TextBox 8">
            <a:extLst>
              <a:ext uri="{FF2B5EF4-FFF2-40B4-BE49-F238E27FC236}">
                <a16:creationId xmlns:a16="http://schemas.microsoft.com/office/drawing/2014/main" xmlns="" id="{FF8CCA65-551E-8CB0-17E7-E714BBF3B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925513"/>
            <a:ext cx="131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C000"/>
                </a:solidFill>
                <a:latin typeface="Arial" panose="020B0604020202020204" pitchFamily="34" charset="0"/>
              </a:rPr>
              <a:t>Establish </a:t>
            </a:r>
          </a:p>
          <a:p>
            <a:pPr eaLnBrk="1" hangingPunct="1"/>
            <a:r>
              <a:rPr lang="en-US" altLang="en-US">
                <a:solidFill>
                  <a:srgbClr val="FFC000"/>
                </a:solidFill>
                <a:latin typeface="Arial" panose="020B0604020202020204" pitchFamily="34" charset="0"/>
              </a:rPr>
              <a:t>unit  51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BC807CF-107D-D8AD-6E49-32B20EEDC238}"/>
              </a:ext>
            </a:extLst>
          </p:cNvPr>
          <p:cNvSpPr/>
          <p:nvPr/>
        </p:nvSpPr>
        <p:spPr>
          <a:xfrm>
            <a:off x="159025" y="811768"/>
            <a:ext cx="410486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Total Training - 12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xmlns="" id="{E6F22206-25DD-F533-1E6E-F6ABBB3CD93F}"/>
              </a:ext>
            </a:extLst>
          </p:cNvPr>
          <p:cNvSpPr/>
          <p:nvPr/>
        </p:nvSpPr>
        <p:spPr>
          <a:xfrm>
            <a:off x="7543800" y="990600"/>
            <a:ext cx="990600" cy="609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8" name="TextBox 17">
            <a:extLst>
              <a:ext uri="{FF2B5EF4-FFF2-40B4-BE49-F238E27FC236}">
                <a16:creationId xmlns:a16="http://schemas.microsoft.com/office/drawing/2014/main" xmlns="" id="{3F936101-583F-BAEF-5EA4-25C90E5FC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1049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C00000"/>
                </a:solidFill>
                <a:latin typeface="Arial" panose="020B0604020202020204" pitchFamily="34" charset="0"/>
              </a:rPr>
              <a:t>IMPACT</a:t>
            </a:r>
          </a:p>
        </p:txBody>
      </p:sp>
      <p:sp>
        <p:nvSpPr>
          <p:cNvPr id="7179" name="Rectangle 19">
            <a:extLst>
              <a:ext uri="{FF2B5EF4-FFF2-40B4-BE49-F238E27FC236}">
                <a16:creationId xmlns:a16="http://schemas.microsoft.com/office/drawing/2014/main" xmlns="" id="{265F134D-2434-7430-7D87-871A1C338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3217037"/>
            <a:ext cx="4602576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Avg. Production capacity = 0.88 MT./ Unit 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6423429F-F7EB-B1A2-B795-0E87019A4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353" y="-14288"/>
            <a:ext cx="924428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TRAINING IMPACT ON MUSHROOM CULTIVATION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7184" name="Picture 9" descr="IMG_5318.JPG">
            <a:extLst>
              <a:ext uri="{FF2B5EF4-FFF2-40B4-BE49-F238E27FC236}">
                <a16:creationId xmlns:a16="http://schemas.microsoft.com/office/drawing/2014/main" xmlns="" id="{F2F42A28-C2F7-C7BE-D596-140D883E8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887" y="3732213"/>
            <a:ext cx="3790815" cy="264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19">
            <a:extLst>
              <a:ext uri="{FF2B5EF4-FFF2-40B4-BE49-F238E27FC236}">
                <a16:creationId xmlns:a16="http://schemas.microsoft.com/office/drawing/2014/main" xmlns="" id="{E4F9E8BF-7090-79A6-3DAC-0D4105A06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418" y="3218768"/>
            <a:ext cx="4206879" cy="369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Avg. Annual Income = 52800 INR/Unit </a:t>
            </a:r>
          </a:p>
        </p:txBody>
      </p:sp>
      <p:sp>
        <p:nvSpPr>
          <p:cNvPr id="7186" name="Rectangle 19">
            <a:extLst>
              <a:ext uri="{FF2B5EF4-FFF2-40B4-BE49-F238E27FC236}">
                <a16:creationId xmlns:a16="http://schemas.microsoft.com/office/drawing/2014/main" xmlns="" id="{0EC2C9DD-101D-66AE-EE0A-F95AF1C27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6" y="6442625"/>
            <a:ext cx="11867322" cy="36933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Mushroom Produced = 45.76 MT in district   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Contribution in district economy -27.46 Lac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C2A02642-C7BA-C414-C8C5-EF477C615FEE}"/>
              </a:ext>
            </a:extLst>
          </p:cNvPr>
          <p:cNvSpPr/>
          <p:nvPr/>
        </p:nvSpPr>
        <p:spPr>
          <a:xfrm>
            <a:off x="7569200" y="1714500"/>
            <a:ext cx="527050" cy="15668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08F710-1228-6E90-C266-ADCE15CFCB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8585" y="3732213"/>
            <a:ext cx="3963127" cy="26420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5F0E26-468D-2C94-9F9C-4B0F3B5A004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035" y="1050111"/>
            <a:ext cx="4460748" cy="25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46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Preparation 20">
            <a:extLst>
              <a:ext uri="{FF2B5EF4-FFF2-40B4-BE49-F238E27FC236}">
                <a16:creationId xmlns:a16="http://schemas.microsoft.com/office/drawing/2014/main" xmlns="" id="{430EE246-C94A-DDD7-48E0-FD5350C05793}"/>
              </a:ext>
            </a:extLst>
          </p:cNvPr>
          <p:cNvSpPr/>
          <p:nvPr/>
        </p:nvSpPr>
        <p:spPr>
          <a:xfrm>
            <a:off x="9495317" y="5541963"/>
            <a:ext cx="2564294" cy="690564"/>
          </a:xfrm>
          <a:prstGeom prst="flowChartPreparati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lowchart: Preparation 18">
            <a:extLst>
              <a:ext uri="{FF2B5EF4-FFF2-40B4-BE49-F238E27FC236}">
                <a16:creationId xmlns:a16="http://schemas.microsoft.com/office/drawing/2014/main" xmlns="" id="{DE0F9BD3-03AB-82C0-A048-3551F69A886F}"/>
              </a:ext>
            </a:extLst>
          </p:cNvPr>
          <p:cNvSpPr/>
          <p:nvPr/>
        </p:nvSpPr>
        <p:spPr>
          <a:xfrm>
            <a:off x="9650891" y="4419600"/>
            <a:ext cx="2408720" cy="838200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13AEB0-7CCC-02E5-D573-7C01C84CC122}"/>
              </a:ext>
            </a:extLst>
          </p:cNvPr>
          <p:cNvSpPr txBox="1"/>
          <p:nvPr/>
        </p:nvSpPr>
        <p:spPr>
          <a:xfrm>
            <a:off x="6768548" y="708438"/>
            <a:ext cx="35814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Introduced breeds by KVK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252DE8-8748-E5F0-52A6-C9B7C9C54AEF}"/>
              </a:ext>
            </a:extLst>
          </p:cNvPr>
          <p:cNvSpPr txBox="1"/>
          <p:nvPr/>
        </p:nvSpPr>
        <p:spPr>
          <a:xfrm rot="18850147">
            <a:off x="3210996" y="2848769"/>
            <a:ext cx="1498600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Pratapdhan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CC6F5052-E025-9431-CDBB-EECF8971644E}"/>
              </a:ext>
            </a:extLst>
          </p:cNvPr>
          <p:cNvSpPr/>
          <p:nvPr/>
        </p:nvSpPr>
        <p:spPr>
          <a:xfrm>
            <a:off x="6091717" y="4419601"/>
            <a:ext cx="3482975" cy="771525"/>
          </a:xfrm>
          <a:prstGeom prst="rightArrow">
            <a:avLst>
              <a:gd name="adj1" fmla="val 50000"/>
              <a:gd name="adj2" fmla="val 52885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11">
            <a:extLst>
              <a:ext uri="{FF2B5EF4-FFF2-40B4-BE49-F238E27FC236}">
                <a16:creationId xmlns:a16="http://schemas.microsoft.com/office/drawing/2014/main" xmlns="" id="{D9604A41-5232-5B48-A3B8-BE2848827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717" y="4581526"/>
            <a:ext cx="3025775" cy="5238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Low egg production 80-100 eggs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Slow growth 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8FB34573-A34E-4F60-24AF-88C34024A985}"/>
              </a:ext>
            </a:extLst>
          </p:cNvPr>
          <p:cNvSpPr/>
          <p:nvPr/>
        </p:nvSpPr>
        <p:spPr>
          <a:xfrm>
            <a:off x="6091716" y="5556251"/>
            <a:ext cx="3390900" cy="690563"/>
          </a:xfrm>
          <a:prstGeom prst="rightArrow">
            <a:avLst>
              <a:gd name="adj1" fmla="val 50000"/>
              <a:gd name="adj2" fmla="val 52885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1" name="TextBox 13">
            <a:extLst>
              <a:ext uri="{FF2B5EF4-FFF2-40B4-BE49-F238E27FC236}">
                <a16:creationId xmlns:a16="http://schemas.microsoft.com/office/drawing/2014/main" xmlns="" id="{F993B680-AC31-4B47-BE5F-F2201960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017" y="5638801"/>
            <a:ext cx="3038475" cy="52322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Average egg production 150-220</a:t>
            </a: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better growth &amp; quality meat </a:t>
            </a:r>
            <a:r>
              <a:rPr lang="en-US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gain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20BAF41-E2E8-321A-6A38-034269624F3E}"/>
              </a:ext>
            </a:extLst>
          </p:cNvPr>
          <p:cNvSpPr txBox="1"/>
          <p:nvPr/>
        </p:nvSpPr>
        <p:spPr>
          <a:xfrm>
            <a:off x="10104502" y="4658797"/>
            <a:ext cx="134592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</a:rPr>
              <a:t>Desi</a:t>
            </a:r>
            <a:r>
              <a:rPr lang="en-US" dirty="0">
                <a:solidFill>
                  <a:srgbClr val="FF0000"/>
                </a:solidFill>
              </a:rPr>
              <a:t> Breeds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FB6B084-340F-BAF7-1F48-28A00EDDECDD}"/>
              </a:ext>
            </a:extLst>
          </p:cNvPr>
          <p:cNvSpPr txBox="1"/>
          <p:nvPr/>
        </p:nvSpPr>
        <p:spPr>
          <a:xfrm>
            <a:off x="9882812" y="5707788"/>
            <a:ext cx="1851988" cy="369332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Improved Breeds</a:t>
            </a:r>
          </a:p>
        </p:txBody>
      </p:sp>
      <p:pic>
        <p:nvPicPr>
          <p:cNvPr id="8204" name="Picture 2" descr="C:\Users\home\Documents\download (7).jpg">
            <a:extLst>
              <a:ext uri="{FF2B5EF4-FFF2-40B4-BE49-F238E27FC236}">
                <a16:creationId xmlns:a16="http://schemas.microsoft.com/office/drawing/2014/main" xmlns="" id="{6671BCBC-5517-9750-0EA8-C0FCD7BFC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240250"/>
            <a:ext cx="2947285" cy="170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C:\Users\home\Documents\images.jpg">
            <a:extLst>
              <a:ext uri="{FF2B5EF4-FFF2-40B4-BE49-F238E27FC236}">
                <a16:creationId xmlns:a16="http://schemas.microsoft.com/office/drawing/2014/main" xmlns="" id="{050FBD63-3C54-E7E9-EFF5-DF14608F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92"/>
          <a:stretch>
            <a:fillRect/>
          </a:stretch>
        </p:blipFill>
        <p:spPr bwMode="auto">
          <a:xfrm>
            <a:off x="1047773" y="3768199"/>
            <a:ext cx="3095005" cy="174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4" descr="C:\Users\home\Documents\kamrupa2.jpg">
            <a:extLst>
              <a:ext uri="{FF2B5EF4-FFF2-40B4-BE49-F238E27FC236}">
                <a16:creationId xmlns:a16="http://schemas.microsoft.com/office/drawing/2014/main" xmlns="" id="{D5C74607-4C5C-AAF0-1E4A-63342FB9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024" y="3008245"/>
            <a:ext cx="2267399" cy="134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74F13C7-F579-31C9-F0D1-1753240D6EB3}"/>
              </a:ext>
            </a:extLst>
          </p:cNvPr>
          <p:cNvSpPr txBox="1"/>
          <p:nvPr/>
        </p:nvSpPr>
        <p:spPr>
          <a:xfrm rot="18860298">
            <a:off x="5020228" y="1211196"/>
            <a:ext cx="1427162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Kadaknath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21102B-7CD6-8B2A-E23F-906FFE0C540D}"/>
              </a:ext>
            </a:extLst>
          </p:cNvPr>
          <p:cNvSpPr txBox="1"/>
          <p:nvPr/>
        </p:nvSpPr>
        <p:spPr>
          <a:xfrm>
            <a:off x="344507" y="754970"/>
            <a:ext cx="4333875" cy="3825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Total Capacity building programme-4</a:t>
            </a:r>
          </a:p>
        </p:txBody>
      </p:sp>
      <p:sp>
        <p:nvSpPr>
          <p:cNvPr id="20" name="Explosion 1 19">
            <a:extLst>
              <a:ext uri="{FF2B5EF4-FFF2-40B4-BE49-F238E27FC236}">
                <a16:creationId xmlns:a16="http://schemas.microsoft.com/office/drawing/2014/main" xmlns="" id="{40817E84-D903-7805-741A-47B05D95F94F}"/>
              </a:ext>
            </a:extLst>
          </p:cNvPr>
          <p:cNvSpPr/>
          <p:nvPr/>
        </p:nvSpPr>
        <p:spPr>
          <a:xfrm>
            <a:off x="7319000" y="3084445"/>
            <a:ext cx="1725612" cy="140811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Explosion 1 21">
            <a:extLst>
              <a:ext uri="{FF2B5EF4-FFF2-40B4-BE49-F238E27FC236}">
                <a16:creationId xmlns:a16="http://schemas.microsoft.com/office/drawing/2014/main" xmlns="" id="{2FC4E7A6-E375-F126-CAC5-720758C4A444}"/>
              </a:ext>
            </a:extLst>
          </p:cNvPr>
          <p:cNvSpPr/>
          <p:nvPr/>
        </p:nvSpPr>
        <p:spPr>
          <a:xfrm>
            <a:off x="9882812" y="3008245"/>
            <a:ext cx="1600200" cy="133191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11" name="TextBox 22">
            <a:extLst>
              <a:ext uri="{FF2B5EF4-FFF2-40B4-BE49-F238E27FC236}">
                <a16:creationId xmlns:a16="http://schemas.microsoft.com/office/drawing/2014/main" xmlns="" id="{A91C72D8-F61C-6833-27EF-A69558B0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412" y="3541644"/>
            <a:ext cx="1447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FFC000"/>
                </a:solidFill>
                <a:latin typeface="Arial" panose="020B0604020202020204" pitchFamily="34" charset="0"/>
              </a:rPr>
              <a:t>Participants  </a:t>
            </a:r>
            <a:r>
              <a:rPr lang="en-US" altLang="en-US" sz="1600">
                <a:solidFill>
                  <a:srgbClr val="FFC000"/>
                </a:solidFill>
                <a:latin typeface="Arial" panose="020B0604020202020204" pitchFamily="34" charset="0"/>
              </a:rPr>
              <a:t>112</a:t>
            </a:r>
            <a:endParaRPr lang="en-US" altLang="en-US" sz="140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8212" name="TextBox 23">
            <a:extLst>
              <a:ext uri="{FF2B5EF4-FFF2-40B4-BE49-F238E27FC236}">
                <a16:creationId xmlns:a16="http://schemas.microsoft.com/office/drawing/2014/main" xmlns="" id="{0F7AA411-6EAD-026E-DAA3-C9D5E12AF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6175" y="3360669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FF00FF"/>
                </a:solidFill>
                <a:latin typeface="Arial" panose="020B0604020202020204" pitchFamily="34" charset="0"/>
              </a:rPr>
              <a:t>Establish </a:t>
            </a:r>
          </a:p>
          <a:p>
            <a:pPr algn="ctr" eaLnBrk="1" hangingPunct="1"/>
            <a:r>
              <a:rPr lang="en-US" altLang="en-US" sz="1600" dirty="0">
                <a:solidFill>
                  <a:srgbClr val="FF00FF"/>
                </a:solidFill>
                <a:latin typeface="Arial" panose="020B0604020202020204" pitchFamily="34" charset="0"/>
              </a:rPr>
              <a:t>unit</a:t>
            </a:r>
            <a:r>
              <a:rPr lang="en-US" altLang="en-US" sz="1400" dirty="0">
                <a:solidFill>
                  <a:srgbClr val="FF00FF"/>
                </a:solidFill>
                <a:latin typeface="Arial" panose="020B0604020202020204" pitchFamily="34" charset="0"/>
              </a:rPr>
              <a:t>  34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xmlns="" id="{95C6ADA6-4DA6-9BFA-4F8E-AAD81C5937C3}"/>
              </a:ext>
            </a:extLst>
          </p:cNvPr>
          <p:cNvSpPr/>
          <p:nvPr/>
        </p:nvSpPr>
        <p:spPr>
          <a:xfrm>
            <a:off x="9120812" y="3465444"/>
            <a:ext cx="762000" cy="533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14" name="TextBox 26">
            <a:extLst>
              <a:ext uri="{FF2B5EF4-FFF2-40B4-BE49-F238E27FC236}">
                <a16:creationId xmlns:a16="http://schemas.microsoft.com/office/drawing/2014/main" xmlns="" id="{F30B9DE5-69D9-7D53-A5B5-79A1145FF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812" y="3579745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C00000"/>
                </a:solidFill>
                <a:latin typeface="Arial" panose="020B0604020202020204" pitchFamily="34" charset="0"/>
              </a:rPr>
              <a:t>IMPACT</a:t>
            </a:r>
            <a:endParaRPr lang="en-US" altLang="en-US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D8290B84-94AD-8CF5-3620-054809091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" y="60325"/>
            <a:ext cx="1151945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TRAINING IMPACT ON POULTRY FARMING</a:t>
            </a:r>
            <a:endParaRPr lang="en-US" sz="20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C939937-8AF2-653F-2881-17DEAAD030C6}"/>
              </a:ext>
            </a:extLst>
          </p:cNvPr>
          <p:cNvSpPr txBox="1"/>
          <p:nvPr/>
        </p:nvSpPr>
        <p:spPr>
          <a:xfrm>
            <a:off x="5211764" y="6400800"/>
            <a:ext cx="499903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Contribution in district economy -80.65 Lakhs/Year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7A3E7DA-7997-9313-9869-275CA6ABC0D0}"/>
              </a:ext>
            </a:extLst>
          </p:cNvPr>
          <p:cNvSpPr txBox="1"/>
          <p:nvPr/>
        </p:nvSpPr>
        <p:spPr>
          <a:xfrm>
            <a:off x="1056870" y="5553837"/>
            <a:ext cx="303847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Average birds/unit -135 Birds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D301B4-A4B9-F3BA-BAF8-D048E8922D0A}"/>
              </a:ext>
            </a:extLst>
          </p:cNvPr>
          <p:cNvSpPr txBox="1"/>
          <p:nvPr/>
        </p:nvSpPr>
        <p:spPr>
          <a:xfrm>
            <a:off x="457200" y="6152323"/>
            <a:ext cx="383023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Avg. egg Production-803250 and 236.5kg meat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AEE7D400-D63B-7410-A029-CD5369D40C4C}"/>
              </a:ext>
            </a:extLst>
          </p:cNvPr>
          <p:cNvSpPr/>
          <p:nvPr/>
        </p:nvSpPr>
        <p:spPr>
          <a:xfrm>
            <a:off x="2496730" y="5915786"/>
            <a:ext cx="412750" cy="24765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15674180-CA08-FD43-CE84-DE2B0E3B3131}"/>
              </a:ext>
            </a:extLst>
          </p:cNvPr>
          <p:cNvSpPr/>
          <p:nvPr/>
        </p:nvSpPr>
        <p:spPr>
          <a:xfrm>
            <a:off x="4349340" y="6400800"/>
            <a:ext cx="857660" cy="369888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3743C2-ACED-B2EC-0724-059E59C6D989}"/>
              </a:ext>
            </a:extLst>
          </p:cNvPr>
          <p:cNvSpPr txBox="1"/>
          <p:nvPr/>
        </p:nvSpPr>
        <p:spPr>
          <a:xfrm rot="17512804">
            <a:off x="-478462" y="4579351"/>
            <a:ext cx="1992312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Rhode Island Red</a:t>
            </a:r>
          </a:p>
        </p:txBody>
      </p:sp>
      <p:pic>
        <p:nvPicPr>
          <p:cNvPr id="8225" name="Picture 3">
            <a:extLst>
              <a:ext uri="{FF2B5EF4-FFF2-40B4-BE49-F238E27FC236}">
                <a16:creationId xmlns:a16="http://schemas.microsoft.com/office/drawing/2014/main" xmlns="" id="{4A43E068-1C9F-CE83-A53A-8235EB402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199907"/>
            <a:ext cx="2564294" cy="176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E6DC10-BC28-B5DB-0CF8-DD8BE85454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697" y="1091820"/>
            <a:ext cx="4037076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16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7037</TotalTime>
  <Words>888</Words>
  <Application>Microsoft Office PowerPoint</Application>
  <PresentationFormat>Custom</PresentationFormat>
  <Paragraphs>357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MONSOON REPORT 2021</dc:title>
  <dc:creator>Deeps Bhakar</dc:creator>
  <cp:lastModifiedBy>home</cp:lastModifiedBy>
  <cp:revision>330</cp:revision>
  <cp:lastPrinted>2022-06-22T06:12:23Z</cp:lastPrinted>
  <dcterms:created xsi:type="dcterms:W3CDTF">2021-08-21T15:32:46Z</dcterms:created>
  <dcterms:modified xsi:type="dcterms:W3CDTF">2022-07-06T09:52:15Z</dcterms:modified>
</cp:coreProperties>
</file>