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325" r:id="rId2"/>
    <p:sldId id="331" r:id="rId3"/>
    <p:sldId id="1146" r:id="rId4"/>
    <p:sldId id="359" r:id="rId5"/>
    <p:sldId id="360" r:id="rId6"/>
    <p:sldId id="1144" r:id="rId7"/>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80"/>
    <a:srgbClr val="008000"/>
    <a:srgbClr val="0000CC"/>
    <a:srgbClr val="9966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086" autoAdjust="0"/>
  </p:normalViewPr>
  <p:slideViewPr>
    <p:cSldViewPr snapToGrid="0">
      <p:cViewPr varScale="1">
        <p:scale>
          <a:sx n="82" d="100"/>
          <a:sy n="82" d="100"/>
        </p:scale>
        <p:origin x="-342"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336CD8C1-C908-4DD9-B328-36E631A05DF4}" type="datetimeFigureOut">
              <a:rPr lang="en-US" smtClean="0"/>
              <a:pPr/>
              <a:t>06-07-2022</a:t>
            </a:fld>
            <a:endParaRPr lang="en-US"/>
          </a:p>
        </p:txBody>
      </p:sp>
      <p:sp>
        <p:nvSpPr>
          <p:cNvPr id="4" name="Footer Placeholder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51D65DC6-A612-4426-96CD-CC62AFA0EAEE}" type="slidenum">
              <a:rPr lang="en-US" smtClean="0"/>
              <a:pPr/>
              <a:t>‹#›</a:t>
            </a:fld>
            <a:endParaRPr lang="en-US"/>
          </a:p>
        </p:txBody>
      </p:sp>
    </p:spTree>
    <p:extLst>
      <p:ext uri="{BB962C8B-B14F-4D97-AF65-F5344CB8AC3E}">
        <p14:creationId xmlns:p14="http://schemas.microsoft.com/office/powerpoint/2010/main" xmlns=""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BBCE0D49-5F2B-407F-A5EB-FBF6FC9DF945}" type="datetimeFigureOut">
              <a:rPr lang="en-US" smtClean="0"/>
              <a:pPr/>
              <a:t>06-07-2022</a:t>
            </a:fld>
            <a:endParaRPr lang="en-US"/>
          </a:p>
        </p:txBody>
      </p:sp>
      <p:sp>
        <p:nvSpPr>
          <p:cNvPr id="4" name="Slide Image Placeholder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CDDEBBF3-E7AF-4AE6-A772-219464102B0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8CB31F-9675-489E-A050-19340B8258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xmlns="" id="{35BE06E7-A1A7-4EA8-8206-154FF3309B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xmlns="" id="{5A0531BE-F785-4226-9220-3C3175EFA581}"/>
              </a:ext>
            </a:extLst>
          </p:cNvPr>
          <p:cNvSpPr>
            <a:spLocks noGrp="1"/>
          </p:cNvSpPr>
          <p:nvPr>
            <p:ph type="dt" sz="half" idx="10"/>
          </p:nvPr>
        </p:nvSpPr>
        <p:spPr/>
        <p:txBody>
          <a:bodyPr/>
          <a:lstStyle/>
          <a:p>
            <a:fld id="{EB9C336E-6A28-4EEA-B34B-64E722A2B00B}" type="datetimeFigureOut">
              <a:rPr lang="en-IN" smtClean="0"/>
              <a:pPr/>
              <a:t>06-07-2022</a:t>
            </a:fld>
            <a:endParaRPr lang="en-IN"/>
          </a:p>
        </p:txBody>
      </p:sp>
      <p:sp>
        <p:nvSpPr>
          <p:cNvPr id="5" name="Footer Placeholder 4">
            <a:extLst>
              <a:ext uri="{FF2B5EF4-FFF2-40B4-BE49-F238E27FC236}">
                <a16:creationId xmlns:a16="http://schemas.microsoft.com/office/drawing/2014/main" xmlns="" id="{B60BFA0E-0E78-4D67-AB6E-600E64BD3E3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CDE4B1ED-9C38-4A4A-8814-2DD0DF475155}"/>
              </a:ext>
            </a:extLst>
          </p:cNvPr>
          <p:cNvSpPr>
            <a:spLocks noGrp="1"/>
          </p:cNvSpPr>
          <p:nvPr>
            <p:ph type="sldNum" sz="quarter" idx="12"/>
          </p:nvPr>
        </p:nvSpPr>
        <p:spPr/>
        <p:txBody>
          <a:bodyPr/>
          <a:lstStyle/>
          <a:p>
            <a:fld id="{BDAE92E8-9920-4581-9A2A-6E9F86E9BA3A}" type="slidenum">
              <a:rPr lang="en-IN" smtClean="0"/>
              <a:pPr/>
              <a:t>‹#›</a:t>
            </a:fld>
            <a:endParaRPr lang="en-IN"/>
          </a:p>
        </p:txBody>
      </p:sp>
    </p:spTree>
    <p:extLst>
      <p:ext uri="{BB962C8B-B14F-4D97-AF65-F5344CB8AC3E}">
        <p14:creationId xmlns:p14="http://schemas.microsoft.com/office/powerpoint/2010/main" xmlns="" val="1134720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C0F8CD-521D-4D8E-A7E5-86A96B8CA10F}"/>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929ABABC-FA26-4FC5-B935-29C1FBAF59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686BE261-11F0-4675-9BB6-FEF811FAB902}"/>
              </a:ext>
            </a:extLst>
          </p:cNvPr>
          <p:cNvSpPr>
            <a:spLocks noGrp="1"/>
          </p:cNvSpPr>
          <p:nvPr>
            <p:ph type="dt" sz="half" idx="10"/>
          </p:nvPr>
        </p:nvSpPr>
        <p:spPr/>
        <p:txBody>
          <a:bodyPr/>
          <a:lstStyle/>
          <a:p>
            <a:fld id="{EB9C336E-6A28-4EEA-B34B-64E722A2B00B}" type="datetimeFigureOut">
              <a:rPr lang="en-IN" smtClean="0"/>
              <a:pPr/>
              <a:t>06-07-2022</a:t>
            </a:fld>
            <a:endParaRPr lang="en-IN"/>
          </a:p>
        </p:txBody>
      </p:sp>
      <p:sp>
        <p:nvSpPr>
          <p:cNvPr id="5" name="Footer Placeholder 4">
            <a:extLst>
              <a:ext uri="{FF2B5EF4-FFF2-40B4-BE49-F238E27FC236}">
                <a16:creationId xmlns:a16="http://schemas.microsoft.com/office/drawing/2014/main" xmlns="" id="{B412234F-29D4-4B19-8A0D-ED9AC0DC7EB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A572A943-56DC-46E9-8CB6-FFFFB28AB5E9}"/>
              </a:ext>
            </a:extLst>
          </p:cNvPr>
          <p:cNvSpPr>
            <a:spLocks noGrp="1"/>
          </p:cNvSpPr>
          <p:nvPr>
            <p:ph type="sldNum" sz="quarter" idx="12"/>
          </p:nvPr>
        </p:nvSpPr>
        <p:spPr/>
        <p:txBody>
          <a:bodyPr/>
          <a:lstStyle/>
          <a:p>
            <a:fld id="{BDAE92E8-9920-4581-9A2A-6E9F86E9BA3A}" type="slidenum">
              <a:rPr lang="en-IN" smtClean="0"/>
              <a:pPr/>
              <a:t>‹#›</a:t>
            </a:fld>
            <a:endParaRPr lang="en-IN"/>
          </a:p>
        </p:txBody>
      </p:sp>
    </p:spTree>
    <p:extLst>
      <p:ext uri="{BB962C8B-B14F-4D97-AF65-F5344CB8AC3E}">
        <p14:creationId xmlns:p14="http://schemas.microsoft.com/office/powerpoint/2010/main" xmlns="" val="2914421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EE2569D-775F-4E64-B873-91F2B2ECD3A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B3A09C45-84F2-4B51-B9F1-80F539108D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3AE91F71-D136-4ECB-AA22-769DE2258952}"/>
              </a:ext>
            </a:extLst>
          </p:cNvPr>
          <p:cNvSpPr>
            <a:spLocks noGrp="1"/>
          </p:cNvSpPr>
          <p:nvPr>
            <p:ph type="dt" sz="half" idx="10"/>
          </p:nvPr>
        </p:nvSpPr>
        <p:spPr/>
        <p:txBody>
          <a:bodyPr/>
          <a:lstStyle/>
          <a:p>
            <a:fld id="{EB9C336E-6A28-4EEA-B34B-64E722A2B00B}" type="datetimeFigureOut">
              <a:rPr lang="en-IN" smtClean="0"/>
              <a:pPr/>
              <a:t>06-07-2022</a:t>
            </a:fld>
            <a:endParaRPr lang="en-IN"/>
          </a:p>
        </p:txBody>
      </p:sp>
      <p:sp>
        <p:nvSpPr>
          <p:cNvPr id="5" name="Footer Placeholder 4">
            <a:extLst>
              <a:ext uri="{FF2B5EF4-FFF2-40B4-BE49-F238E27FC236}">
                <a16:creationId xmlns:a16="http://schemas.microsoft.com/office/drawing/2014/main" xmlns="" id="{9BBB692E-0494-4399-8E1C-A53ED9191B2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ECEB9F6D-531C-42AB-9492-2C097E9A620A}"/>
              </a:ext>
            </a:extLst>
          </p:cNvPr>
          <p:cNvSpPr>
            <a:spLocks noGrp="1"/>
          </p:cNvSpPr>
          <p:nvPr>
            <p:ph type="sldNum" sz="quarter" idx="12"/>
          </p:nvPr>
        </p:nvSpPr>
        <p:spPr/>
        <p:txBody>
          <a:bodyPr/>
          <a:lstStyle/>
          <a:p>
            <a:fld id="{BDAE92E8-9920-4581-9A2A-6E9F86E9BA3A}" type="slidenum">
              <a:rPr lang="en-IN" smtClean="0"/>
              <a:pPr/>
              <a:t>‹#›</a:t>
            </a:fld>
            <a:endParaRPr lang="en-IN"/>
          </a:p>
        </p:txBody>
      </p:sp>
    </p:spTree>
    <p:extLst>
      <p:ext uri="{BB962C8B-B14F-4D97-AF65-F5344CB8AC3E}">
        <p14:creationId xmlns:p14="http://schemas.microsoft.com/office/powerpoint/2010/main" xmlns="" val="1374393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29901A-3A8C-479F-A72C-985B49F04D5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B6070EED-5F84-424B-98DC-A0E52106CC8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D865DC2E-8701-4BAC-8F5C-3A8257F960FB}"/>
              </a:ext>
            </a:extLst>
          </p:cNvPr>
          <p:cNvSpPr>
            <a:spLocks noGrp="1"/>
          </p:cNvSpPr>
          <p:nvPr>
            <p:ph type="dt" sz="half" idx="10"/>
          </p:nvPr>
        </p:nvSpPr>
        <p:spPr/>
        <p:txBody>
          <a:bodyPr/>
          <a:lstStyle/>
          <a:p>
            <a:fld id="{EB9C336E-6A28-4EEA-B34B-64E722A2B00B}" type="datetimeFigureOut">
              <a:rPr lang="en-IN" smtClean="0"/>
              <a:pPr/>
              <a:t>06-07-2022</a:t>
            </a:fld>
            <a:endParaRPr lang="en-IN"/>
          </a:p>
        </p:txBody>
      </p:sp>
      <p:sp>
        <p:nvSpPr>
          <p:cNvPr id="5" name="Footer Placeholder 4">
            <a:extLst>
              <a:ext uri="{FF2B5EF4-FFF2-40B4-BE49-F238E27FC236}">
                <a16:creationId xmlns:a16="http://schemas.microsoft.com/office/drawing/2014/main" xmlns="" id="{BBE9710C-9A62-4D2C-8523-11A78D17090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38819CCD-D011-43A4-8291-4EAC4E626DE5}"/>
              </a:ext>
            </a:extLst>
          </p:cNvPr>
          <p:cNvSpPr>
            <a:spLocks noGrp="1"/>
          </p:cNvSpPr>
          <p:nvPr>
            <p:ph type="sldNum" sz="quarter" idx="12"/>
          </p:nvPr>
        </p:nvSpPr>
        <p:spPr/>
        <p:txBody>
          <a:bodyPr/>
          <a:lstStyle/>
          <a:p>
            <a:fld id="{BDAE92E8-9920-4581-9A2A-6E9F86E9BA3A}" type="slidenum">
              <a:rPr lang="en-IN" smtClean="0"/>
              <a:pPr/>
              <a:t>‹#›</a:t>
            </a:fld>
            <a:endParaRPr lang="en-IN"/>
          </a:p>
        </p:txBody>
      </p:sp>
    </p:spTree>
    <p:extLst>
      <p:ext uri="{BB962C8B-B14F-4D97-AF65-F5344CB8AC3E}">
        <p14:creationId xmlns:p14="http://schemas.microsoft.com/office/powerpoint/2010/main" xmlns="" val="3671982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936A15-C3F0-44CF-82DF-CF6C05E037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xmlns="" id="{96F3D2B9-157A-4BBD-9A58-2A043BC06D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3BF5D33-8AAB-40C6-AB9A-36CAD12CB01B}"/>
              </a:ext>
            </a:extLst>
          </p:cNvPr>
          <p:cNvSpPr>
            <a:spLocks noGrp="1"/>
          </p:cNvSpPr>
          <p:nvPr>
            <p:ph type="dt" sz="half" idx="10"/>
          </p:nvPr>
        </p:nvSpPr>
        <p:spPr/>
        <p:txBody>
          <a:bodyPr/>
          <a:lstStyle/>
          <a:p>
            <a:fld id="{EB9C336E-6A28-4EEA-B34B-64E722A2B00B}" type="datetimeFigureOut">
              <a:rPr lang="en-IN" smtClean="0"/>
              <a:pPr/>
              <a:t>06-07-2022</a:t>
            </a:fld>
            <a:endParaRPr lang="en-IN"/>
          </a:p>
        </p:txBody>
      </p:sp>
      <p:sp>
        <p:nvSpPr>
          <p:cNvPr id="5" name="Footer Placeholder 4">
            <a:extLst>
              <a:ext uri="{FF2B5EF4-FFF2-40B4-BE49-F238E27FC236}">
                <a16:creationId xmlns:a16="http://schemas.microsoft.com/office/drawing/2014/main" xmlns="" id="{2328F380-288F-491B-AC36-4578676F799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C2F5FC63-17BD-4F40-9BAF-5191966EEBAC}"/>
              </a:ext>
            </a:extLst>
          </p:cNvPr>
          <p:cNvSpPr>
            <a:spLocks noGrp="1"/>
          </p:cNvSpPr>
          <p:nvPr>
            <p:ph type="sldNum" sz="quarter" idx="12"/>
          </p:nvPr>
        </p:nvSpPr>
        <p:spPr/>
        <p:txBody>
          <a:bodyPr/>
          <a:lstStyle/>
          <a:p>
            <a:fld id="{BDAE92E8-9920-4581-9A2A-6E9F86E9BA3A}" type="slidenum">
              <a:rPr lang="en-IN" smtClean="0"/>
              <a:pPr/>
              <a:t>‹#›</a:t>
            </a:fld>
            <a:endParaRPr lang="en-IN"/>
          </a:p>
        </p:txBody>
      </p:sp>
    </p:spTree>
    <p:extLst>
      <p:ext uri="{BB962C8B-B14F-4D97-AF65-F5344CB8AC3E}">
        <p14:creationId xmlns:p14="http://schemas.microsoft.com/office/powerpoint/2010/main" xmlns="" val="847364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830B1C-7148-4398-BC23-F7C09451589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307F7D40-9DA7-4C0C-9B30-41B122E603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xmlns="" id="{1730EA22-C589-4C4E-8221-5A19766B91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xmlns="" id="{9EF2BD33-6B7E-4194-B2D7-1EDFA5849B7B}"/>
              </a:ext>
            </a:extLst>
          </p:cNvPr>
          <p:cNvSpPr>
            <a:spLocks noGrp="1"/>
          </p:cNvSpPr>
          <p:nvPr>
            <p:ph type="dt" sz="half" idx="10"/>
          </p:nvPr>
        </p:nvSpPr>
        <p:spPr/>
        <p:txBody>
          <a:bodyPr/>
          <a:lstStyle/>
          <a:p>
            <a:fld id="{EB9C336E-6A28-4EEA-B34B-64E722A2B00B}" type="datetimeFigureOut">
              <a:rPr lang="en-IN" smtClean="0"/>
              <a:pPr/>
              <a:t>06-07-2022</a:t>
            </a:fld>
            <a:endParaRPr lang="en-IN"/>
          </a:p>
        </p:txBody>
      </p:sp>
      <p:sp>
        <p:nvSpPr>
          <p:cNvPr id="6" name="Footer Placeholder 5">
            <a:extLst>
              <a:ext uri="{FF2B5EF4-FFF2-40B4-BE49-F238E27FC236}">
                <a16:creationId xmlns:a16="http://schemas.microsoft.com/office/drawing/2014/main" xmlns="" id="{294285DA-6636-40D4-A805-DB8FFDC69FF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73AA77DE-C7DE-4E2F-A0AB-7D80086B1046}"/>
              </a:ext>
            </a:extLst>
          </p:cNvPr>
          <p:cNvSpPr>
            <a:spLocks noGrp="1"/>
          </p:cNvSpPr>
          <p:nvPr>
            <p:ph type="sldNum" sz="quarter" idx="12"/>
          </p:nvPr>
        </p:nvSpPr>
        <p:spPr/>
        <p:txBody>
          <a:bodyPr/>
          <a:lstStyle/>
          <a:p>
            <a:fld id="{BDAE92E8-9920-4581-9A2A-6E9F86E9BA3A}" type="slidenum">
              <a:rPr lang="en-IN" smtClean="0"/>
              <a:pPr/>
              <a:t>‹#›</a:t>
            </a:fld>
            <a:endParaRPr lang="en-IN"/>
          </a:p>
        </p:txBody>
      </p:sp>
    </p:spTree>
    <p:extLst>
      <p:ext uri="{BB962C8B-B14F-4D97-AF65-F5344CB8AC3E}">
        <p14:creationId xmlns:p14="http://schemas.microsoft.com/office/powerpoint/2010/main" xmlns="" val="2957979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C2A71F-1910-4AEF-8140-E78499F54BF0}"/>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B54070AA-840E-402D-9FF8-809F5E5CDF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41B7CD0-4154-44A4-B344-D007E0B3BD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xmlns="" id="{9E498235-DB10-4E73-B81F-403CF448B0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98F2061C-0DE5-41DB-8326-E81CF60CEF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xmlns="" id="{C33E09D9-5844-472C-AEB0-D395FC5A1BF2}"/>
              </a:ext>
            </a:extLst>
          </p:cNvPr>
          <p:cNvSpPr>
            <a:spLocks noGrp="1"/>
          </p:cNvSpPr>
          <p:nvPr>
            <p:ph type="dt" sz="half" idx="10"/>
          </p:nvPr>
        </p:nvSpPr>
        <p:spPr/>
        <p:txBody>
          <a:bodyPr/>
          <a:lstStyle/>
          <a:p>
            <a:fld id="{EB9C336E-6A28-4EEA-B34B-64E722A2B00B}" type="datetimeFigureOut">
              <a:rPr lang="en-IN" smtClean="0"/>
              <a:pPr/>
              <a:t>06-07-2022</a:t>
            </a:fld>
            <a:endParaRPr lang="en-IN"/>
          </a:p>
        </p:txBody>
      </p:sp>
      <p:sp>
        <p:nvSpPr>
          <p:cNvPr id="8" name="Footer Placeholder 7">
            <a:extLst>
              <a:ext uri="{FF2B5EF4-FFF2-40B4-BE49-F238E27FC236}">
                <a16:creationId xmlns:a16="http://schemas.microsoft.com/office/drawing/2014/main" xmlns="" id="{BFC5BF7A-5E22-4E43-9679-037E733944BF}"/>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xmlns="" id="{D1DA555E-53C4-4A4B-AC03-5615F27C4675}"/>
              </a:ext>
            </a:extLst>
          </p:cNvPr>
          <p:cNvSpPr>
            <a:spLocks noGrp="1"/>
          </p:cNvSpPr>
          <p:nvPr>
            <p:ph type="sldNum" sz="quarter" idx="12"/>
          </p:nvPr>
        </p:nvSpPr>
        <p:spPr/>
        <p:txBody>
          <a:bodyPr/>
          <a:lstStyle/>
          <a:p>
            <a:fld id="{BDAE92E8-9920-4581-9A2A-6E9F86E9BA3A}" type="slidenum">
              <a:rPr lang="en-IN" smtClean="0"/>
              <a:pPr/>
              <a:t>‹#›</a:t>
            </a:fld>
            <a:endParaRPr lang="en-IN"/>
          </a:p>
        </p:txBody>
      </p:sp>
    </p:spTree>
    <p:extLst>
      <p:ext uri="{BB962C8B-B14F-4D97-AF65-F5344CB8AC3E}">
        <p14:creationId xmlns:p14="http://schemas.microsoft.com/office/powerpoint/2010/main" xmlns="" val="3992860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8C130B-7A40-4BEE-8A49-0CF9DFD89890}"/>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xmlns="" id="{711ECA69-188B-4195-BF6B-8F68709C227E}"/>
              </a:ext>
            </a:extLst>
          </p:cNvPr>
          <p:cNvSpPr>
            <a:spLocks noGrp="1"/>
          </p:cNvSpPr>
          <p:nvPr>
            <p:ph type="dt" sz="half" idx="10"/>
          </p:nvPr>
        </p:nvSpPr>
        <p:spPr/>
        <p:txBody>
          <a:bodyPr/>
          <a:lstStyle/>
          <a:p>
            <a:fld id="{EB9C336E-6A28-4EEA-B34B-64E722A2B00B}" type="datetimeFigureOut">
              <a:rPr lang="en-IN" smtClean="0"/>
              <a:pPr/>
              <a:t>06-07-2022</a:t>
            </a:fld>
            <a:endParaRPr lang="en-IN"/>
          </a:p>
        </p:txBody>
      </p:sp>
      <p:sp>
        <p:nvSpPr>
          <p:cNvPr id="4" name="Footer Placeholder 3">
            <a:extLst>
              <a:ext uri="{FF2B5EF4-FFF2-40B4-BE49-F238E27FC236}">
                <a16:creationId xmlns:a16="http://schemas.microsoft.com/office/drawing/2014/main" xmlns="" id="{038310F3-7B2A-45CC-B6C9-044511628B9C}"/>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xmlns="" id="{8470360E-3A1E-47F7-80C7-16B324B69905}"/>
              </a:ext>
            </a:extLst>
          </p:cNvPr>
          <p:cNvSpPr>
            <a:spLocks noGrp="1"/>
          </p:cNvSpPr>
          <p:nvPr>
            <p:ph type="sldNum" sz="quarter" idx="12"/>
          </p:nvPr>
        </p:nvSpPr>
        <p:spPr/>
        <p:txBody>
          <a:bodyPr/>
          <a:lstStyle/>
          <a:p>
            <a:fld id="{BDAE92E8-9920-4581-9A2A-6E9F86E9BA3A}" type="slidenum">
              <a:rPr lang="en-IN" smtClean="0"/>
              <a:pPr/>
              <a:t>‹#›</a:t>
            </a:fld>
            <a:endParaRPr lang="en-IN"/>
          </a:p>
        </p:txBody>
      </p:sp>
    </p:spTree>
    <p:extLst>
      <p:ext uri="{BB962C8B-B14F-4D97-AF65-F5344CB8AC3E}">
        <p14:creationId xmlns:p14="http://schemas.microsoft.com/office/powerpoint/2010/main" xmlns="" val="3411855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0365DEF-04FB-46A5-AEA8-C043D7AB8574}"/>
              </a:ext>
            </a:extLst>
          </p:cNvPr>
          <p:cNvSpPr>
            <a:spLocks noGrp="1"/>
          </p:cNvSpPr>
          <p:nvPr>
            <p:ph type="dt" sz="half" idx="10"/>
          </p:nvPr>
        </p:nvSpPr>
        <p:spPr/>
        <p:txBody>
          <a:bodyPr/>
          <a:lstStyle/>
          <a:p>
            <a:fld id="{EB9C336E-6A28-4EEA-B34B-64E722A2B00B}" type="datetimeFigureOut">
              <a:rPr lang="en-IN" smtClean="0"/>
              <a:pPr/>
              <a:t>06-07-2022</a:t>
            </a:fld>
            <a:endParaRPr lang="en-IN"/>
          </a:p>
        </p:txBody>
      </p:sp>
      <p:sp>
        <p:nvSpPr>
          <p:cNvPr id="3" name="Footer Placeholder 2">
            <a:extLst>
              <a:ext uri="{FF2B5EF4-FFF2-40B4-BE49-F238E27FC236}">
                <a16:creationId xmlns:a16="http://schemas.microsoft.com/office/drawing/2014/main" xmlns="" id="{EFCCDB2E-73A3-43A8-AB78-20D4EBF2AA31}"/>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xmlns="" id="{F7E55D73-E7CD-4BDE-B17F-1F2C922220BD}"/>
              </a:ext>
            </a:extLst>
          </p:cNvPr>
          <p:cNvSpPr>
            <a:spLocks noGrp="1"/>
          </p:cNvSpPr>
          <p:nvPr>
            <p:ph type="sldNum" sz="quarter" idx="12"/>
          </p:nvPr>
        </p:nvSpPr>
        <p:spPr/>
        <p:txBody>
          <a:bodyPr/>
          <a:lstStyle/>
          <a:p>
            <a:fld id="{BDAE92E8-9920-4581-9A2A-6E9F86E9BA3A}" type="slidenum">
              <a:rPr lang="en-IN" smtClean="0"/>
              <a:pPr/>
              <a:t>‹#›</a:t>
            </a:fld>
            <a:endParaRPr lang="en-IN"/>
          </a:p>
        </p:txBody>
      </p:sp>
    </p:spTree>
    <p:extLst>
      <p:ext uri="{BB962C8B-B14F-4D97-AF65-F5344CB8AC3E}">
        <p14:creationId xmlns:p14="http://schemas.microsoft.com/office/powerpoint/2010/main" xmlns="" val="3630312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752A31-102D-485B-8F71-A65AB5F4DD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C2369310-EFE1-4D04-8E67-63F3BDDC16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xmlns="" id="{914EFDC7-EDE2-4B26-A597-9722F30D9C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EE08E29-1FA3-49F5-9443-D106F3D06B35}"/>
              </a:ext>
            </a:extLst>
          </p:cNvPr>
          <p:cNvSpPr>
            <a:spLocks noGrp="1"/>
          </p:cNvSpPr>
          <p:nvPr>
            <p:ph type="dt" sz="half" idx="10"/>
          </p:nvPr>
        </p:nvSpPr>
        <p:spPr/>
        <p:txBody>
          <a:bodyPr/>
          <a:lstStyle/>
          <a:p>
            <a:fld id="{EB9C336E-6A28-4EEA-B34B-64E722A2B00B}" type="datetimeFigureOut">
              <a:rPr lang="en-IN" smtClean="0"/>
              <a:pPr/>
              <a:t>06-07-2022</a:t>
            </a:fld>
            <a:endParaRPr lang="en-IN"/>
          </a:p>
        </p:txBody>
      </p:sp>
      <p:sp>
        <p:nvSpPr>
          <p:cNvPr id="6" name="Footer Placeholder 5">
            <a:extLst>
              <a:ext uri="{FF2B5EF4-FFF2-40B4-BE49-F238E27FC236}">
                <a16:creationId xmlns:a16="http://schemas.microsoft.com/office/drawing/2014/main" xmlns="" id="{F102D2B3-425F-4A21-BE59-4E4706FBD01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5847EFC0-356F-4C68-8253-282EBD340A4E}"/>
              </a:ext>
            </a:extLst>
          </p:cNvPr>
          <p:cNvSpPr>
            <a:spLocks noGrp="1"/>
          </p:cNvSpPr>
          <p:nvPr>
            <p:ph type="sldNum" sz="quarter" idx="12"/>
          </p:nvPr>
        </p:nvSpPr>
        <p:spPr/>
        <p:txBody>
          <a:bodyPr/>
          <a:lstStyle/>
          <a:p>
            <a:fld id="{BDAE92E8-9920-4581-9A2A-6E9F86E9BA3A}" type="slidenum">
              <a:rPr lang="en-IN" smtClean="0"/>
              <a:pPr/>
              <a:t>‹#›</a:t>
            </a:fld>
            <a:endParaRPr lang="en-IN"/>
          </a:p>
        </p:txBody>
      </p:sp>
    </p:spTree>
    <p:extLst>
      <p:ext uri="{BB962C8B-B14F-4D97-AF65-F5344CB8AC3E}">
        <p14:creationId xmlns:p14="http://schemas.microsoft.com/office/powerpoint/2010/main" xmlns="" val="1851470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E07CB4-D54D-44A6-8800-5C27F63E76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xmlns="" id="{02245124-234C-4CF2-A035-BA90689DCF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xmlns="" id="{F7125E0B-3322-4956-B7E6-2AE46285E7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59DA139-ED46-4B6B-9A01-4DA082C324DC}"/>
              </a:ext>
            </a:extLst>
          </p:cNvPr>
          <p:cNvSpPr>
            <a:spLocks noGrp="1"/>
          </p:cNvSpPr>
          <p:nvPr>
            <p:ph type="dt" sz="half" idx="10"/>
          </p:nvPr>
        </p:nvSpPr>
        <p:spPr/>
        <p:txBody>
          <a:bodyPr/>
          <a:lstStyle/>
          <a:p>
            <a:fld id="{EB9C336E-6A28-4EEA-B34B-64E722A2B00B}" type="datetimeFigureOut">
              <a:rPr lang="en-IN" smtClean="0"/>
              <a:pPr/>
              <a:t>06-07-2022</a:t>
            </a:fld>
            <a:endParaRPr lang="en-IN"/>
          </a:p>
        </p:txBody>
      </p:sp>
      <p:sp>
        <p:nvSpPr>
          <p:cNvPr id="6" name="Footer Placeholder 5">
            <a:extLst>
              <a:ext uri="{FF2B5EF4-FFF2-40B4-BE49-F238E27FC236}">
                <a16:creationId xmlns:a16="http://schemas.microsoft.com/office/drawing/2014/main" xmlns="" id="{DB0538E8-325B-4647-8E33-287EDBD8E0F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8F764D3A-4D82-4888-8DD7-AC91094490FF}"/>
              </a:ext>
            </a:extLst>
          </p:cNvPr>
          <p:cNvSpPr>
            <a:spLocks noGrp="1"/>
          </p:cNvSpPr>
          <p:nvPr>
            <p:ph type="sldNum" sz="quarter" idx="12"/>
          </p:nvPr>
        </p:nvSpPr>
        <p:spPr/>
        <p:txBody>
          <a:bodyPr/>
          <a:lstStyle/>
          <a:p>
            <a:fld id="{BDAE92E8-9920-4581-9A2A-6E9F86E9BA3A}" type="slidenum">
              <a:rPr lang="en-IN" smtClean="0"/>
              <a:pPr/>
              <a:t>‹#›</a:t>
            </a:fld>
            <a:endParaRPr lang="en-IN"/>
          </a:p>
        </p:txBody>
      </p:sp>
    </p:spTree>
    <p:extLst>
      <p:ext uri="{BB962C8B-B14F-4D97-AF65-F5344CB8AC3E}">
        <p14:creationId xmlns:p14="http://schemas.microsoft.com/office/powerpoint/2010/main" xmlns="" val="3071953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D42A5C1-3572-4D6B-A1C3-2F2F3745C5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803F6B7C-3E72-49E0-B4DA-F06613B327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E513BF98-48AC-4B8A-A219-187BF65DE5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9C336E-6A28-4EEA-B34B-64E722A2B00B}" type="datetimeFigureOut">
              <a:rPr lang="en-IN" smtClean="0"/>
              <a:pPr/>
              <a:t>06-07-2022</a:t>
            </a:fld>
            <a:endParaRPr lang="en-IN"/>
          </a:p>
        </p:txBody>
      </p:sp>
      <p:sp>
        <p:nvSpPr>
          <p:cNvPr id="5" name="Footer Placeholder 4">
            <a:extLst>
              <a:ext uri="{FF2B5EF4-FFF2-40B4-BE49-F238E27FC236}">
                <a16:creationId xmlns:a16="http://schemas.microsoft.com/office/drawing/2014/main" xmlns="" id="{5149ED62-8F6E-4BCE-A9CD-EF9F8152D6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xmlns="" id="{D8C9A40D-0ADB-407B-B154-6F3A31AFCA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AE92E8-9920-4581-9A2A-6E9F86E9BA3A}" type="slidenum">
              <a:rPr lang="en-IN" smtClean="0"/>
              <a:pPr/>
              <a:t>‹#›</a:t>
            </a:fld>
            <a:endParaRPr lang="en-IN"/>
          </a:p>
        </p:txBody>
      </p:sp>
    </p:spTree>
    <p:extLst>
      <p:ext uri="{BB962C8B-B14F-4D97-AF65-F5344CB8AC3E}">
        <p14:creationId xmlns:p14="http://schemas.microsoft.com/office/powerpoint/2010/main" xmlns="" val="1309244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mailto:nikssinghal1@gmail.com" TargetMode="External"/><Relationship Id="rId2" Type="http://schemas.openxmlformats.org/officeDocument/2006/relationships/hyperlink" Target="mailto:pradeepbhakar94611@gmail.com"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93FF41EC-DE9E-3B5F-16DA-54145D4E748E}"/>
              </a:ext>
            </a:extLst>
          </p:cNvPr>
          <p:cNvSpPr/>
          <p:nvPr/>
        </p:nvSpPr>
        <p:spPr bwMode="auto">
          <a:xfrm>
            <a:off x="228599" y="206338"/>
            <a:ext cx="11738987" cy="1754326"/>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5400" b="1" dirty="0">
                <a:ln w="11430"/>
                <a:solidFill>
                  <a:srgbClr val="00B050"/>
                </a:solidFill>
                <a:effectLst>
                  <a:outerShdw blurRad="50800" dist="39000" dir="5460000" algn="tl">
                    <a:srgbClr val="000000">
                      <a:alpha val="38000"/>
                    </a:srgbClr>
                  </a:outerShdw>
                </a:effectLst>
                <a:latin typeface="+mn-lt"/>
                <a:cs typeface="Arial" charset="0"/>
              </a:rPr>
              <a:t>KRISHI VIGYAN KENDRA, HANUMANGARH-</a:t>
            </a:r>
            <a:r>
              <a:rPr lang="en-US" sz="5400" b="1" dirty="0">
                <a:ln w="11430"/>
                <a:solidFill>
                  <a:srgbClr val="00B050"/>
                </a:solidFill>
                <a:effectLst>
                  <a:outerShdw blurRad="50800" dist="39000" dir="5460000" algn="tl">
                    <a:srgbClr val="000000">
                      <a:alpha val="38000"/>
                    </a:srgbClr>
                  </a:outerShdw>
                </a:effectLst>
                <a:cs typeface="Arial" charset="0"/>
              </a:rPr>
              <a:t>I</a:t>
            </a:r>
            <a:endParaRPr lang="en-US" sz="5400" b="1" dirty="0">
              <a:ln w="11430"/>
              <a:solidFill>
                <a:srgbClr val="00B050"/>
              </a:solidFill>
              <a:effectLst>
                <a:outerShdw blurRad="50800" dist="39000" dir="5460000" algn="tl">
                  <a:srgbClr val="000000">
                    <a:alpha val="38000"/>
                  </a:srgbClr>
                </a:outerShdw>
              </a:effectLst>
              <a:latin typeface="+mn-lt"/>
              <a:cs typeface="Arial" charset="0"/>
            </a:endParaRPr>
          </a:p>
        </p:txBody>
      </p:sp>
      <p:sp>
        <p:nvSpPr>
          <p:cNvPr id="3" name="Title 1">
            <a:extLst>
              <a:ext uri="{FF2B5EF4-FFF2-40B4-BE49-F238E27FC236}">
                <a16:creationId xmlns:a16="http://schemas.microsoft.com/office/drawing/2014/main" xmlns="" id="{C7C6D064-E21B-7DF5-28D7-6D92E5BAEBE6}"/>
              </a:ext>
            </a:extLst>
          </p:cNvPr>
          <p:cNvSpPr txBox="1">
            <a:spLocks/>
          </p:cNvSpPr>
          <p:nvPr/>
        </p:nvSpPr>
        <p:spPr>
          <a:xfrm>
            <a:off x="1740032" y="5215095"/>
            <a:ext cx="8763000" cy="1457010"/>
          </a:xfrm>
          <a:prstGeom prst="rect">
            <a:avLst/>
          </a:prstGeom>
        </p:spPr>
        <p:txBody>
          <a:bodyPr anchor="b"/>
          <a:lstStyle/>
          <a:p>
            <a:pPr algn="ctr" fontAlgn="auto">
              <a:spcBef>
                <a:spcPts val="0"/>
              </a:spcBef>
              <a:spcAft>
                <a:spcPts val="0"/>
              </a:spcAft>
              <a:defRPr/>
            </a:pPr>
            <a:r>
              <a:rPr lang="en-US" sz="4400" b="1" dirty="0">
                <a:solidFill>
                  <a:srgbClr val="0000CC"/>
                </a:solidFill>
                <a:latin typeface="+mn-lt"/>
                <a:cs typeface="+mn-cs"/>
              </a:rPr>
              <a:t>GRAMOTTHAN VIDHYAPEETH, </a:t>
            </a:r>
          </a:p>
          <a:p>
            <a:pPr algn="ctr" fontAlgn="auto">
              <a:spcBef>
                <a:spcPts val="0"/>
              </a:spcBef>
              <a:spcAft>
                <a:spcPts val="0"/>
              </a:spcAft>
              <a:defRPr/>
            </a:pPr>
            <a:r>
              <a:rPr lang="en-US" sz="4400" b="1" dirty="0">
                <a:solidFill>
                  <a:srgbClr val="0000CC"/>
                </a:solidFill>
                <a:latin typeface="+mn-lt"/>
                <a:cs typeface="+mn-cs"/>
              </a:rPr>
              <a:t>SANGARIA (Raj.)</a:t>
            </a:r>
          </a:p>
        </p:txBody>
      </p:sp>
      <p:pic>
        <p:nvPicPr>
          <p:cNvPr id="4" name="Picture 2" descr="C:\Documents and Settings\Administrator\My Documents\Downloads\ICAR_logo.JPG">
            <a:extLst>
              <a:ext uri="{FF2B5EF4-FFF2-40B4-BE49-F238E27FC236}">
                <a16:creationId xmlns:a16="http://schemas.microsoft.com/office/drawing/2014/main" xmlns="" id="{59609171-457E-63FC-BD1F-AF5464922F89}"/>
              </a:ext>
            </a:extLst>
          </p:cNvPr>
          <p:cNvPicPr>
            <a:picLocks noChangeAspect="1" noChangeArrowheads="1"/>
          </p:cNvPicPr>
          <p:nvPr/>
        </p:nvPicPr>
        <p:blipFill>
          <a:blip r:embed="rId2" cstate="print"/>
          <a:srcRect/>
          <a:stretch>
            <a:fillRect/>
          </a:stretch>
        </p:blipFill>
        <p:spPr bwMode="auto">
          <a:xfrm>
            <a:off x="10445265" y="5115625"/>
            <a:ext cx="1371600" cy="1742375"/>
          </a:xfrm>
          <a:prstGeom prst="rect">
            <a:avLst/>
          </a:prstGeom>
          <a:noFill/>
          <a:ln w="9525">
            <a:noFill/>
            <a:miter lim="800000"/>
            <a:headEnd/>
            <a:tailEnd/>
          </a:ln>
        </p:spPr>
      </p:pic>
      <p:pic>
        <p:nvPicPr>
          <p:cNvPr id="5" name="Picture 7">
            <a:extLst>
              <a:ext uri="{FF2B5EF4-FFF2-40B4-BE49-F238E27FC236}">
                <a16:creationId xmlns:a16="http://schemas.microsoft.com/office/drawing/2014/main" xmlns="" id="{CABCB63B-F698-1E07-C6A3-E57111D92209}"/>
              </a:ext>
            </a:extLst>
          </p:cNvPr>
          <p:cNvPicPr>
            <a:picLocks noChangeAspect="1" noChangeArrowheads="1"/>
          </p:cNvPicPr>
          <p:nvPr/>
        </p:nvPicPr>
        <p:blipFill>
          <a:blip r:embed="rId3" cstate="print"/>
          <a:srcRect/>
          <a:stretch>
            <a:fillRect/>
          </a:stretch>
        </p:blipFill>
        <p:spPr bwMode="auto">
          <a:xfrm>
            <a:off x="-1" y="5105401"/>
            <a:ext cx="1679575" cy="1752600"/>
          </a:xfrm>
          <a:prstGeom prst="rect">
            <a:avLst/>
          </a:prstGeom>
          <a:noFill/>
          <a:ln w="9525">
            <a:noFill/>
            <a:miter lim="800000"/>
            <a:headEnd/>
            <a:tailEnd/>
          </a:ln>
        </p:spPr>
      </p:pic>
      <p:sp>
        <p:nvSpPr>
          <p:cNvPr id="6" name="Rectangle 5">
            <a:extLst>
              <a:ext uri="{FF2B5EF4-FFF2-40B4-BE49-F238E27FC236}">
                <a16:creationId xmlns:a16="http://schemas.microsoft.com/office/drawing/2014/main" xmlns="" id="{77663F41-534E-8CEE-144E-B50DCEC6A023}"/>
              </a:ext>
            </a:extLst>
          </p:cNvPr>
          <p:cNvSpPr/>
          <p:nvPr/>
        </p:nvSpPr>
        <p:spPr>
          <a:xfrm>
            <a:off x="228600" y="1952728"/>
            <a:ext cx="11648552" cy="1754326"/>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a:ln w="11430"/>
                <a:solidFill>
                  <a:srgbClr val="C00000"/>
                </a:solidFill>
                <a:effectLst>
                  <a:outerShdw blurRad="76200" dist="50800" dir="5400000" algn="tl" rotWithShape="0">
                    <a:srgbClr val="000000">
                      <a:alpha val="65000"/>
                    </a:srgbClr>
                  </a:outerShdw>
                </a:effectLst>
                <a:latin typeface="Berlin Sans FB Demi" pitchFamily="34" charset="0"/>
              </a:rPr>
              <a:t>Annual Progress Report </a:t>
            </a:r>
          </a:p>
          <a:p>
            <a:pPr algn="ctr">
              <a:defRPr/>
            </a:pPr>
            <a:r>
              <a:rPr lang="en-US" sz="5400" b="1" spc="50" dirty="0">
                <a:ln w="11430"/>
                <a:solidFill>
                  <a:srgbClr val="C00000"/>
                </a:solidFill>
                <a:effectLst>
                  <a:outerShdw blurRad="76200" dist="50800" dir="5400000" algn="tl" rotWithShape="0">
                    <a:srgbClr val="000000">
                      <a:alpha val="65000"/>
                    </a:srgbClr>
                  </a:outerShdw>
                </a:effectLst>
                <a:latin typeface="Berlin Sans FB Demi" pitchFamily="34" charset="0"/>
              </a:rPr>
              <a:t>(2021-22) </a:t>
            </a:r>
          </a:p>
        </p:txBody>
      </p:sp>
      <p:sp>
        <p:nvSpPr>
          <p:cNvPr id="7" name="Rectangle 6">
            <a:extLst>
              <a:ext uri="{FF2B5EF4-FFF2-40B4-BE49-F238E27FC236}">
                <a16:creationId xmlns:a16="http://schemas.microsoft.com/office/drawing/2014/main" xmlns="" id="{5FB7ACE5-B2B9-591C-9AB0-9BD8B376F42E}"/>
              </a:ext>
            </a:extLst>
          </p:cNvPr>
          <p:cNvSpPr/>
          <p:nvPr/>
        </p:nvSpPr>
        <p:spPr bwMode="auto">
          <a:xfrm>
            <a:off x="381000" y="3999968"/>
            <a:ext cx="11496152" cy="923330"/>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solidFill>
                  <a:srgbClr val="0000CC"/>
                </a:solidFill>
                <a:effectLst>
                  <a:outerShdw blurRad="50800" dist="39000" dir="5460000" algn="tl">
                    <a:srgbClr val="000000">
                      <a:alpha val="38000"/>
                    </a:srgbClr>
                  </a:outerShdw>
                </a:effectLst>
                <a:latin typeface="+mn-lt"/>
                <a:cs typeface="Arial" charset="0"/>
              </a:rPr>
              <a:t>Dr. </a:t>
            </a:r>
            <a:r>
              <a:rPr lang="en-US" sz="3600" b="1" dirty="0" err="1">
                <a:ln w="11430"/>
                <a:solidFill>
                  <a:srgbClr val="0000CC"/>
                </a:solidFill>
                <a:effectLst>
                  <a:outerShdw blurRad="50800" dist="39000" dir="5460000" algn="tl">
                    <a:srgbClr val="000000">
                      <a:alpha val="38000"/>
                    </a:srgbClr>
                  </a:outerShdw>
                </a:effectLst>
                <a:latin typeface="+mn-lt"/>
                <a:cs typeface="Arial" charset="0"/>
              </a:rPr>
              <a:t>Anoop</a:t>
            </a:r>
            <a:r>
              <a:rPr lang="en-US" sz="3600" b="1" dirty="0">
                <a:ln w="11430"/>
                <a:solidFill>
                  <a:srgbClr val="0000CC"/>
                </a:solidFill>
                <a:effectLst>
                  <a:outerShdw blurRad="50800" dist="39000" dir="5460000" algn="tl">
                    <a:srgbClr val="000000">
                      <a:alpha val="38000"/>
                    </a:srgbClr>
                  </a:outerShdw>
                </a:effectLst>
                <a:latin typeface="+mn-lt"/>
                <a:cs typeface="Arial" charset="0"/>
              </a:rPr>
              <a:t> Kumar</a:t>
            </a:r>
            <a:endParaRPr lang="en-US" sz="3200" b="1" dirty="0">
              <a:ln w="11430"/>
              <a:solidFill>
                <a:srgbClr val="0000CC"/>
              </a:solidFill>
              <a:effectLst>
                <a:outerShdw blurRad="50800" dist="39000" dir="5460000" algn="tl">
                  <a:srgbClr val="000000">
                    <a:alpha val="38000"/>
                  </a:srgbClr>
                </a:outerShdw>
              </a:effectLst>
              <a:latin typeface="+mn-lt"/>
              <a:cs typeface="Arial" charset="0"/>
            </a:endParaRPr>
          </a:p>
          <a:p>
            <a:pPr algn="ctr" fontAlgn="auto">
              <a:spcBef>
                <a:spcPts val="0"/>
              </a:spcBef>
              <a:spcAft>
                <a:spcPts val="0"/>
              </a:spcAft>
              <a:defRPr/>
            </a:pPr>
            <a:r>
              <a:rPr lang="en-US" b="1" dirty="0">
                <a:ln w="11430"/>
                <a:solidFill>
                  <a:srgbClr val="0000CC"/>
                </a:solidFill>
                <a:effectLst>
                  <a:outerShdw blurRad="50800" dist="39000" dir="5460000" algn="tl">
                    <a:srgbClr val="000000">
                      <a:alpha val="38000"/>
                    </a:srgbClr>
                  </a:outerShdw>
                </a:effectLst>
                <a:cs typeface="Arial" charset="0"/>
              </a:rPr>
              <a:t>Senior Scientist &amp; Head</a:t>
            </a:r>
            <a:endParaRPr lang="en-US" b="1" dirty="0">
              <a:ln w="11430"/>
              <a:solidFill>
                <a:srgbClr val="0000CC"/>
              </a:solidFill>
              <a:effectLst>
                <a:outerShdw blurRad="50800" dist="39000" dir="5460000" algn="tl">
                  <a:srgbClr val="000000">
                    <a:alpha val="38000"/>
                  </a:srgbClr>
                </a:outerShdw>
              </a:effectLst>
              <a:latin typeface="+mn-lt"/>
              <a:cs typeface="Arial" charset="0"/>
            </a:endParaRPr>
          </a:p>
        </p:txBody>
      </p:sp>
    </p:spTree>
    <p:extLst>
      <p:ext uri="{BB962C8B-B14F-4D97-AF65-F5344CB8AC3E}">
        <p14:creationId xmlns:p14="http://schemas.microsoft.com/office/powerpoint/2010/main" xmlns="" val="3448552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EF7DCBE-6181-D7BF-61F6-7244556FCB42}"/>
              </a:ext>
            </a:extLst>
          </p:cNvPr>
          <p:cNvSpPr txBox="1"/>
          <p:nvPr/>
        </p:nvSpPr>
        <p:spPr>
          <a:xfrm>
            <a:off x="7902566" y="1868558"/>
            <a:ext cx="4223255" cy="36933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fontAlgn="auto">
              <a:spcBef>
                <a:spcPts val="0"/>
              </a:spcBef>
              <a:spcAft>
                <a:spcPts val="0"/>
              </a:spcAft>
              <a:defRPr/>
            </a:pPr>
            <a:r>
              <a:rPr lang="en-US" dirty="0"/>
              <a:t>Rainfed area = 5,11,643 ha (63,346 ha)</a:t>
            </a:r>
          </a:p>
        </p:txBody>
      </p:sp>
      <p:sp>
        <p:nvSpPr>
          <p:cNvPr id="3" name="AutoShape 2" descr="Epanjiyan Rajasthan, Registration &amp; Stamps [IGRS]">
            <a:extLst>
              <a:ext uri="{FF2B5EF4-FFF2-40B4-BE49-F238E27FC236}">
                <a16:creationId xmlns:a16="http://schemas.microsoft.com/office/drawing/2014/main" xmlns="" id="{2FC0C480-1B1A-E3F8-1AB6-73B1EB2C8649}"/>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4" descr="Epanjiyan Rajasthan, Registration &amp; Stamps [IGRS]">
            <a:extLst>
              <a:ext uri="{FF2B5EF4-FFF2-40B4-BE49-F238E27FC236}">
                <a16:creationId xmlns:a16="http://schemas.microsoft.com/office/drawing/2014/main" xmlns="" id="{62D74D2C-2767-646F-9E54-34EF78AA9208}"/>
              </a:ext>
            </a:extLst>
          </p:cNvPr>
          <p:cNvPicPr>
            <a:picLocks noChangeAspect="1" noChangeArrowheads="1"/>
          </p:cNvPicPr>
          <p:nvPr/>
        </p:nvPicPr>
        <p:blipFill>
          <a:blip r:embed="rId2" cstate="print"/>
          <a:srcRect/>
          <a:stretch>
            <a:fillRect/>
          </a:stretch>
        </p:blipFill>
        <p:spPr bwMode="auto">
          <a:xfrm>
            <a:off x="303649" y="703986"/>
            <a:ext cx="2998311" cy="2722816"/>
          </a:xfrm>
          <a:prstGeom prst="rect">
            <a:avLst/>
          </a:prstGeom>
          <a:noFill/>
        </p:spPr>
      </p:pic>
      <p:pic>
        <p:nvPicPr>
          <p:cNvPr id="5" name="Picture 2" descr="Image result for map of hanumangarh">
            <a:extLst>
              <a:ext uri="{FF2B5EF4-FFF2-40B4-BE49-F238E27FC236}">
                <a16:creationId xmlns:a16="http://schemas.microsoft.com/office/drawing/2014/main" xmlns="" id="{CDD929E4-6112-C0C5-0EE5-43DAB348E621}"/>
              </a:ext>
            </a:extLst>
          </p:cNvPr>
          <p:cNvPicPr>
            <a:picLocks noChangeAspect="1" noChangeArrowheads="1"/>
          </p:cNvPicPr>
          <p:nvPr/>
        </p:nvPicPr>
        <p:blipFill>
          <a:blip r:embed="rId3" cstate="print"/>
          <a:srcRect l="3572" t="2311" r="3572" b="2917"/>
          <a:stretch>
            <a:fillRect/>
          </a:stretch>
        </p:blipFill>
        <p:spPr bwMode="auto">
          <a:xfrm>
            <a:off x="4055166" y="648470"/>
            <a:ext cx="3834149" cy="2679408"/>
          </a:xfrm>
          <a:prstGeom prst="rect">
            <a:avLst/>
          </a:prstGeom>
          <a:noFill/>
        </p:spPr>
      </p:pic>
      <p:cxnSp>
        <p:nvCxnSpPr>
          <p:cNvPr id="7" name="Straight Arrow Connector 6">
            <a:extLst>
              <a:ext uri="{FF2B5EF4-FFF2-40B4-BE49-F238E27FC236}">
                <a16:creationId xmlns:a16="http://schemas.microsoft.com/office/drawing/2014/main" xmlns="" id="{8BB27201-5551-97D8-A541-0C24F38550A4}"/>
              </a:ext>
            </a:extLst>
          </p:cNvPr>
          <p:cNvCxnSpPr>
            <a:cxnSpLocks/>
          </p:cNvCxnSpPr>
          <p:nvPr/>
        </p:nvCxnSpPr>
        <p:spPr>
          <a:xfrm>
            <a:off x="2064634" y="968864"/>
            <a:ext cx="2924809" cy="554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8D119611-9EBA-1DB5-908F-ECCC34679BBB}"/>
              </a:ext>
            </a:extLst>
          </p:cNvPr>
          <p:cNvSpPr txBox="1"/>
          <p:nvPr/>
        </p:nvSpPr>
        <p:spPr>
          <a:xfrm>
            <a:off x="7939010" y="56325"/>
            <a:ext cx="4252990" cy="400110"/>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ctr" fontAlgn="auto">
              <a:spcBef>
                <a:spcPts val="0"/>
              </a:spcBef>
              <a:spcAft>
                <a:spcPts val="0"/>
              </a:spcAft>
              <a:defRPr/>
            </a:pPr>
            <a:r>
              <a:rPr lang="en-US" sz="2000" dirty="0" err="1"/>
              <a:t>Agro</a:t>
            </a:r>
            <a:r>
              <a:rPr lang="en-US" sz="2000" dirty="0"/>
              <a:t>-Climatic Zone of Rajasthan =IB</a:t>
            </a:r>
          </a:p>
        </p:txBody>
      </p:sp>
      <p:sp>
        <p:nvSpPr>
          <p:cNvPr id="9" name="TextBox 8">
            <a:extLst>
              <a:ext uri="{FF2B5EF4-FFF2-40B4-BE49-F238E27FC236}">
                <a16:creationId xmlns:a16="http://schemas.microsoft.com/office/drawing/2014/main" xmlns="" id="{0C570DB7-9F18-385F-796E-72DE5CE285DF}"/>
              </a:ext>
            </a:extLst>
          </p:cNvPr>
          <p:cNvSpPr txBox="1"/>
          <p:nvPr/>
        </p:nvSpPr>
        <p:spPr>
          <a:xfrm>
            <a:off x="7939010" y="513524"/>
            <a:ext cx="4252990" cy="353943"/>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fontAlgn="auto">
              <a:spcBef>
                <a:spcPts val="0"/>
              </a:spcBef>
              <a:spcAft>
                <a:spcPts val="0"/>
              </a:spcAft>
              <a:defRPr/>
            </a:pPr>
            <a:r>
              <a:rPr lang="en-US" sz="1700" dirty="0"/>
              <a:t>Geographical area = 9,70,315 ha (3,62,621 ha)</a:t>
            </a:r>
          </a:p>
        </p:txBody>
      </p:sp>
      <p:sp>
        <p:nvSpPr>
          <p:cNvPr id="10" name="TextBox 9">
            <a:extLst>
              <a:ext uri="{FF2B5EF4-FFF2-40B4-BE49-F238E27FC236}">
                <a16:creationId xmlns:a16="http://schemas.microsoft.com/office/drawing/2014/main" xmlns="" id="{FCAC5B64-B108-E57A-621A-0B9366F5399A}"/>
              </a:ext>
            </a:extLst>
          </p:cNvPr>
          <p:cNvSpPr txBox="1"/>
          <p:nvPr/>
        </p:nvSpPr>
        <p:spPr>
          <a:xfrm>
            <a:off x="7902567" y="1381542"/>
            <a:ext cx="4252990" cy="369332"/>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ctr" fontAlgn="auto">
              <a:spcBef>
                <a:spcPts val="0"/>
              </a:spcBef>
              <a:spcAft>
                <a:spcPts val="0"/>
              </a:spcAft>
              <a:defRPr/>
            </a:pPr>
            <a:r>
              <a:rPr lang="en-US" dirty="0"/>
              <a:t>Irrigated area = 3,74,357 ha (2,62,256 ha)</a:t>
            </a:r>
          </a:p>
        </p:txBody>
      </p:sp>
      <p:sp>
        <p:nvSpPr>
          <p:cNvPr id="11" name="TextBox 10">
            <a:extLst>
              <a:ext uri="{FF2B5EF4-FFF2-40B4-BE49-F238E27FC236}">
                <a16:creationId xmlns:a16="http://schemas.microsoft.com/office/drawing/2014/main" xmlns="" id="{5B187A43-332C-3B91-DA5A-BE62D32214F7}"/>
              </a:ext>
            </a:extLst>
          </p:cNvPr>
          <p:cNvSpPr txBox="1"/>
          <p:nvPr/>
        </p:nvSpPr>
        <p:spPr>
          <a:xfrm>
            <a:off x="7939011" y="932899"/>
            <a:ext cx="4252990" cy="353943"/>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fontAlgn="auto">
              <a:spcBef>
                <a:spcPts val="0"/>
              </a:spcBef>
              <a:spcAft>
                <a:spcPts val="0"/>
              </a:spcAft>
              <a:defRPr/>
            </a:pPr>
            <a:r>
              <a:rPr lang="en-US" sz="1700" dirty="0"/>
              <a:t>Cultivated area = 8,86,000 ha (2,98,565 ha)</a:t>
            </a:r>
          </a:p>
        </p:txBody>
      </p:sp>
      <p:sp>
        <p:nvSpPr>
          <p:cNvPr id="12" name="TextBox 11">
            <a:extLst>
              <a:ext uri="{FF2B5EF4-FFF2-40B4-BE49-F238E27FC236}">
                <a16:creationId xmlns:a16="http://schemas.microsoft.com/office/drawing/2014/main" xmlns="" id="{215C4174-AAEF-DBF0-473C-22355C38B95F}"/>
              </a:ext>
            </a:extLst>
          </p:cNvPr>
          <p:cNvSpPr txBox="1"/>
          <p:nvPr/>
        </p:nvSpPr>
        <p:spPr>
          <a:xfrm>
            <a:off x="7889316" y="2869095"/>
            <a:ext cx="4236426" cy="369332"/>
          </a:xfrm>
          <a:prstGeom prst="rect">
            <a:avLst/>
          </a:prstGeom>
          <a:solidFill>
            <a:srgbClr val="C00000"/>
          </a:solidFill>
        </p:spPr>
        <p:style>
          <a:lnRef idx="3">
            <a:schemeClr val="lt1"/>
          </a:lnRef>
          <a:fillRef idx="1">
            <a:schemeClr val="accent2"/>
          </a:fillRef>
          <a:effectRef idx="1">
            <a:schemeClr val="accent2"/>
          </a:effectRef>
          <a:fontRef idx="minor">
            <a:schemeClr val="lt1"/>
          </a:fontRef>
        </p:style>
        <p:txBody>
          <a:bodyPr wrap="square">
            <a:spAutoFit/>
          </a:bodyPr>
          <a:lstStyle/>
          <a:p>
            <a:pPr algn="ctr" fontAlgn="auto">
              <a:spcBef>
                <a:spcPts val="0"/>
              </a:spcBef>
              <a:spcAft>
                <a:spcPts val="0"/>
              </a:spcAft>
              <a:defRPr/>
            </a:pPr>
            <a:r>
              <a:rPr lang="en-US" b="1" dirty="0"/>
              <a:t>Soil type =  </a:t>
            </a:r>
            <a:r>
              <a:rPr lang="en-US" dirty="0"/>
              <a:t>Sandy Loam to loamy sand</a:t>
            </a:r>
          </a:p>
        </p:txBody>
      </p:sp>
      <p:sp>
        <p:nvSpPr>
          <p:cNvPr id="13" name="TextBox 12">
            <a:extLst>
              <a:ext uri="{FF2B5EF4-FFF2-40B4-BE49-F238E27FC236}">
                <a16:creationId xmlns:a16="http://schemas.microsoft.com/office/drawing/2014/main" xmlns="" id="{E8C5949C-437E-7733-F394-BDD5F54B3A32}"/>
              </a:ext>
            </a:extLst>
          </p:cNvPr>
          <p:cNvSpPr txBox="1"/>
          <p:nvPr/>
        </p:nvSpPr>
        <p:spPr>
          <a:xfrm>
            <a:off x="7882690" y="2368827"/>
            <a:ext cx="4252990" cy="369332"/>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ctr" fontAlgn="auto">
              <a:spcBef>
                <a:spcPts val="0"/>
              </a:spcBef>
              <a:spcAft>
                <a:spcPts val="0"/>
              </a:spcAft>
              <a:defRPr/>
            </a:pPr>
            <a:r>
              <a:rPr lang="en-US" b="1" dirty="0"/>
              <a:t>Average rainfall = </a:t>
            </a:r>
            <a:r>
              <a:rPr lang="en-US" dirty="0"/>
              <a:t>250-300 mm</a:t>
            </a:r>
          </a:p>
        </p:txBody>
      </p:sp>
      <p:sp>
        <p:nvSpPr>
          <p:cNvPr id="14" name="TextBox 13">
            <a:extLst>
              <a:ext uri="{FF2B5EF4-FFF2-40B4-BE49-F238E27FC236}">
                <a16:creationId xmlns:a16="http://schemas.microsoft.com/office/drawing/2014/main" xmlns="" id="{1757BA47-3C98-5F69-B986-083106203597}"/>
              </a:ext>
            </a:extLst>
          </p:cNvPr>
          <p:cNvSpPr txBox="1"/>
          <p:nvPr/>
        </p:nvSpPr>
        <p:spPr>
          <a:xfrm>
            <a:off x="152400" y="3842504"/>
            <a:ext cx="11953544" cy="36933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fontAlgn="auto">
              <a:spcBef>
                <a:spcPts val="0"/>
              </a:spcBef>
              <a:spcAft>
                <a:spcPts val="0"/>
              </a:spcAft>
              <a:defRPr/>
            </a:pPr>
            <a:r>
              <a:rPr lang="en-US" b="1" dirty="0"/>
              <a:t>Farming system = </a:t>
            </a:r>
            <a:r>
              <a:rPr lang="en-US" dirty="0"/>
              <a:t>Agriculture/Animal Husbandry/ Horticulture/Fisheries/Poultry </a:t>
            </a:r>
          </a:p>
        </p:txBody>
      </p:sp>
      <p:sp>
        <p:nvSpPr>
          <p:cNvPr id="15" name="TextBox 14">
            <a:extLst>
              <a:ext uri="{FF2B5EF4-FFF2-40B4-BE49-F238E27FC236}">
                <a16:creationId xmlns:a16="http://schemas.microsoft.com/office/drawing/2014/main" xmlns="" id="{C1605715-6DE9-9F48-7D5D-DF6E1D3FBB4D}"/>
              </a:ext>
            </a:extLst>
          </p:cNvPr>
          <p:cNvSpPr txBox="1"/>
          <p:nvPr/>
        </p:nvSpPr>
        <p:spPr>
          <a:xfrm>
            <a:off x="132522" y="4299017"/>
            <a:ext cx="11973422" cy="646331"/>
          </a:xfrm>
          <a:prstGeom prst="rect">
            <a:avLst/>
          </a:prstGeom>
          <a:blipFill>
            <a:blip r:embed="rId4" cstate="print"/>
            <a:tile tx="0" ty="0" sx="100000" sy="100000" flip="none" algn="tl"/>
          </a:blipFill>
        </p:spPr>
        <p:style>
          <a:lnRef idx="1">
            <a:schemeClr val="accent6"/>
          </a:lnRef>
          <a:fillRef idx="2">
            <a:schemeClr val="accent6"/>
          </a:fillRef>
          <a:effectRef idx="1">
            <a:schemeClr val="accent6"/>
          </a:effectRef>
          <a:fontRef idx="minor">
            <a:schemeClr val="dk1"/>
          </a:fontRef>
        </p:style>
        <p:txBody>
          <a:bodyPr wrap="square">
            <a:spAutoFit/>
          </a:bodyPr>
          <a:lstStyle/>
          <a:p>
            <a:pPr fontAlgn="auto">
              <a:spcBef>
                <a:spcPts val="0"/>
              </a:spcBef>
              <a:spcAft>
                <a:spcPts val="0"/>
              </a:spcAft>
              <a:defRPr/>
            </a:pPr>
            <a:r>
              <a:rPr lang="en-US" b="1" dirty="0">
                <a:solidFill>
                  <a:schemeClr val="bg1"/>
                </a:solidFill>
              </a:rPr>
              <a:t>Kharif crops= </a:t>
            </a:r>
            <a:r>
              <a:rPr lang="en-US" dirty="0">
                <a:solidFill>
                  <a:schemeClr val="bg1"/>
                </a:solidFill>
              </a:rPr>
              <a:t>Cotton, Paddy, </a:t>
            </a:r>
            <a:r>
              <a:rPr lang="en-US" dirty="0" err="1">
                <a:solidFill>
                  <a:schemeClr val="bg1"/>
                </a:solidFill>
              </a:rPr>
              <a:t>Clusterbean</a:t>
            </a:r>
            <a:r>
              <a:rPr lang="en-US" dirty="0">
                <a:solidFill>
                  <a:schemeClr val="bg1"/>
                </a:solidFill>
              </a:rPr>
              <a:t>, </a:t>
            </a:r>
            <a:r>
              <a:rPr lang="en-US" dirty="0" err="1">
                <a:solidFill>
                  <a:schemeClr val="bg1"/>
                </a:solidFill>
              </a:rPr>
              <a:t>Mungbean</a:t>
            </a:r>
            <a:r>
              <a:rPr lang="en-US" dirty="0">
                <a:solidFill>
                  <a:schemeClr val="bg1"/>
                </a:solidFill>
              </a:rPr>
              <a:t>, Groundnut and Sesamum. </a:t>
            </a:r>
          </a:p>
          <a:p>
            <a:pPr fontAlgn="auto">
              <a:spcBef>
                <a:spcPts val="0"/>
              </a:spcBef>
              <a:spcAft>
                <a:spcPts val="0"/>
              </a:spcAft>
              <a:defRPr/>
            </a:pPr>
            <a:r>
              <a:rPr lang="en-US" b="1" dirty="0">
                <a:solidFill>
                  <a:schemeClr val="bg1"/>
                </a:solidFill>
              </a:rPr>
              <a:t>Rabi crops= </a:t>
            </a:r>
            <a:r>
              <a:rPr lang="en-US" dirty="0">
                <a:solidFill>
                  <a:schemeClr val="bg1"/>
                </a:solidFill>
              </a:rPr>
              <a:t>Wheat, Mustard, Chickpea, Barley and </a:t>
            </a:r>
            <a:r>
              <a:rPr lang="en-US" dirty="0" err="1">
                <a:solidFill>
                  <a:schemeClr val="bg1"/>
                </a:solidFill>
              </a:rPr>
              <a:t>Tarameera</a:t>
            </a:r>
            <a:r>
              <a:rPr lang="en-US" dirty="0">
                <a:solidFill>
                  <a:schemeClr val="bg1"/>
                </a:solidFill>
              </a:rPr>
              <a:t>. </a:t>
            </a:r>
          </a:p>
        </p:txBody>
      </p:sp>
      <p:sp>
        <p:nvSpPr>
          <p:cNvPr id="16" name="TextBox 15">
            <a:extLst>
              <a:ext uri="{FF2B5EF4-FFF2-40B4-BE49-F238E27FC236}">
                <a16:creationId xmlns:a16="http://schemas.microsoft.com/office/drawing/2014/main" xmlns="" id="{F5834F0D-1265-2BB5-0B35-4950DEDB60AF}"/>
              </a:ext>
            </a:extLst>
          </p:cNvPr>
          <p:cNvSpPr txBox="1"/>
          <p:nvPr/>
        </p:nvSpPr>
        <p:spPr>
          <a:xfrm>
            <a:off x="132521" y="5002692"/>
            <a:ext cx="11993301" cy="830997"/>
          </a:xfrm>
          <a:prstGeom prst="rect">
            <a:avLst/>
          </a:prstGeom>
          <a:solidFill>
            <a:schemeClr val="bg1"/>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just" fontAlgn="auto">
              <a:spcBef>
                <a:spcPts val="0"/>
              </a:spcBef>
              <a:spcAft>
                <a:spcPts val="0"/>
              </a:spcAft>
              <a:defRPr/>
            </a:pPr>
            <a:r>
              <a:rPr lang="en-US" sz="1600" b="1" dirty="0">
                <a:latin typeface="Arial" pitchFamily="34" charset="0"/>
                <a:cs typeface="Arial" pitchFamily="34" charset="0"/>
              </a:rPr>
              <a:t>Major problems</a:t>
            </a:r>
          </a:p>
          <a:p>
            <a:pPr marL="342900" indent="-342900" algn="just" fontAlgn="auto">
              <a:spcBef>
                <a:spcPts val="0"/>
              </a:spcBef>
              <a:spcAft>
                <a:spcPts val="0"/>
              </a:spcAft>
              <a:defRPr/>
            </a:pPr>
            <a:r>
              <a:rPr lang="en-US" sz="1600" dirty="0">
                <a:solidFill>
                  <a:srgbClr val="FF3300"/>
                </a:solidFill>
                <a:latin typeface="Arial" pitchFamily="34" charset="0"/>
                <a:cs typeface="Arial" pitchFamily="34" charset="0"/>
              </a:rPr>
              <a:t>1. Poor quality of under ground water.</a:t>
            </a:r>
            <a:r>
              <a:rPr lang="en-US" sz="1600" dirty="0">
                <a:latin typeface="Arial" pitchFamily="34" charset="0"/>
                <a:cs typeface="Arial" pitchFamily="34" charset="0"/>
              </a:rPr>
              <a:t>  2. Soil erosion and low soil fertility. </a:t>
            </a:r>
            <a:r>
              <a:rPr lang="en-US" sz="1600" dirty="0">
                <a:solidFill>
                  <a:srgbClr val="009900"/>
                </a:solidFill>
                <a:latin typeface="Arial" pitchFamily="34" charset="0"/>
                <a:cs typeface="Arial" pitchFamily="34" charset="0"/>
              </a:rPr>
              <a:t>3. Short-term/long-term drought due to untimely, inadequate and uneven distribution of rainfall.</a:t>
            </a:r>
          </a:p>
        </p:txBody>
      </p:sp>
      <p:sp>
        <p:nvSpPr>
          <p:cNvPr id="17" name="TextBox 16">
            <a:extLst>
              <a:ext uri="{FF2B5EF4-FFF2-40B4-BE49-F238E27FC236}">
                <a16:creationId xmlns:a16="http://schemas.microsoft.com/office/drawing/2014/main" xmlns="" id="{50EDDD9E-AF49-AEB5-450B-2B09268224C8}"/>
              </a:ext>
            </a:extLst>
          </p:cNvPr>
          <p:cNvSpPr txBox="1"/>
          <p:nvPr/>
        </p:nvSpPr>
        <p:spPr>
          <a:xfrm>
            <a:off x="82744" y="5917092"/>
            <a:ext cx="12062957" cy="830997"/>
          </a:xfrm>
          <a:prstGeom prst="rect">
            <a:avLst/>
          </a:prstGeom>
          <a:blipFill>
            <a:blip r:embed="rId5" cstate="print"/>
            <a:tile tx="0" ty="0" sx="100000" sy="100000" flip="none" algn="tl"/>
          </a:blipFill>
        </p:spPr>
        <p:style>
          <a:lnRef idx="1">
            <a:schemeClr val="accent6"/>
          </a:lnRef>
          <a:fillRef idx="2">
            <a:schemeClr val="accent6"/>
          </a:fillRef>
          <a:effectRef idx="1">
            <a:schemeClr val="accent6"/>
          </a:effectRef>
          <a:fontRef idx="minor">
            <a:schemeClr val="dk1"/>
          </a:fontRef>
        </p:style>
        <p:txBody>
          <a:bodyPr wrap="square">
            <a:spAutoFit/>
          </a:bodyPr>
          <a:lstStyle/>
          <a:p>
            <a:pPr algn="just" fontAlgn="auto">
              <a:spcBef>
                <a:spcPts val="0"/>
              </a:spcBef>
              <a:spcAft>
                <a:spcPts val="0"/>
              </a:spcAft>
              <a:defRPr/>
            </a:pPr>
            <a:r>
              <a:rPr lang="en-US" sz="1600" b="1" dirty="0"/>
              <a:t>Positive points= </a:t>
            </a:r>
            <a:r>
              <a:rPr lang="en-US" sz="1600" dirty="0">
                <a:solidFill>
                  <a:srgbClr val="FF0000"/>
                </a:solidFill>
              </a:rPr>
              <a:t>Large holdings per farmer.</a:t>
            </a:r>
            <a:r>
              <a:rPr lang="en-US" sz="1600" dirty="0"/>
              <a:t> Adequate availability of canal water for irrigation. </a:t>
            </a:r>
            <a:r>
              <a:rPr lang="en-US" sz="1600" dirty="0">
                <a:solidFill>
                  <a:srgbClr val="009900"/>
                </a:solidFill>
              </a:rPr>
              <a:t>Soil is suitable for cultivation of Cotton, Paddy, Wheat, Barley, Chickpea, Mustard, </a:t>
            </a:r>
            <a:r>
              <a:rPr lang="en-US" sz="1600" dirty="0" err="1">
                <a:solidFill>
                  <a:srgbClr val="009900"/>
                </a:solidFill>
              </a:rPr>
              <a:t>Kinnow</a:t>
            </a:r>
            <a:r>
              <a:rPr lang="en-US" sz="1600" dirty="0">
                <a:solidFill>
                  <a:srgbClr val="009900"/>
                </a:solidFill>
              </a:rPr>
              <a:t> etc. </a:t>
            </a:r>
            <a:r>
              <a:rPr lang="en-US" sz="1600" dirty="0">
                <a:solidFill>
                  <a:srgbClr val="FF0000"/>
                </a:solidFill>
              </a:rPr>
              <a:t>Adequate availability of improved agricultural equipments. </a:t>
            </a:r>
            <a:r>
              <a:rPr lang="en-US" sz="1600" dirty="0"/>
              <a:t>Regular and balanced supply of agricultural inputs</a:t>
            </a:r>
            <a:endParaRPr lang="en-US" dirty="0"/>
          </a:p>
        </p:txBody>
      </p:sp>
      <p:sp>
        <p:nvSpPr>
          <p:cNvPr id="18" name="TextBox 17">
            <a:extLst>
              <a:ext uri="{FF2B5EF4-FFF2-40B4-BE49-F238E27FC236}">
                <a16:creationId xmlns:a16="http://schemas.microsoft.com/office/drawing/2014/main" xmlns="" id="{596A19E9-FE30-BAC3-B08E-584928AF1EE6}"/>
              </a:ext>
            </a:extLst>
          </p:cNvPr>
          <p:cNvSpPr txBox="1"/>
          <p:nvPr/>
        </p:nvSpPr>
        <p:spPr>
          <a:xfrm>
            <a:off x="5940290" y="3369363"/>
            <a:ext cx="6145696" cy="369332"/>
          </a:xfrm>
          <a:prstGeom prst="rect">
            <a:avLst/>
          </a:prstGeom>
          <a:solidFill>
            <a:srgbClr val="33CC33"/>
          </a:solidFill>
        </p:spPr>
        <p:style>
          <a:lnRef idx="3">
            <a:schemeClr val="lt1"/>
          </a:lnRef>
          <a:fillRef idx="1">
            <a:schemeClr val="accent2"/>
          </a:fillRef>
          <a:effectRef idx="1">
            <a:schemeClr val="accent2"/>
          </a:effectRef>
          <a:fontRef idx="minor">
            <a:schemeClr val="lt1"/>
          </a:fontRef>
        </p:style>
        <p:txBody>
          <a:bodyPr wrap="square">
            <a:spAutoFit/>
          </a:bodyPr>
          <a:lstStyle/>
          <a:p>
            <a:pPr algn="ctr" fontAlgn="auto">
              <a:spcBef>
                <a:spcPts val="0"/>
              </a:spcBef>
              <a:spcAft>
                <a:spcPts val="0"/>
              </a:spcAft>
              <a:defRPr/>
            </a:pPr>
            <a:r>
              <a:rPr lang="en-US" b="1" dirty="0">
                <a:solidFill>
                  <a:schemeClr val="tx1"/>
                </a:solidFill>
              </a:rPr>
              <a:t>Average temperature =  </a:t>
            </a:r>
            <a:r>
              <a:rPr lang="en-US" dirty="0">
                <a:solidFill>
                  <a:schemeClr val="tx1"/>
                </a:solidFill>
              </a:rPr>
              <a:t>Maximum 48</a:t>
            </a:r>
            <a:r>
              <a:rPr lang="en-US" baseline="30000" dirty="0">
                <a:solidFill>
                  <a:schemeClr val="tx1"/>
                </a:solidFill>
              </a:rPr>
              <a:t>0</a:t>
            </a:r>
            <a:r>
              <a:rPr lang="en-US" dirty="0">
                <a:solidFill>
                  <a:schemeClr val="tx1"/>
                </a:solidFill>
              </a:rPr>
              <a:t>C and Minimum 02</a:t>
            </a:r>
            <a:r>
              <a:rPr lang="en-US" baseline="30000" dirty="0">
                <a:solidFill>
                  <a:schemeClr val="tx1"/>
                </a:solidFill>
              </a:rPr>
              <a:t>0</a:t>
            </a:r>
            <a:r>
              <a:rPr lang="en-US" dirty="0">
                <a:solidFill>
                  <a:schemeClr val="tx1"/>
                </a:solidFill>
              </a:rPr>
              <a:t>C</a:t>
            </a:r>
          </a:p>
        </p:txBody>
      </p:sp>
      <p:pic>
        <p:nvPicPr>
          <p:cNvPr id="20" name="Picture 5">
            <a:extLst>
              <a:ext uri="{FF2B5EF4-FFF2-40B4-BE49-F238E27FC236}">
                <a16:creationId xmlns:a16="http://schemas.microsoft.com/office/drawing/2014/main" xmlns="" id="{1C59C05E-75B4-45AD-A67E-2B31CFDF6E9D}"/>
              </a:ext>
            </a:extLst>
          </p:cNvPr>
          <p:cNvPicPr>
            <a:picLocks noChangeAspect="1" noChangeArrowheads="1"/>
          </p:cNvPicPr>
          <p:nvPr/>
        </p:nvPicPr>
        <p:blipFill>
          <a:blip r:embed="rId6" cstate="print"/>
          <a:srcRect/>
          <a:stretch>
            <a:fillRect/>
          </a:stretch>
        </p:blipFill>
        <p:spPr bwMode="auto">
          <a:xfrm>
            <a:off x="0" y="0"/>
            <a:ext cx="742950" cy="792163"/>
          </a:xfrm>
          <a:prstGeom prst="rect">
            <a:avLst/>
          </a:prstGeom>
          <a:noFill/>
          <a:ln w="9525">
            <a:noFill/>
            <a:miter lim="800000"/>
            <a:headEnd/>
            <a:tailEnd/>
          </a:ln>
        </p:spPr>
      </p:pic>
      <p:sp>
        <p:nvSpPr>
          <p:cNvPr id="22" name="Text Box 3075">
            <a:extLst>
              <a:ext uri="{FF2B5EF4-FFF2-40B4-BE49-F238E27FC236}">
                <a16:creationId xmlns:a16="http://schemas.microsoft.com/office/drawing/2014/main" xmlns="" id="{959F38CB-3920-D785-992E-784D5C4C5A8B}"/>
              </a:ext>
            </a:extLst>
          </p:cNvPr>
          <p:cNvSpPr txBox="1">
            <a:spLocks noChangeArrowheads="1"/>
          </p:cNvSpPr>
          <p:nvPr/>
        </p:nvSpPr>
        <p:spPr bwMode="auto">
          <a:xfrm>
            <a:off x="1401415" y="56325"/>
            <a:ext cx="5943600" cy="430887"/>
          </a:xfrm>
          <a:prstGeom prst="rect">
            <a:avLst/>
          </a:prstGeom>
          <a:solidFill>
            <a:srgbClr val="FF7A5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2200" b="1" dirty="0">
                <a:latin typeface="Times New Roman" panose="02020603050405020304" pitchFamily="18" charset="0"/>
              </a:rPr>
              <a:t>DISTRICT PROFILE OF </a:t>
            </a:r>
            <a:r>
              <a:rPr lang="en-US" altLang="en-US" sz="2200" b="1" dirty="0" err="1">
                <a:latin typeface="Times New Roman" panose="02020603050405020304" pitchFamily="18" charset="0"/>
              </a:rPr>
              <a:t>hANUMANGARH</a:t>
            </a:r>
            <a:endParaRPr lang="en-US" altLang="en-US" sz="2200" b="1" dirty="0">
              <a:latin typeface="Times New Roman" panose="02020603050405020304" pitchFamily="18" charset="0"/>
            </a:endParaRPr>
          </a:p>
        </p:txBody>
      </p:sp>
    </p:spTree>
    <p:extLst>
      <p:ext uri="{BB962C8B-B14F-4D97-AF65-F5344CB8AC3E}">
        <p14:creationId xmlns:p14="http://schemas.microsoft.com/office/powerpoint/2010/main" xmlns="" val="1931932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descr="Bouquet">
            <a:extLst>
              <a:ext uri="{FF2B5EF4-FFF2-40B4-BE49-F238E27FC236}">
                <a16:creationId xmlns:a16="http://schemas.microsoft.com/office/drawing/2014/main" xmlns="" id="{5F72E96C-DDD7-5537-427E-CBCC0D4F3D5A}"/>
              </a:ext>
            </a:extLst>
          </p:cNvPr>
          <p:cNvSpPr txBox="1">
            <a:spLocks/>
          </p:cNvSpPr>
          <p:nvPr/>
        </p:nvSpPr>
        <p:spPr>
          <a:xfrm>
            <a:off x="178904" y="917709"/>
            <a:ext cx="11708296" cy="5791206"/>
          </a:xfrm>
          <a:prstGeom prst="rect">
            <a:avLst/>
          </a:prstGeom>
          <a:noFill/>
        </p:spPr>
        <p:txBody>
          <a:bodyPr>
            <a:noAutofit/>
          </a:bodyPr>
          <a:lstStyle/>
          <a:p>
            <a:pPr lvl="0" algn="just">
              <a:spcBef>
                <a:spcPct val="20000"/>
              </a:spcBef>
            </a:pPr>
            <a:r>
              <a:rPr lang="en-US" altLang="en-US" sz="2000" b="1" dirty="0">
                <a:solidFill>
                  <a:srgbClr val="FF0000"/>
                </a:solidFill>
                <a:latin typeface="Times New Roman" panose="02020603050405020304" pitchFamily="18" charset="0"/>
                <a:cs typeface="Times New Roman" pitchFamily="18" charset="0"/>
              </a:rPr>
              <a:t>Dry spell in August:- </a:t>
            </a:r>
          </a:p>
          <a:p>
            <a:pPr marL="342900" lvl="0" indent="-342900" algn="just">
              <a:spcBef>
                <a:spcPct val="20000"/>
              </a:spcBef>
              <a:buFont typeface="Wingdings" panose="05000000000000000000" pitchFamily="2" charset="2"/>
              <a:buChar char="Ø"/>
            </a:pPr>
            <a:r>
              <a:rPr lang="en-US" sz="2000" dirty="0">
                <a:solidFill>
                  <a:srgbClr val="0070C0"/>
                </a:solidFill>
                <a:latin typeface="Times New Roman" panose="02020603050405020304" pitchFamily="18" charset="0"/>
                <a:cs typeface="Times New Roman" panose="02020603050405020304" pitchFamily="18" charset="0"/>
              </a:rPr>
              <a:t>Due to high temperature and no rains in the month of August for district, Kharif crops suffered a lot. These days cotton crop was at flowering and boll formation stage, in which flower dropping observed. Moong and Guar crops were also at flowering and pod formation stages. The process of pod formation was interrupted due to high temperature and drought conditions.</a:t>
            </a:r>
          </a:p>
          <a:p>
            <a:pPr algn="just">
              <a:spcBef>
                <a:spcPct val="20000"/>
              </a:spcBef>
            </a:pPr>
            <a:r>
              <a:rPr lang="en-US" altLang="en-US" sz="2000" b="1" dirty="0">
                <a:solidFill>
                  <a:srgbClr val="FF0000"/>
                </a:solidFill>
                <a:latin typeface="Times New Roman" panose="02020603050405020304" pitchFamily="18" charset="0"/>
                <a:cs typeface="Times New Roman" pitchFamily="18" charset="0"/>
              </a:rPr>
              <a:t>Moderate to heavy rainfall observed:- </a:t>
            </a:r>
            <a:endParaRPr lang="en-US" sz="2000" dirty="0">
              <a:solidFill>
                <a:srgbClr val="0070C0"/>
              </a:solidFill>
              <a:latin typeface="Times New Roman" panose="02020603050405020304" pitchFamily="18" charset="0"/>
              <a:cs typeface="Times New Roman" panose="02020603050405020304" pitchFamily="18" charset="0"/>
            </a:endParaRPr>
          </a:p>
          <a:p>
            <a:pPr marL="342900" lvl="0" indent="-342900" algn="just">
              <a:spcBef>
                <a:spcPct val="20000"/>
              </a:spcBef>
              <a:buFont typeface="Wingdings" panose="05000000000000000000" pitchFamily="2" charset="2"/>
              <a:buChar char="Ø"/>
            </a:pPr>
            <a:r>
              <a:rPr lang="en-US" altLang="en-US" sz="2000" dirty="0">
                <a:solidFill>
                  <a:srgbClr val="6600FF"/>
                </a:solidFill>
                <a:latin typeface="Times New Roman" panose="02020603050405020304" pitchFamily="18" charset="0"/>
                <a:cs typeface="Times New Roman" pitchFamily="18" charset="0"/>
              </a:rPr>
              <a:t>In the months of September and October, moderate to heavy rainfall was recorded at isolated places in the district. The crops were in maturity and harvesting stage. So, the quality of crop produce was affected and yield decreased.</a:t>
            </a:r>
          </a:p>
          <a:p>
            <a:pPr algn="just">
              <a:spcBef>
                <a:spcPct val="20000"/>
              </a:spcBef>
            </a:pPr>
            <a:r>
              <a:rPr lang="en-US" altLang="en-US" sz="2000" b="1" dirty="0">
                <a:solidFill>
                  <a:srgbClr val="FF0000"/>
                </a:solidFill>
                <a:latin typeface="Times New Roman" panose="02020603050405020304" pitchFamily="18" charset="0"/>
                <a:cs typeface="Times New Roman" pitchFamily="18" charset="0"/>
              </a:rPr>
              <a:t>Frost and cold wave:- </a:t>
            </a:r>
            <a:endParaRPr lang="en-US" altLang="en-US" sz="2000" dirty="0">
              <a:solidFill>
                <a:srgbClr val="6600FF"/>
              </a:solidFill>
              <a:latin typeface="Times New Roman" panose="02020603050405020304" pitchFamily="18" charset="0"/>
              <a:cs typeface="Times New Roman" pitchFamily="18" charset="0"/>
            </a:endParaRPr>
          </a:p>
          <a:p>
            <a:pPr marL="342900" lvl="0" indent="-342900" algn="just">
              <a:spcBef>
                <a:spcPct val="20000"/>
              </a:spcBef>
              <a:buFont typeface="Wingdings" panose="05000000000000000000" pitchFamily="2" charset="2"/>
              <a:buChar char="Ø"/>
            </a:pPr>
            <a:r>
              <a:rPr lang="en-US" altLang="en-US" sz="2000" dirty="0">
                <a:solidFill>
                  <a:srgbClr val="0070C0"/>
                </a:solidFill>
                <a:latin typeface="Times New Roman" panose="02020603050405020304" pitchFamily="18" charset="0"/>
                <a:cs typeface="Times New Roman" pitchFamily="18" charset="0"/>
              </a:rPr>
              <a:t>6 days in December, 5 days in January and 2 days in February the temperature was less than 4</a:t>
            </a:r>
            <a:r>
              <a:rPr lang="en-US" altLang="en-US" sz="2000" baseline="30000" dirty="0">
                <a:solidFill>
                  <a:srgbClr val="0070C0"/>
                </a:solidFill>
                <a:latin typeface="Times New Roman" panose="02020603050405020304" pitchFamily="18" charset="0"/>
                <a:cs typeface="Times New Roman" pitchFamily="18" charset="0"/>
              </a:rPr>
              <a:t>0</a:t>
            </a:r>
            <a:r>
              <a:rPr lang="en-US" altLang="en-US" sz="2000" dirty="0">
                <a:solidFill>
                  <a:srgbClr val="0070C0"/>
                </a:solidFill>
                <a:latin typeface="Times New Roman" panose="02020603050405020304" pitchFamily="18" charset="0"/>
                <a:cs typeface="Times New Roman" pitchFamily="18" charset="0"/>
              </a:rPr>
              <a:t>C and cold wave conditions were observed. Due to low temperature and high humidity, infestation of pest &amp; diseases and cold injury of plants were observed. </a:t>
            </a:r>
          </a:p>
          <a:p>
            <a:pPr algn="just">
              <a:spcBef>
                <a:spcPct val="20000"/>
              </a:spcBef>
            </a:pPr>
            <a:r>
              <a:rPr lang="en-US" altLang="en-US" sz="2000" b="1" dirty="0">
                <a:solidFill>
                  <a:srgbClr val="FF0000"/>
                </a:solidFill>
                <a:latin typeface="Times New Roman" panose="02020603050405020304" pitchFamily="18" charset="0"/>
                <a:cs typeface="Times New Roman" pitchFamily="18" charset="0"/>
              </a:rPr>
              <a:t>Heat wave:- </a:t>
            </a:r>
            <a:endParaRPr lang="en-US" altLang="en-US" sz="2000" dirty="0">
              <a:solidFill>
                <a:srgbClr val="6600FF"/>
              </a:solidFill>
              <a:latin typeface="Times New Roman" panose="02020603050405020304" pitchFamily="18" charset="0"/>
              <a:cs typeface="Times New Roman" pitchFamily="18" charset="0"/>
            </a:endParaRPr>
          </a:p>
          <a:p>
            <a:pPr marL="342900" lvl="0" indent="-342900" algn="just">
              <a:spcBef>
                <a:spcPct val="20000"/>
              </a:spcBef>
              <a:buFont typeface="Wingdings" panose="05000000000000000000" pitchFamily="2" charset="2"/>
              <a:buChar char="Ø"/>
            </a:pPr>
            <a:r>
              <a:rPr lang="en-US" altLang="en-US" sz="2000" dirty="0">
                <a:solidFill>
                  <a:srgbClr val="6600FF"/>
                </a:solidFill>
                <a:latin typeface="Times New Roman" panose="02020603050405020304" pitchFamily="18" charset="0"/>
                <a:cs typeface="Times New Roman" pitchFamily="18" charset="0"/>
              </a:rPr>
              <a:t>The last week of March and the April the heat wave condition and high temperature (Above normal) observed and a lot of damage to the crops, especially in the gram and wheat crops. Pre-maturity was observed in the crops. With the drying up of crops, production also decreased.</a:t>
            </a:r>
          </a:p>
        </p:txBody>
      </p:sp>
      <p:sp>
        <p:nvSpPr>
          <p:cNvPr id="4" name="TextBox 3">
            <a:extLst>
              <a:ext uri="{FF2B5EF4-FFF2-40B4-BE49-F238E27FC236}">
                <a16:creationId xmlns:a16="http://schemas.microsoft.com/office/drawing/2014/main" xmlns="" id="{EC341BA1-AB11-83D7-7FE9-DDC2A1E37CD1}"/>
              </a:ext>
            </a:extLst>
          </p:cNvPr>
          <p:cNvSpPr txBox="1"/>
          <p:nvPr/>
        </p:nvSpPr>
        <p:spPr>
          <a:xfrm>
            <a:off x="3058771" y="149085"/>
            <a:ext cx="6097656" cy="584775"/>
          </a:xfrm>
          <a:prstGeom prst="rect">
            <a:avLst/>
          </a:prstGeom>
          <a:noFill/>
        </p:spPr>
        <p:txBody>
          <a:bodyPr wrap="square">
            <a:spAutoFit/>
          </a:bodyPr>
          <a:lstStyle/>
          <a:p>
            <a:pPr algn="ctr"/>
            <a:r>
              <a:rPr lang="en-US" altLang="en-US" sz="3200" b="1" dirty="0">
                <a:solidFill>
                  <a:srgbClr val="0070C0"/>
                </a:solidFill>
                <a:latin typeface="Times New Roman" panose="02020603050405020304" pitchFamily="18" charset="0"/>
                <a:cs typeface="Times New Roman" pitchFamily="18" charset="0"/>
              </a:rPr>
              <a:t>Weather impact on crops</a:t>
            </a:r>
            <a:endParaRPr lang="en-IN" sz="3200" dirty="0">
              <a:solidFill>
                <a:srgbClr val="0070C0"/>
              </a:solidFill>
            </a:endParaRPr>
          </a:p>
        </p:txBody>
      </p:sp>
      <p:pic>
        <p:nvPicPr>
          <p:cNvPr id="5" name="Picture 5">
            <a:extLst>
              <a:ext uri="{FF2B5EF4-FFF2-40B4-BE49-F238E27FC236}">
                <a16:creationId xmlns:a16="http://schemas.microsoft.com/office/drawing/2014/main" xmlns="" id="{0BCBEF3A-C406-3FD4-2ED2-515563B6DA94}"/>
              </a:ext>
            </a:extLst>
          </p:cNvPr>
          <p:cNvPicPr>
            <a:picLocks noChangeAspect="1" noChangeArrowheads="1"/>
          </p:cNvPicPr>
          <p:nvPr/>
        </p:nvPicPr>
        <p:blipFill>
          <a:blip r:embed="rId2" cstate="print"/>
          <a:srcRect/>
          <a:stretch>
            <a:fillRect/>
          </a:stretch>
        </p:blipFill>
        <p:spPr bwMode="auto">
          <a:xfrm>
            <a:off x="0" y="0"/>
            <a:ext cx="742950" cy="792163"/>
          </a:xfrm>
          <a:prstGeom prst="rect">
            <a:avLst/>
          </a:prstGeom>
          <a:noFill/>
          <a:ln w="9525">
            <a:noFill/>
            <a:miter lim="800000"/>
            <a:headEnd/>
            <a:tailEnd/>
          </a:ln>
        </p:spPr>
      </p:pic>
      <p:pic>
        <p:nvPicPr>
          <p:cNvPr id="6" name="Picture 6" descr="C:\Documents and Settings\Administrator\My Documents\Downloads\ICAR_logo.JPG">
            <a:extLst>
              <a:ext uri="{FF2B5EF4-FFF2-40B4-BE49-F238E27FC236}">
                <a16:creationId xmlns:a16="http://schemas.microsoft.com/office/drawing/2014/main" xmlns="" id="{10AEBAA0-5466-39CE-CB32-9A9248D8223F}"/>
              </a:ext>
            </a:extLst>
          </p:cNvPr>
          <p:cNvPicPr>
            <a:picLocks noChangeAspect="1" noChangeArrowheads="1"/>
          </p:cNvPicPr>
          <p:nvPr/>
        </p:nvPicPr>
        <p:blipFill>
          <a:blip r:embed="rId3" cstate="print"/>
          <a:srcRect/>
          <a:stretch>
            <a:fillRect/>
          </a:stretch>
        </p:blipFill>
        <p:spPr bwMode="auto">
          <a:xfrm>
            <a:off x="11472681" y="0"/>
            <a:ext cx="682625" cy="904875"/>
          </a:xfrm>
          <a:prstGeom prst="rect">
            <a:avLst/>
          </a:prstGeom>
          <a:noFill/>
          <a:ln w="9525">
            <a:noFill/>
            <a:miter lim="800000"/>
            <a:headEnd/>
            <a:tailEnd/>
          </a:ln>
        </p:spPr>
      </p:pic>
    </p:spTree>
    <p:extLst>
      <p:ext uri="{BB962C8B-B14F-4D97-AF65-F5344CB8AC3E}">
        <p14:creationId xmlns:p14="http://schemas.microsoft.com/office/powerpoint/2010/main" xmlns="" val="3394970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B516F54D-942F-4BA7-9756-DC885E456A6B}"/>
              </a:ext>
            </a:extLst>
          </p:cNvPr>
          <p:cNvSpPr>
            <a:spLocks noGrp="1"/>
          </p:cNvSpPr>
          <p:nvPr>
            <p:ph type="title"/>
          </p:nvPr>
        </p:nvSpPr>
        <p:spPr>
          <a:xfrm>
            <a:off x="1216715" y="152401"/>
            <a:ext cx="9764796" cy="1050785"/>
          </a:xfrm>
        </p:spPr>
        <p:txBody>
          <a:bodyPr>
            <a:normAutofit fontScale="90000"/>
          </a:bodyPr>
          <a:lstStyle/>
          <a:p>
            <a:pPr algn="ctr"/>
            <a:r>
              <a:rPr lang="en-IN" dirty="0"/>
              <a:t> </a:t>
            </a:r>
            <a:r>
              <a:rPr lang="en-IN" dirty="0">
                <a:solidFill>
                  <a:schemeClr val="accent1"/>
                </a:solidFill>
              </a:rPr>
              <a:t>District </a:t>
            </a:r>
            <a:r>
              <a:rPr lang="en-IN" dirty="0" err="1">
                <a:solidFill>
                  <a:schemeClr val="accent1"/>
                </a:solidFill>
              </a:rPr>
              <a:t>Agromet</a:t>
            </a:r>
            <a:r>
              <a:rPr lang="en-IN" dirty="0">
                <a:solidFill>
                  <a:schemeClr val="accent1"/>
                </a:solidFill>
              </a:rPr>
              <a:t> Unit – </a:t>
            </a:r>
            <a:r>
              <a:rPr lang="en-IN" dirty="0" err="1">
                <a:solidFill>
                  <a:schemeClr val="accent1"/>
                </a:solidFill>
              </a:rPr>
              <a:t>Sangaria</a:t>
            </a:r>
            <a:r>
              <a:rPr lang="en-IN" dirty="0">
                <a:solidFill>
                  <a:schemeClr val="accent1"/>
                </a:solidFill>
              </a:rPr>
              <a:t> </a:t>
            </a:r>
            <a:r>
              <a:rPr lang="en-IN" sz="3100" dirty="0">
                <a:solidFill>
                  <a:schemeClr val="accent1"/>
                </a:solidFill>
              </a:rPr>
              <a:t>(</a:t>
            </a:r>
            <a:r>
              <a:rPr lang="en-IN" sz="3100" dirty="0" err="1">
                <a:solidFill>
                  <a:schemeClr val="accent1"/>
                </a:solidFill>
              </a:rPr>
              <a:t>Estd</a:t>
            </a:r>
            <a:r>
              <a:rPr lang="en-IN" sz="3100" dirty="0">
                <a:solidFill>
                  <a:schemeClr val="accent1"/>
                </a:solidFill>
              </a:rPr>
              <a:t>. Aug. 2019)</a:t>
            </a:r>
            <a:r>
              <a:rPr lang="en-IN" dirty="0"/>
              <a:t/>
            </a:r>
            <a:br>
              <a:rPr lang="en-IN" dirty="0"/>
            </a:br>
            <a:r>
              <a:rPr lang="en-IN" sz="2700" b="1" dirty="0"/>
              <a:t>(India meteorological Department)</a:t>
            </a:r>
            <a:br>
              <a:rPr lang="en-IN" sz="2700" b="1" dirty="0"/>
            </a:br>
            <a:r>
              <a:rPr lang="en-IN" sz="2700" b="1" dirty="0"/>
              <a:t>(Initiative of IMD &amp; ICAR)</a:t>
            </a:r>
          </a:p>
        </p:txBody>
      </p:sp>
      <p:graphicFrame>
        <p:nvGraphicFramePr>
          <p:cNvPr id="5" name="Table 6">
            <a:extLst>
              <a:ext uri="{FF2B5EF4-FFF2-40B4-BE49-F238E27FC236}">
                <a16:creationId xmlns:a16="http://schemas.microsoft.com/office/drawing/2014/main" xmlns="" id="{6006DB33-2FCF-4267-A2F9-8F86B82FA188}"/>
              </a:ext>
            </a:extLst>
          </p:cNvPr>
          <p:cNvGraphicFramePr>
            <a:graphicFrameLocks noGrp="1"/>
          </p:cNvGraphicFramePr>
          <p:nvPr>
            <p:ph idx="1"/>
            <p:extLst>
              <p:ext uri="{D42A27DB-BD31-4B8C-83A1-F6EECF244321}">
                <p14:modId xmlns:p14="http://schemas.microsoft.com/office/powerpoint/2010/main" xmlns="" val="2601885907"/>
              </p:ext>
            </p:extLst>
          </p:nvPr>
        </p:nvGraphicFramePr>
        <p:xfrm>
          <a:off x="156748" y="1501528"/>
          <a:ext cx="8186063" cy="1280160"/>
        </p:xfrm>
        <a:graphic>
          <a:graphicData uri="http://schemas.openxmlformats.org/drawingml/2006/table">
            <a:tbl>
              <a:tblPr firstRow="1" bandRow="1">
                <a:tableStyleId>{5C22544A-7EE6-4342-B048-85BDC9FD1C3A}</a:tableStyleId>
              </a:tblPr>
              <a:tblGrid>
                <a:gridCol w="1567549">
                  <a:extLst>
                    <a:ext uri="{9D8B030D-6E8A-4147-A177-3AD203B41FA5}">
                      <a16:colId xmlns:a16="http://schemas.microsoft.com/office/drawing/2014/main" xmlns="" val="2308854902"/>
                    </a:ext>
                  </a:extLst>
                </a:gridCol>
                <a:gridCol w="1793966">
                  <a:extLst>
                    <a:ext uri="{9D8B030D-6E8A-4147-A177-3AD203B41FA5}">
                      <a16:colId xmlns:a16="http://schemas.microsoft.com/office/drawing/2014/main" xmlns="" val="596776251"/>
                    </a:ext>
                  </a:extLst>
                </a:gridCol>
                <a:gridCol w="1419497">
                  <a:extLst>
                    <a:ext uri="{9D8B030D-6E8A-4147-A177-3AD203B41FA5}">
                      <a16:colId xmlns:a16="http://schemas.microsoft.com/office/drawing/2014/main" xmlns="" val="786980273"/>
                    </a:ext>
                  </a:extLst>
                </a:gridCol>
                <a:gridCol w="3405051">
                  <a:extLst>
                    <a:ext uri="{9D8B030D-6E8A-4147-A177-3AD203B41FA5}">
                      <a16:colId xmlns:a16="http://schemas.microsoft.com/office/drawing/2014/main" xmlns="" val="3790054812"/>
                    </a:ext>
                  </a:extLst>
                </a:gridCol>
              </a:tblGrid>
              <a:tr h="525393">
                <a:tc>
                  <a:txBody>
                    <a:bodyPr/>
                    <a:lstStyle/>
                    <a:p>
                      <a:r>
                        <a:rPr lang="en-IN" dirty="0">
                          <a:solidFill>
                            <a:schemeClr val="bg1"/>
                          </a:solidFill>
                          <a:latin typeface="Times New Roman" panose="02020603050405020304" pitchFamily="18" charset="0"/>
                          <a:cs typeface="Times New Roman" panose="02020603050405020304" pitchFamily="18" charset="0"/>
                        </a:rPr>
                        <a:t>Sh. Pradip Kumar</a:t>
                      </a:r>
                    </a:p>
                  </a:txBody>
                  <a:tcPr/>
                </a:tc>
                <a:tc>
                  <a:txBody>
                    <a:bodyPr/>
                    <a:lstStyle/>
                    <a:p>
                      <a:r>
                        <a:rPr lang="en-IN" dirty="0">
                          <a:solidFill>
                            <a:schemeClr val="bg1"/>
                          </a:solidFill>
                          <a:latin typeface="Times New Roman" panose="02020603050405020304" pitchFamily="18" charset="0"/>
                          <a:cs typeface="Times New Roman" panose="02020603050405020304" pitchFamily="18" charset="0"/>
                        </a:rPr>
                        <a:t>SMS (</a:t>
                      </a:r>
                      <a:r>
                        <a:rPr lang="en-IN" dirty="0" err="1">
                          <a:solidFill>
                            <a:schemeClr val="bg1"/>
                          </a:solidFill>
                          <a:latin typeface="Times New Roman" panose="02020603050405020304" pitchFamily="18" charset="0"/>
                          <a:cs typeface="Times New Roman" panose="02020603050405020304" pitchFamily="18" charset="0"/>
                        </a:rPr>
                        <a:t>Agromet</a:t>
                      </a:r>
                      <a:r>
                        <a:rPr lang="en-IN" dirty="0">
                          <a:solidFill>
                            <a:schemeClr val="bg1"/>
                          </a:solidFill>
                          <a:latin typeface="Times New Roman" panose="02020603050405020304" pitchFamily="18" charset="0"/>
                          <a:cs typeface="Times New Roman" panose="02020603050405020304" pitchFamily="18" charset="0"/>
                        </a:rPr>
                        <a:t>)</a:t>
                      </a:r>
                    </a:p>
                  </a:txBody>
                  <a:tcPr/>
                </a:tc>
                <a:tc>
                  <a:txBody>
                    <a:bodyPr/>
                    <a:lstStyle/>
                    <a:p>
                      <a:r>
                        <a:rPr lang="en-IN" dirty="0">
                          <a:solidFill>
                            <a:schemeClr val="bg1"/>
                          </a:solidFill>
                          <a:latin typeface="Times New Roman" panose="02020603050405020304" pitchFamily="18" charset="0"/>
                          <a:cs typeface="Times New Roman" panose="02020603050405020304" pitchFamily="18" charset="0"/>
                        </a:rPr>
                        <a:t>9461111006</a:t>
                      </a:r>
                    </a:p>
                  </a:txBody>
                  <a:tcPr/>
                </a:tc>
                <a:tc>
                  <a:txBody>
                    <a:bodyPr/>
                    <a:lstStyle/>
                    <a:p>
                      <a:r>
                        <a:rPr lang="en-IN" b="0" u="none" dirty="0">
                          <a:solidFill>
                            <a:schemeClr val="bg1"/>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xmlns="" val="tx"/>
                              </a:ext>
                            </a:extLst>
                          </a:hlinkClick>
                        </a:rPr>
                        <a:t>pradeepbhakar94611@gmail.com</a:t>
                      </a:r>
                      <a:endParaRPr lang="en-IN" b="0" u="none" dirty="0">
                        <a:solidFill>
                          <a:schemeClr val="bg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51188892"/>
                  </a:ext>
                </a:extLst>
              </a:tr>
              <a:tr h="525393">
                <a:tc>
                  <a:txBody>
                    <a:bodyPr/>
                    <a:lstStyle/>
                    <a:p>
                      <a:r>
                        <a:rPr lang="en-IN" b="1" dirty="0">
                          <a:solidFill>
                            <a:srgbClr val="0070C0"/>
                          </a:solidFill>
                          <a:latin typeface="Times New Roman" panose="02020603050405020304" pitchFamily="18" charset="0"/>
                          <a:cs typeface="Times New Roman" panose="02020603050405020304" pitchFamily="18" charset="0"/>
                        </a:rPr>
                        <a:t>Sh. Niraj Kumar</a:t>
                      </a:r>
                    </a:p>
                  </a:txBody>
                  <a:tcPr/>
                </a:tc>
                <a:tc>
                  <a:txBody>
                    <a:bodyPr/>
                    <a:lstStyle/>
                    <a:p>
                      <a:r>
                        <a:rPr lang="en-IN" b="1" dirty="0">
                          <a:solidFill>
                            <a:srgbClr val="0070C0"/>
                          </a:solidFill>
                          <a:latin typeface="Times New Roman" panose="02020603050405020304" pitchFamily="18" charset="0"/>
                          <a:cs typeface="Times New Roman" panose="02020603050405020304" pitchFamily="18" charset="0"/>
                        </a:rPr>
                        <a:t>Observer</a:t>
                      </a:r>
                    </a:p>
                  </a:txBody>
                  <a:tcPr/>
                </a:tc>
                <a:tc>
                  <a:txBody>
                    <a:bodyPr/>
                    <a:lstStyle/>
                    <a:p>
                      <a:r>
                        <a:rPr lang="en-US" b="0" dirty="0">
                          <a:solidFill>
                            <a:srgbClr val="0070C0"/>
                          </a:solidFill>
                          <a:latin typeface="Times New Roman" panose="02020603050405020304" pitchFamily="18" charset="0"/>
                          <a:cs typeface="Times New Roman" panose="02020603050405020304" pitchFamily="18" charset="0"/>
                        </a:rPr>
                        <a:t>8875009898</a:t>
                      </a:r>
                      <a:endParaRPr lang="en-IN" b="0" dirty="0">
                        <a:solidFill>
                          <a:srgbClr val="0070C0"/>
                        </a:solidFill>
                        <a:latin typeface="Times New Roman" panose="02020603050405020304" pitchFamily="18" charset="0"/>
                        <a:cs typeface="Times New Roman" panose="02020603050405020304" pitchFamily="18" charset="0"/>
                      </a:endParaRPr>
                    </a:p>
                  </a:txBody>
                  <a:tcPr/>
                </a:tc>
                <a:tc>
                  <a:txBody>
                    <a:bodyPr/>
                    <a:lstStyle/>
                    <a:p>
                      <a:r>
                        <a:rPr lang="en-US" b="0" u="none" dirty="0">
                          <a:solidFill>
                            <a:srgbClr val="0070C0"/>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nikssinghal1@gmail.com</a:t>
                      </a:r>
                      <a:endParaRPr lang="en-US" b="0" u="none" dirty="0">
                        <a:solidFill>
                          <a:srgbClr val="0070C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81240711"/>
                  </a:ext>
                </a:extLst>
              </a:tr>
            </a:tbl>
          </a:graphicData>
        </a:graphic>
      </p:graphicFrame>
      <p:graphicFrame>
        <p:nvGraphicFramePr>
          <p:cNvPr id="6" name="Table 5">
            <a:extLst>
              <a:ext uri="{FF2B5EF4-FFF2-40B4-BE49-F238E27FC236}">
                <a16:creationId xmlns:a16="http://schemas.microsoft.com/office/drawing/2014/main" xmlns="" id="{4EB86064-7680-433B-8B05-0E00E4A960F4}"/>
              </a:ext>
            </a:extLst>
          </p:cNvPr>
          <p:cNvGraphicFramePr>
            <a:graphicFrameLocks noGrp="1"/>
          </p:cNvGraphicFramePr>
          <p:nvPr>
            <p:extLst>
              <p:ext uri="{D42A27DB-BD31-4B8C-83A1-F6EECF244321}">
                <p14:modId xmlns:p14="http://schemas.microsoft.com/office/powerpoint/2010/main" xmlns="" val="2137341383"/>
              </p:ext>
            </p:extLst>
          </p:nvPr>
        </p:nvGraphicFramePr>
        <p:xfrm>
          <a:off x="8825948" y="1519778"/>
          <a:ext cx="2892287" cy="973272"/>
        </p:xfrm>
        <a:graphic>
          <a:graphicData uri="http://schemas.openxmlformats.org/drawingml/2006/table">
            <a:tbl>
              <a:tblPr firstRow="1" bandRow="1">
                <a:tableStyleId>{5C22544A-7EE6-4342-B048-85BDC9FD1C3A}</a:tableStyleId>
              </a:tblPr>
              <a:tblGrid>
                <a:gridCol w="2892287">
                  <a:extLst>
                    <a:ext uri="{9D8B030D-6E8A-4147-A177-3AD203B41FA5}">
                      <a16:colId xmlns:a16="http://schemas.microsoft.com/office/drawing/2014/main" xmlns="" val="839735233"/>
                    </a:ext>
                  </a:extLst>
                </a:gridCol>
              </a:tblGrid>
              <a:tr h="9732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400" b="0" kern="1200" dirty="0">
                          <a:solidFill>
                            <a:srgbClr val="996633"/>
                          </a:solidFill>
                          <a:latin typeface="Times New Roman" pitchFamily="18" charset="0"/>
                          <a:ea typeface="+mn-ea"/>
                          <a:cs typeface="Times New Roman" pitchFamily="18" charset="0"/>
                        </a:rPr>
                        <a:t>Advisory is Prepared for all 7 blocks</a:t>
                      </a:r>
                    </a:p>
                  </a:txBody>
                  <a:tcPr>
                    <a:solidFill>
                      <a:schemeClr val="bg1">
                        <a:lumMod val="85000"/>
                      </a:schemeClr>
                    </a:solidFill>
                  </a:tcPr>
                </a:tc>
                <a:extLst>
                  <a:ext uri="{0D108BD9-81ED-4DB2-BD59-A6C34878D82A}">
                    <a16:rowId xmlns:a16="http://schemas.microsoft.com/office/drawing/2014/main" xmlns="" val="2172767803"/>
                  </a:ext>
                </a:extLst>
              </a:tr>
            </a:tbl>
          </a:graphicData>
        </a:graphic>
      </p:graphicFrame>
      <p:sp>
        <p:nvSpPr>
          <p:cNvPr id="7" name="TextBox 6">
            <a:extLst>
              <a:ext uri="{FF2B5EF4-FFF2-40B4-BE49-F238E27FC236}">
                <a16:creationId xmlns:a16="http://schemas.microsoft.com/office/drawing/2014/main" xmlns="" id="{ADF2E9FE-EDAC-4362-A792-EFB55790C7D4}"/>
              </a:ext>
            </a:extLst>
          </p:cNvPr>
          <p:cNvSpPr txBox="1"/>
          <p:nvPr/>
        </p:nvSpPr>
        <p:spPr>
          <a:xfrm>
            <a:off x="172753" y="2960740"/>
            <a:ext cx="10005393" cy="2339102"/>
          </a:xfrm>
          <a:prstGeom prst="rect">
            <a:avLst/>
          </a:prstGeom>
          <a:noFill/>
        </p:spPr>
        <p:txBody>
          <a:bodyPr wrap="square" rtlCol="0">
            <a:spAutoFit/>
          </a:bodyPr>
          <a:lstStyle/>
          <a:p>
            <a:pPr algn="ctr"/>
            <a:r>
              <a:rPr lang="en-IN" b="1" dirty="0">
                <a:highlight>
                  <a:srgbClr val="FFFF00"/>
                </a:highlight>
              </a:rPr>
              <a:t>Total Advisory- 106</a:t>
            </a:r>
          </a:p>
          <a:p>
            <a:pPr algn="ctr"/>
            <a:endParaRPr lang="en-IN" dirty="0">
              <a:highlight>
                <a:srgbClr val="FFFF00"/>
              </a:highlight>
            </a:endParaRPr>
          </a:p>
          <a:p>
            <a:endParaRPr lang="en-IN" dirty="0">
              <a:highlight>
                <a:srgbClr val="FFFF00"/>
              </a:highlight>
            </a:endParaRPr>
          </a:p>
          <a:p>
            <a:r>
              <a:rPr lang="en-IN" dirty="0"/>
              <a:t> </a:t>
            </a:r>
            <a:r>
              <a:rPr lang="en-IN" b="1" dirty="0"/>
              <a:t>Special advisory-2 </a:t>
            </a:r>
            <a:r>
              <a:rPr lang="en-IN" sz="2000" dirty="0">
                <a:latin typeface="Times New Roman" panose="02020603050405020304" pitchFamily="18" charset="0"/>
                <a:cs typeface="Times New Roman" panose="02020603050405020304" pitchFamily="18" charset="0"/>
              </a:rPr>
              <a:t>(Cyclone </a:t>
            </a:r>
            <a:r>
              <a:rPr lang="en-IN" sz="2000" dirty="0" err="1">
                <a:latin typeface="Times New Roman" panose="02020603050405020304" pitchFamily="18" charset="0"/>
                <a:cs typeface="Times New Roman" panose="02020603050405020304" pitchFamily="18" charset="0"/>
              </a:rPr>
              <a:t>Tauktae</a:t>
            </a:r>
            <a:r>
              <a:rPr lang="en-IN" sz="2000" dirty="0">
                <a:latin typeface="Times New Roman" panose="02020603050405020304" pitchFamily="18" charset="0"/>
                <a:cs typeface="Times New Roman" panose="02020603050405020304" pitchFamily="18" charset="0"/>
              </a:rPr>
              <a:t>, Frost &amp; cold wave )                              </a:t>
            </a:r>
            <a:r>
              <a:rPr lang="en-IN" b="1" dirty="0"/>
              <a:t>General advisory-104</a:t>
            </a:r>
          </a:p>
          <a:p>
            <a:endParaRPr lang="en-IN" dirty="0"/>
          </a:p>
          <a:p>
            <a:r>
              <a:rPr lang="en-IN" b="1" dirty="0"/>
              <a:t>No. of FAP organised- </a:t>
            </a:r>
            <a:r>
              <a:rPr lang="en-IN" b="1" dirty="0">
                <a:solidFill>
                  <a:srgbClr val="002060"/>
                </a:solidFill>
              </a:rPr>
              <a:t>14; 	</a:t>
            </a:r>
            <a:r>
              <a:rPr lang="en-IN" b="1" dirty="0"/>
              <a:t>Total benefited farmers- </a:t>
            </a:r>
            <a:r>
              <a:rPr lang="en-IN" b="1" dirty="0">
                <a:solidFill>
                  <a:srgbClr val="002060"/>
                </a:solidFill>
              </a:rPr>
              <a:t>270</a:t>
            </a:r>
          </a:p>
          <a:p>
            <a:endParaRPr lang="en-IN" b="1" dirty="0"/>
          </a:p>
          <a:p>
            <a:r>
              <a:rPr lang="en-IN" b="1" dirty="0"/>
              <a:t>Total SMS on M-kisan- </a:t>
            </a:r>
            <a:r>
              <a:rPr lang="en-IN" b="1" dirty="0">
                <a:solidFill>
                  <a:srgbClr val="002060"/>
                </a:solidFill>
              </a:rPr>
              <a:t>7; 	</a:t>
            </a:r>
            <a:r>
              <a:rPr lang="en-IN" b="1" dirty="0"/>
              <a:t>Total benefited through M-kisan farmers- </a:t>
            </a:r>
            <a:r>
              <a:rPr lang="en-IN" b="1" dirty="0">
                <a:solidFill>
                  <a:srgbClr val="002060"/>
                </a:solidFill>
              </a:rPr>
              <a:t>70779</a:t>
            </a:r>
            <a:endParaRPr lang="en-IN" dirty="0"/>
          </a:p>
        </p:txBody>
      </p:sp>
      <p:pic>
        <p:nvPicPr>
          <p:cNvPr id="8" name="Picture 7">
            <a:extLst>
              <a:ext uri="{FF2B5EF4-FFF2-40B4-BE49-F238E27FC236}">
                <a16:creationId xmlns:a16="http://schemas.microsoft.com/office/drawing/2014/main" xmlns="" id="{230888F6-0FF8-42F0-863F-1DE5825CC397}"/>
              </a:ext>
            </a:extLst>
          </p:cNvPr>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24002" y="567272"/>
            <a:ext cx="662608" cy="854743"/>
          </a:xfrm>
          <a:prstGeom prst="rect">
            <a:avLst/>
          </a:prstGeom>
          <a:noFill/>
          <a:ln>
            <a:noFill/>
          </a:ln>
        </p:spPr>
      </p:pic>
      <p:pic>
        <p:nvPicPr>
          <p:cNvPr id="9" name="Picture 8">
            <a:extLst>
              <a:ext uri="{FF2B5EF4-FFF2-40B4-BE49-F238E27FC236}">
                <a16:creationId xmlns:a16="http://schemas.microsoft.com/office/drawing/2014/main" xmlns="" id="{9317861D-C291-4CDF-821C-5226BA0F64F3}"/>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1581289" y="90815"/>
            <a:ext cx="515648" cy="658118"/>
          </a:xfrm>
          <a:prstGeom prst="rect">
            <a:avLst/>
          </a:prstGeom>
        </p:spPr>
      </p:pic>
      <p:cxnSp>
        <p:nvCxnSpPr>
          <p:cNvPr id="10" name="Straight Connector 9">
            <a:extLst>
              <a:ext uri="{FF2B5EF4-FFF2-40B4-BE49-F238E27FC236}">
                <a16:creationId xmlns:a16="http://schemas.microsoft.com/office/drawing/2014/main" xmlns="" id="{E417A35D-AEC4-49F2-882D-A72CB2FF673E}"/>
              </a:ext>
            </a:extLst>
          </p:cNvPr>
          <p:cNvCxnSpPr>
            <a:cxnSpLocks/>
          </p:cNvCxnSpPr>
          <p:nvPr/>
        </p:nvCxnSpPr>
        <p:spPr>
          <a:xfrm>
            <a:off x="2253344" y="3453596"/>
            <a:ext cx="71382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651184EE-5E25-420B-B498-AECC6B63E476}"/>
              </a:ext>
            </a:extLst>
          </p:cNvPr>
          <p:cNvCxnSpPr>
            <a:cxnSpLocks/>
          </p:cNvCxnSpPr>
          <p:nvPr/>
        </p:nvCxnSpPr>
        <p:spPr>
          <a:xfrm>
            <a:off x="2253344" y="3453596"/>
            <a:ext cx="0" cy="35396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8FC5BE23-7ED6-4C0A-93C3-2359962078C0}"/>
              </a:ext>
            </a:extLst>
          </p:cNvPr>
          <p:cNvCxnSpPr>
            <a:cxnSpLocks/>
          </p:cNvCxnSpPr>
          <p:nvPr/>
        </p:nvCxnSpPr>
        <p:spPr>
          <a:xfrm>
            <a:off x="9391563" y="3453596"/>
            <a:ext cx="0" cy="353961"/>
          </a:xfrm>
          <a:prstGeom prst="line">
            <a:avLst/>
          </a:prstGeom>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xmlns="" id="{0DA9F121-0BD7-1154-34D5-021A45B54DF3}"/>
              </a:ext>
            </a:extLst>
          </p:cNvPr>
          <p:cNvSpPr txBox="1">
            <a:spLocks/>
          </p:cNvSpPr>
          <p:nvPr/>
        </p:nvSpPr>
        <p:spPr>
          <a:xfrm>
            <a:off x="168877" y="5287045"/>
            <a:ext cx="9909049" cy="110934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IN" sz="2000" dirty="0">
                <a:solidFill>
                  <a:srgbClr val="0000CC"/>
                </a:solidFill>
              </a:rPr>
              <a:t>Total No. of WhatsApp group- 70 (Farmers – 12611)</a:t>
            </a:r>
          </a:p>
          <a:p>
            <a:r>
              <a:rPr lang="en-IN" sz="2000" dirty="0">
                <a:solidFill>
                  <a:srgbClr val="0000CC"/>
                </a:solidFill>
              </a:rPr>
              <a:t>Facebook group- 6200</a:t>
            </a:r>
          </a:p>
          <a:p>
            <a:r>
              <a:rPr lang="en-IN" sz="2000" dirty="0">
                <a:solidFill>
                  <a:srgbClr val="0000CC"/>
                </a:solidFill>
              </a:rPr>
              <a:t>No. of village covered- 1913</a:t>
            </a:r>
          </a:p>
        </p:txBody>
      </p:sp>
      <p:pic>
        <p:nvPicPr>
          <p:cNvPr id="15" name="Picture 5">
            <a:extLst>
              <a:ext uri="{FF2B5EF4-FFF2-40B4-BE49-F238E27FC236}">
                <a16:creationId xmlns:a16="http://schemas.microsoft.com/office/drawing/2014/main" xmlns="" id="{6633B2E1-D3EB-2387-FC55-8DA0312DA3E2}"/>
              </a:ext>
            </a:extLst>
          </p:cNvPr>
          <p:cNvPicPr>
            <a:picLocks noChangeAspect="1" noChangeArrowheads="1"/>
          </p:cNvPicPr>
          <p:nvPr/>
        </p:nvPicPr>
        <p:blipFill>
          <a:blip r:embed="rId6" cstate="print"/>
          <a:srcRect/>
          <a:stretch>
            <a:fillRect/>
          </a:stretch>
        </p:blipFill>
        <p:spPr bwMode="auto">
          <a:xfrm>
            <a:off x="51165" y="50077"/>
            <a:ext cx="663612" cy="707570"/>
          </a:xfrm>
          <a:prstGeom prst="rect">
            <a:avLst/>
          </a:prstGeom>
          <a:noFill/>
          <a:ln w="9525">
            <a:noFill/>
            <a:miter lim="800000"/>
            <a:headEnd/>
            <a:tailEnd/>
          </a:ln>
        </p:spPr>
      </p:pic>
    </p:spTree>
    <p:extLst>
      <p:ext uri="{BB962C8B-B14F-4D97-AF65-F5344CB8AC3E}">
        <p14:creationId xmlns:p14="http://schemas.microsoft.com/office/powerpoint/2010/main" xmlns="" val="1406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xmlns="" id="{14140AE5-4904-4B8D-9199-F52969F82BC9}"/>
              </a:ext>
            </a:extLst>
          </p:cNvPr>
          <p:cNvGraphicFramePr>
            <a:graphicFrameLocks noGrp="1"/>
          </p:cNvGraphicFramePr>
          <p:nvPr>
            <p:extLst>
              <p:ext uri="{D42A27DB-BD31-4B8C-83A1-F6EECF244321}">
                <p14:modId xmlns:p14="http://schemas.microsoft.com/office/powerpoint/2010/main" xmlns="" val="720744272"/>
              </p:ext>
            </p:extLst>
          </p:nvPr>
        </p:nvGraphicFramePr>
        <p:xfrm>
          <a:off x="593031" y="768768"/>
          <a:ext cx="11032911" cy="926569"/>
        </p:xfrm>
        <a:graphic>
          <a:graphicData uri="http://schemas.openxmlformats.org/drawingml/2006/table">
            <a:tbl>
              <a:tblPr firstRow="1" bandRow="1">
                <a:tableStyleId>{5C22544A-7EE6-4342-B048-85BDC9FD1C3A}</a:tableStyleId>
              </a:tblPr>
              <a:tblGrid>
                <a:gridCol w="4595195">
                  <a:extLst>
                    <a:ext uri="{9D8B030D-6E8A-4147-A177-3AD203B41FA5}">
                      <a16:colId xmlns:a16="http://schemas.microsoft.com/office/drawing/2014/main" xmlns="" val="778265565"/>
                    </a:ext>
                  </a:extLst>
                </a:gridCol>
                <a:gridCol w="2882348">
                  <a:extLst>
                    <a:ext uri="{9D8B030D-6E8A-4147-A177-3AD203B41FA5}">
                      <a16:colId xmlns:a16="http://schemas.microsoft.com/office/drawing/2014/main" xmlns="" val="2697837220"/>
                    </a:ext>
                  </a:extLst>
                </a:gridCol>
                <a:gridCol w="3555368">
                  <a:extLst>
                    <a:ext uri="{9D8B030D-6E8A-4147-A177-3AD203B41FA5}">
                      <a16:colId xmlns:a16="http://schemas.microsoft.com/office/drawing/2014/main" xmlns="" val="3007976493"/>
                    </a:ext>
                  </a:extLst>
                </a:gridCol>
              </a:tblGrid>
              <a:tr h="926569">
                <a:tc>
                  <a: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IN" sz="1800" dirty="0">
                          <a:latin typeface="Times New Roman" panose="02020603050405020304" pitchFamily="18" charset="0"/>
                          <a:cs typeface="Times New Roman" panose="02020603050405020304" pitchFamily="18" charset="0"/>
                        </a:rPr>
                        <a:t>Advisory published</a:t>
                      </a:r>
                      <a:r>
                        <a:rPr lang="en-IN" sz="1800" baseline="0" dirty="0">
                          <a:latin typeface="Times New Roman" panose="02020603050405020304" pitchFamily="18" charset="0"/>
                          <a:cs typeface="Times New Roman" panose="02020603050405020304" pitchFamily="18" charset="0"/>
                        </a:rPr>
                        <a:t>  in local </a:t>
                      </a:r>
                      <a:r>
                        <a:rPr lang="en-IN" sz="1800" dirty="0">
                          <a:latin typeface="Times New Roman" panose="02020603050405020304" pitchFamily="18" charset="0"/>
                          <a:cs typeface="Times New Roman" panose="02020603050405020304" pitchFamily="18" charset="0"/>
                        </a:rPr>
                        <a:t>Newspaper – 56</a:t>
                      </a:r>
                    </a:p>
                    <a:p>
                      <a:pPr marL="0" marR="0" lvl="0" indent="0" algn="l" defTabSz="914400" rtl="0" eaLnBrk="1" fontAlgn="auto" latinLnBrk="0" hangingPunct="1">
                        <a:lnSpc>
                          <a:spcPct val="100000"/>
                        </a:lnSpc>
                        <a:spcBef>
                          <a:spcPts val="0"/>
                        </a:spcBef>
                        <a:spcAft>
                          <a:spcPts val="1200"/>
                        </a:spcAft>
                        <a:buClrTx/>
                        <a:buSzTx/>
                        <a:buFontTx/>
                        <a:buNone/>
                        <a:tabLst/>
                        <a:defRPr/>
                      </a:pPr>
                      <a:r>
                        <a:rPr lang="en-IN" sz="1800" dirty="0">
                          <a:latin typeface="Times New Roman" panose="02020603050405020304" pitchFamily="18" charset="0"/>
                          <a:cs typeface="Times New Roman" panose="02020603050405020304" pitchFamily="18" charset="0"/>
                        </a:rPr>
                        <a:t>TV/ Radio broadcast - 01</a:t>
                      </a:r>
                    </a:p>
                  </a:txBody>
                  <a:tcPr/>
                </a:tc>
                <a:tc>
                  <a: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IN" sz="1800" b="1" kern="1200" dirty="0">
                          <a:solidFill>
                            <a:schemeClr val="lt1"/>
                          </a:solidFill>
                          <a:latin typeface="Times New Roman" panose="02020603050405020304" pitchFamily="18" charset="0"/>
                          <a:ea typeface="Times New Roman"/>
                          <a:cs typeface="Times New Roman" panose="02020603050405020304" pitchFamily="18" charset="0"/>
                        </a:rPr>
                        <a:t>Folders published – 01</a:t>
                      </a:r>
                    </a:p>
                    <a:p>
                      <a:pPr marL="0" marR="0" lvl="0" indent="0" algn="l" defTabSz="914400" rtl="0" eaLnBrk="1" fontAlgn="auto" latinLnBrk="0" hangingPunct="1">
                        <a:lnSpc>
                          <a:spcPct val="100000"/>
                        </a:lnSpc>
                        <a:spcBef>
                          <a:spcPts val="0"/>
                        </a:spcBef>
                        <a:spcAft>
                          <a:spcPts val="1200"/>
                        </a:spcAft>
                        <a:buClrTx/>
                        <a:buSzTx/>
                        <a:buFontTx/>
                        <a:buNone/>
                        <a:tabLst/>
                        <a:defRPr/>
                      </a:pPr>
                      <a:r>
                        <a:rPr lang="en-IN" sz="1800" b="1" kern="1200" baseline="0" dirty="0">
                          <a:solidFill>
                            <a:schemeClr val="lt1"/>
                          </a:solidFill>
                          <a:latin typeface="Times New Roman" panose="02020603050405020304" pitchFamily="18" charset="0"/>
                          <a:ea typeface="Times New Roman"/>
                          <a:cs typeface="Times New Roman" panose="02020603050405020304" pitchFamily="18" charset="0"/>
                        </a:rPr>
                        <a:t>Articles published -03</a:t>
                      </a:r>
                      <a:endParaRPr lang="en-IN" sz="1600" b="1" dirty="0">
                        <a:latin typeface="Times New Roman" panose="02020603050405020304" pitchFamily="18" charset="0"/>
                        <a:ea typeface="Times New Roman"/>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IN" sz="1800" b="1" kern="1200" baseline="0" dirty="0">
                          <a:solidFill>
                            <a:schemeClr val="lt1"/>
                          </a:solidFill>
                          <a:latin typeface="Times New Roman" panose="02020603050405020304" pitchFamily="18" charset="0"/>
                          <a:ea typeface="Times New Roman"/>
                          <a:cs typeface="Times New Roman" panose="02020603050405020304" pitchFamily="18" charset="0"/>
                        </a:rPr>
                        <a:t>Research paper published </a:t>
                      </a:r>
                      <a:r>
                        <a:rPr lang="en-IN" sz="1800" b="1" dirty="0">
                          <a:latin typeface="Times New Roman" panose="02020603050405020304" pitchFamily="18" charset="0"/>
                          <a:ea typeface="Times New Roman"/>
                          <a:cs typeface="Times New Roman" panose="02020603050405020304" pitchFamily="18" charset="0"/>
                        </a:rPr>
                        <a:t> - 01 </a:t>
                      </a:r>
                      <a:endParaRPr lang="en-IN" sz="1600" b="1" dirty="0">
                        <a:latin typeface="Times New Roman" panose="02020603050405020304" pitchFamily="18" charset="0"/>
                        <a:ea typeface="Times New Roman"/>
                        <a:cs typeface="Times New Roman" panose="02020603050405020304" pitchFamily="18" charset="0"/>
                      </a:endParaRPr>
                    </a:p>
                  </a:txBody>
                  <a:tcPr/>
                </a:tc>
                <a:extLst>
                  <a:ext uri="{0D108BD9-81ED-4DB2-BD59-A6C34878D82A}">
                    <a16:rowId xmlns:a16="http://schemas.microsoft.com/office/drawing/2014/main" xmlns="" val="4011538639"/>
                  </a:ext>
                </a:extLst>
              </a:tr>
            </a:tbl>
          </a:graphicData>
        </a:graphic>
      </p:graphicFrame>
      <p:pic>
        <p:nvPicPr>
          <p:cNvPr id="6" name="Picture 5">
            <a:extLst>
              <a:ext uri="{FF2B5EF4-FFF2-40B4-BE49-F238E27FC236}">
                <a16:creationId xmlns:a16="http://schemas.microsoft.com/office/drawing/2014/main" xmlns="" id="{60A325D3-A27D-42AE-9A92-A7F6D0AE844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01448" y="1788656"/>
            <a:ext cx="3352800" cy="1832884"/>
          </a:xfrm>
          <a:prstGeom prst="rect">
            <a:avLst/>
          </a:prstGeom>
        </p:spPr>
      </p:pic>
      <p:sp>
        <p:nvSpPr>
          <p:cNvPr id="7" name="Content Placeholder 2">
            <a:extLst>
              <a:ext uri="{FF2B5EF4-FFF2-40B4-BE49-F238E27FC236}">
                <a16:creationId xmlns:a16="http://schemas.microsoft.com/office/drawing/2014/main" xmlns="" id="{E3421EB3-37C8-47E1-AB1F-35BC84052E74}"/>
              </a:ext>
            </a:extLst>
          </p:cNvPr>
          <p:cNvSpPr txBox="1">
            <a:spLocks/>
          </p:cNvSpPr>
          <p:nvPr/>
        </p:nvSpPr>
        <p:spPr>
          <a:xfrm>
            <a:off x="1784315" y="13533"/>
            <a:ext cx="8622433" cy="43954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n-IN" dirty="0">
                <a:solidFill>
                  <a:srgbClr val="FF0000"/>
                </a:solidFill>
                <a:latin typeface="Times New Roman" panose="02020603050405020304" pitchFamily="18" charset="0"/>
                <a:cs typeface="Times New Roman" panose="02020603050405020304" pitchFamily="18" charset="0"/>
              </a:rPr>
              <a:t>Status of media coverage/Articles/Paper published</a:t>
            </a:r>
          </a:p>
        </p:txBody>
      </p:sp>
      <p:pic>
        <p:nvPicPr>
          <p:cNvPr id="10" name="Picture 9">
            <a:extLst>
              <a:ext uri="{FF2B5EF4-FFF2-40B4-BE49-F238E27FC236}">
                <a16:creationId xmlns:a16="http://schemas.microsoft.com/office/drawing/2014/main" xmlns="" id="{EC970612-DA1A-4DFE-BAE1-6BDFC5DFD8BB}"/>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r="7313" b="7669"/>
          <a:stretch/>
        </p:blipFill>
        <p:spPr>
          <a:xfrm>
            <a:off x="3631480" y="1788656"/>
            <a:ext cx="1985160" cy="1902133"/>
          </a:xfrm>
          <a:prstGeom prst="rect">
            <a:avLst/>
          </a:prstGeom>
        </p:spPr>
      </p:pic>
      <p:pic>
        <p:nvPicPr>
          <p:cNvPr id="11" name="Picture 10">
            <a:extLst>
              <a:ext uri="{FF2B5EF4-FFF2-40B4-BE49-F238E27FC236}">
                <a16:creationId xmlns:a16="http://schemas.microsoft.com/office/drawing/2014/main" xmlns="" id="{FE38FFD2-81D9-4E0A-B639-04CA517DBEC2}"/>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79376" y="3784107"/>
            <a:ext cx="5573508" cy="2921493"/>
          </a:xfrm>
          <a:prstGeom prst="rect">
            <a:avLst/>
          </a:prstGeom>
        </p:spPr>
      </p:pic>
      <p:pic>
        <p:nvPicPr>
          <p:cNvPr id="13" name="Picture 12">
            <a:extLst>
              <a:ext uri="{FF2B5EF4-FFF2-40B4-BE49-F238E27FC236}">
                <a16:creationId xmlns:a16="http://schemas.microsoft.com/office/drawing/2014/main" xmlns="" id="{8485C7F3-DD65-776F-C731-1F9D48D07197}"/>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748300" y="1788655"/>
            <a:ext cx="6051814" cy="4899292"/>
          </a:xfrm>
          <a:prstGeom prst="rect">
            <a:avLst/>
          </a:prstGeom>
          <a:ln>
            <a:solidFill>
              <a:schemeClr val="accent2">
                <a:lumMod val="50000"/>
              </a:schemeClr>
            </a:solidFill>
          </a:ln>
        </p:spPr>
      </p:pic>
      <p:pic>
        <p:nvPicPr>
          <p:cNvPr id="14" name="Picture 13">
            <a:extLst>
              <a:ext uri="{FF2B5EF4-FFF2-40B4-BE49-F238E27FC236}">
                <a16:creationId xmlns:a16="http://schemas.microsoft.com/office/drawing/2014/main" xmlns="" id="{E9FEBD8F-AE57-2448-E60B-1B1EF7BDEB65}"/>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1581289" y="90815"/>
            <a:ext cx="515648" cy="658118"/>
          </a:xfrm>
          <a:prstGeom prst="rect">
            <a:avLst/>
          </a:prstGeom>
        </p:spPr>
      </p:pic>
      <p:pic>
        <p:nvPicPr>
          <p:cNvPr id="15" name="Picture 5">
            <a:extLst>
              <a:ext uri="{FF2B5EF4-FFF2-40B4-BE49-F238E27FC236}">
                <a16:creationId xmlns:a16="http://schemas.microsoft.com/office/drawing/2014/main" xmlns="" id="{14118AE9-2AFB-D341-FE8B-60D1834C4C7D}"/>
              </a:ext>
            </a:extLst>
          </p:cNvPr>
          <p:cNvPicPr>
            <a:picLocks noChangeAspect="1" noChangeArrowheads="1"/>
          </p:cNvPicPr>
          <p:nvPr/>
        </p:nvPicPr>
        <p:blipFill>
          <a:blip r:embed="rId7" cstate="print"/>
          <a:srcRect/>
          <a:stretch>
            <a:fillRect/>
          </a:stretch>
        </p:blipFill>
        <p:spPr bwMode="auto">
          <a:xfrm>
            <a:off x="51165" y="50077"/>
            <a:ext cx="663612" cy="707570"/>
          </a:xfrm>
          <a:prstGeom prst="rect">
            <a:avLst/>
          </a:prstGeom>
          <a:noFill/>
          <a:ln w="9525">
            <a:noFill/>
            <a:miter lim="800000"/>
            <a:headEnd/>
            <a:tailEnd/>
          </a:ln>
        </p:spPr>
      </p:pic>
    </p:spTree>
    <p:extLst>
      <p:ext uri="{BB962C8B-B14F-4D97-AF65-F5344CB8AC3E}">
        <p14:creationId xmlns:p14="http://schemas.microsoft.com/office/powerpoint/2010/main" xmlns="" val="1619813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A5CB4D0-5F5F-FE4E-9FE0-0BDA28FD8C8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9331" y="1"/>
            <a:ext cx="3737113" cy="4065104"/>
          </a:xfrm>
          <a:prstGeom prst="rect">
            <a:avLst/>
          </a:prstGeom>
        </p:spPr>
      </p:pic>
      <p:pic>
        <p:nvPicPr>
          <p:cNvPr id="5" name="Picture 4">
            <a:extLst>
              <a:ext uri="{FF2B5EF4-FFF2-40B4-BE49-F238E27FC236}">
                <a16:creationId xmlns:a16="http://schemas.microsoft.com/office/drawing/2014/main" xmlns="" id="{BC847673-F35B-757A-1A37-DB87D03AFC03}"/>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846444" y="39757"/>
            <a:ext cx="2773017" cy="4025347"/>
          </a:xfrm>
          <a:prstGeom prst="rect">
            <a:avLst/>
          </a:prstGeom>
        </p:spPr>
      </p:pic>
      <p:pic>
        <p:nvPicPr>
          <p:cNvPr id="7" name="Picture 6">
            <a:extLst>
              <a:ext uri="{FF2B5EF4-FFF2-40B4-BE49-F238E27FC236}">
                <a16:creationId xmlns:a16="http://schemas.microsoft.com/office/drawing/2014/main" xmlns="" id="{E139FCFA-C549-CA1A-64AD-6331BE0C394A}"/>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9331" y="4104860"/>
            <a:ext cx="3737113" cy="2713383"/>
          </a:xfrm>
          <a:prstGeom prst="rect">
            <a:avLst/>
          </a:prstGeom>
        </p:spPr>
      </p:pic>
      <p:pic>
        <p:nvPicPr>
          <p:cNvPr id="9" name="Picture 8">
            <a:extLst>
              <a:ext uri="{FF2B5EF4-FFF2-40B4-BE49-F238E27FC236}">
                <a16:creationId xmlns:a16="http://schemas.microsoft.com/office/drawing/2014/main" xmlns="" id="{B93B1D70-A39D-5FCB-4C4F-2A442D9DEC5A}"/>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015410" y="4104860"/>
            <a:ext cx="2739966" cy="2713383"/>
          </a:xfrm>
          <a:prstGeom prst="rect">
            <a:avLst/>
          </a:prstGeom>
        </p:spPr>
      </p:pic>
      <p:pic>
        <p:nvPicPr>
          <p:cNvPr id="11" name="Picture 10">
            <a:extLst>
              <a:ext uri="{FF2B5EF4-FFF2-40B4-BE49-F238E27FC236}">
                <a16:creationId xmlns:a16="http://schemas.microsoft.com/office/drawing/2014/main" xmlns="" id="{14EFA0FE-A942-225B-5EF9-80CAA3BEDFC7}"/>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924341" y="89453"/>
            <a:ext cx="5022413" cy="6619460"/>
          </a:xfrm>
          <a:prstGeom prst="rect">
            <a:avLst/>
          </a:prstGeom>
        </p:spPr>
      </p:pic>
    </p:spTree>
    <p:extLst>
      <p:ext uri="{BB962C8B-B14F-4D97-AF65-F5344CB8AC3E}">
        <p14:creationId xmlns:p14="http://schemas.microsoft.com/office/powerpoint/2010/main" xmlns="" val="9414468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7035</TotalTime>
  <Words>563</Words>
  <Application>Microsoft Office PowerPoint</Application>
  <PresentationFormat>Custom</PresentationFormat>
  <Paragraphs>58</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Slide 1</vt:lpstr>
      <vt:lpstr>Slide 2</vt:lpstr>
      <vt:lpstr>Slide 3</vt:lpstr>
      <vt:lpstr> District Agromet Unit – Sangaria (Estd. Aug. 2019) (India meteorological Department) (Initiative of IMD &amp; ICAR)</vt:lpstr>
      <vt:lpstr>Slide 5</vt:lpstr>
      <vt:lpstr>Slide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MONSOON REPORT 2021</dc:title>
  <dc:creator>Deeps Bhakar</dc:creator>
  <cp:lastModifiedBy>home</cp:lastModifiedBy>
  <cp:revision>329</cp:revision>
  <cp:lastPrinted>2022-06-22T06:12:23Z</cp:lastPrinted>
  <dcterms:created xsi:type="dcterms:W3CDTF">2021-08-21T15:32:46Z</dcterms:created>
  <dcterms:modified xsi:type="dcterms:W3CDTF">2022-07-06T09:33:29Z</dcterms:modified>
</cp:coreProperties>
</file>